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10407960" cy="6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53520" y="1447920"/>
            <a:ext cx="11499480" cy="17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10407960" cy="6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53520" y="1447920"/>
            <a:ext cx="11499480" cy="17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10407960" cy="6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53520" y="1447920"/>
            <a:ext cx="5611680" cy="17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46000" y="1447920"/>
            <a:ext cx="5611680" cy="17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10407960" cy="6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282960" y="6166800"/>
            <a:ext cx="2187720" cy="574200"/>
          </a:xfrm>
          <a:prstGeom prst="rect">
            <a:avLst/>
          </a:prstGeom>
          <a:ln w="0">
            <a:noFill/>
          </a:ln>
        </p:spPr>
      </p:pic>
      <p:sp>
        <p:nvSpPr>
          <p:cNvPr id="1" name="TextBox 1"/>
          <p:cNvSpPr/>
          <p:nvPr/>
        </p:nvSpPr>
        <p:spPr>
          <a:xfrm>
            <a:off x="5432760" y="6583320"/>
            <a:ext cx="44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C388451A-BFE5-4DD9-91C0-4C3E45F52650}" type="slidenum">
              <a:rPr b="0" lang="en-US" sz="1200" spc="-1" strike="noStrike">
                <a:solidFill>
                  <a:schemeClr val="dk1"/>
                </a:solidFill>
                <a:latin typeface="Arial"/>
              </a:rPr>
              <a:t>6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70680" y="2651760"/>
            <a:ext cx="10515240" cy="1415160"/>
          </a:xfrm>
          <a:prstGeom prst="rect">
            <a:avLst/>
          </a:prstGeom>
          <a:solidFill>
            <a:schemeClr val="lt1"/>
          </a:solidFill>
          <a:ln w="9360">
            <a:noFill/>
          </a:ln>
        </p:spPr>
        <p:txBody>
          <a:bodyPr numCol="1" spcCol="0" lIns="91440" rIns="91440" tIns="182880" bIns="182880" anchor="b">
            <a:noAutofit/>
          </a:bodyPr>
          <a:p>
            <a:pPr indent="0">
              <a:lnSpc>
                <a:spcPts val="4000"/>
              </a:lnSpc>
              <a:buNone/>
            </a:pPr>
            <a:r>
              <a:rPr b="1" lang="en-US" sz="4400" spc="-1" strike="noStrike" cap="all">
                <a:solidFill>
                  <a:srgbClr val="bf5700"/>
                </a:solidFill>
                <a:latin typeface="Arial Black"/>
                <a:ea typeface="Arial Black"/>
              </a:rPr>
              <a:t>Clic</a:t>
            </a:r>
            <a:r>
              <a:rPr b="1" lang="en-US" sz="4400" spc="-1" strike="noStrike" cap="all">
                <a:solidFill>
                  <a:srgbClr val="bf5700"/>
                </a:solidFill>
                <a:latin typeface="Arial Black"/>
                <a:ea typeface="Arial Black"/>
              </a:rPr>
              <a:t>k to </a:t>
            </a:r>
            <a:r>
              <a:rPr b="1" lang="en-US" sz="4400" spc="-1" strike="noStrike" cap="all">
                <a:solidFill>
                  <a:srgbClr val="bf5700"/>
                </a:solidFill>
                <a:latin typeface="Arial Black"/>
                <a:ea typeface="Arial Black"/>
              </a:rPr>
              <a:t>edit </a:t>
            </a:r>
            <a:r>
              <a:rPr b="1" lang="en-US" sz="4400" spc="-1" strike="noStrike" cap="all">
                <a:solidFill>
                  <a:srgbClr val="bf5700"/>
                </a:solidFill>
                <a:latin typeface="Arial Black"/>
                <a:ea typeface="Arial Black"/>
              </a:rPr>
              <a:t>Mas</a:t>
            </a:r>
            <a:r>
              <a:rPr b="1" lang="en-US" sz="4400" spc="-1" strike="noStrike" cap="all">
                <a:solidFill>
                  <a:srgbClr val="bf5700"/>
                </a:solidFill>
                <a:latin typeface="Arial Black"/>
                <a:ea typeface="Arial Black"/>
              </a:rPr>
              <a:t>ter </a:t>
            </a:r>
            <a:r>
              <a:rPr b="1" lang="en-US" sz="4400" spc="-1" strike="noStrike" cap="all">
                <a:solidFill>
                  <a:srgbClr val="bf5700"/>
                </a:solidFill>
                <a:latin typeface="Arial Black"/>
                <a:ea typeface="Arial Black"/>
              </a:rPr>
              <a:t>titl</a:t>
            </a:r>
            <a:r>
              <a:rPr b="1" lang="en-US" sz="4400" spc="-1" strike="noStrike" cap="all">
                <a:solidFill>
                  <a:srgbClr val="bf5700"/>
                </a:solidFill>
                <a:latin typeface="Arial Black"/>
                <a:ea typeface="Arial Black"/>
              </a:rPr>
              <a:t>e </a:t>
            </a:r>
            <a:r>
              <a:rPr b="1" lang="en-US" sz="4400" spc="-1" strike="noStrike" cap="all">
                <a:solidFill>
                  <a:srgbClr val="bf5700"/>
                </a:solidFill>
                <a:latin typeface="Arial Black"/>
                <a:ea typeface="Arial Black"/>
              </a:rPr>
              <a:t>sty</a:t>
            </a:r>
            <a:r>
              <a:rPr b="1" lang="en-US" sz="4400" spc="-1" strike="noStrike" cap="all">
                <a:solidFill>
                  <a:srgbClr val="bf5700"/>
                </a:solidFill>
                <a:latin typeface="Arial Black"/>
                <a:ea typeface="Arial Black"/>
              </a:rPr>
              <a:t>le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31520" y="5137920"/>
            <a:ext cx="7772040" cy="219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defTabSz="914400">
              <a:lnSpc>
                <a:spcPct val="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 cap="all">
                <a:solidFill>
                  <a:srgbClr val="bf5700"/>
                </a:solidFill>
                <a:latin typeface="Arial Black"/>
                <a:ea typeface="Arial"/>
              </a:rPr>
              <a:t>Click to add name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" name="Picture 5" descr=""/>
          <p:cNvPicPr/>
          <p:nvPr/>
        </p:nvPicPr>
        <p:blipFill>
          <a:blip r:embed="rId3"/>
          <a:stretch/>
        </p:blipFill>
        <p:spPr>
          <a:xfrm>
            <a:off x="7793640" y="346320"/>
            <a:ext cx="3935160" cy="967320"/>
          </a:xfrm>
          <a:prstGeom prst="rect">
            <a:avLst/>
          </a:prstGeom>
          <a:ln w="0">
            <a:noFill/>
          </a:ln>
        </p:spPr>
      </p:pic>
      <p:cxnSp>
        <p:nvCxnSpPr>
          <p:cNvPr id="5" name="Straight Connector 8"/>
          <p:cNvCxnSpPr/>
          <p:nvPr/>
        </p:nvCxnSpPr>
        <p:spPr>
          <a:xfrm>
            <a:off x="838080" y="4140000"/>
            <a:ext cx="7493400" cy="360"/>
          </a:xfrm>
          <a:prstGeom prst="straightConnector1">
            <a:avLst/>
          </a:prstGeom>
          <a:ln w="19050">
            <a:solidFill>
              <a:srgbClr val="bf5700"/>
            </a:solidFill>
          </a:ln>
        </p:spPr>
      </p:cxnSp>
      <p:sp>
        <p:nvSpPr>
          <p:cNvPr id="6" name="Rectangle 3"/>
          <p:cNvSpPr/>
          <p:nvPr/>
        </p:nvSpPr>
        <p:spPr>
          <a:xfrm>
            <a:off x="237960" y="6047640"/>
            <a:ext cx="2420640" cy="80028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9761400" y="6047640"/>
            <a:ext cx="2420640" cy="80028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"/>
          <p:cNvPicPr/>
          <p:nvPr/>
        </p:nvPicPr>
        <p:blipFill>
          <a:blip r:embed="rId2"/>
          <a:stretch/>
        </p:blipFill>
        <p:spPr>
          <a:xfrm>
            <a:off x="282960" y="6166800"/>
            <a:ext cx="2187720" cy="574200"/>
          </a:xfrm>
          <a:prstGeom prst="rect">
            <a:avLst/>
          </a:prstGeom>
          <a:ln w="0">
            <a:noFill/>
          </a:ln>
        </p:spPr>
      </p:pic>
      <p:sp>
        <p:nvSpPr>
          <p:cNvPr id="53" name="TextBox 1"/>
          <p:cNvSpPr/>
          <p:nvPr/>
        </p:nvSpPr>
        <p:spPr>
          <a:xfrm>
            <a:off x="5432760" y="6583320"/>
            <a:ext cx="44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C8A3D2EE-7C68-4CD7-89AA-E4078A91DF47}" type="slidenum">
              <a:rPr b="0" lang="en-US" sz="12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6" descr=""/>
          <p:cNvPicPr/>
          <p:nvPr/>
        </p:nvPicPr>
        <p:blipFill>
          <a:blip r:embed="rId2"/>
          <a:stretch/>
        </p:blipFill>
        <p:spPr>
          <a:xfrm>
            <a:off x="282960" y="6166800"/>
            <a:ext cx="2187720" cy="574200"/>
          </a:xfrm>
          <a:prstGeom prst="rect">
            <a:avLst/>
          </a:prstGeom>
          <a:ln w="0">
            <a:noFill/>
          </a:ln>
        </p:spPr>
      </p:pic>
      <p:sp>
        <p:nvSpPr>
          <p:cNvPr id="55" name="TextBox 1"/>
          <p:cNvSpPr/>
          <p:nvPr/>
        </p:nvSpPr>
        <p:spPr>
          <a:xfrm>
            <a:off x="5432760" y="6583320"/>
            <a:ext cx="44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41599148-D7D2-4EA1-8094-EBBCAE1FAB09}" type="slidenum">
              <a:rPr b="0" lang="en-US" sz="12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1035000"/>
            <a:ext cx="4010760" cy="399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bf5700"/>
                </a:solidFill>
                <a:latin typeface="Arial"/>
                <a:ea typeface="MS PGothic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5160" cy="1753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MS PGothic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06360" indent="-291960">
              <a:lnSpc>
                <a:spcPct val="100000"/>
              </a:lnSpc>
              <a:spcBef>
                <a:spcPts val="360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650960" indent="-279360">
              <a:lnSpc>
                <a:spcPct val="100000"/>
              </a:lnSpc>
              <a:spcBef>
                <a:spcPts val="320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MS PGothic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174760" indent="-285840">
              <a:lnSpc>
                <a:spcPct val="100000"/>
              </a:lnSpc>
              <a:spcBef>
                <a:spcPts val="320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MS PGothic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10760" cy="307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MS PGothic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TextBox 4"/>
          <p:cNvSpPr/>
          <p:nvPr/>
        </p:nvSpPr>
        <p:spPr>
          <a:xfrm>
            <a:off x="5432760" y="6583320"/>
            <a:ext cx="44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0B10D6C8-B06B-4795-829C-A294DF3840C0}" type="slidenum">
              <a:rPr b="0" lang="en-US" sz="12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" descr=""/>
          <p:cNvPicPr/>
          <p:nvPr/>
        </p:nvPicPr>
        <p:blipFill>
          <a:blip r:embed="rId2"/>
          <a:stretch/>
        </p:blipFill>
        <p:spPr>
          <a:xfrm>
            <a:off x="282960" y="6166800"/>
            <a:ext cx="2187720" cy="574200"/>
          </a:xfrm>
          <a:prstGeom prst="rect">
            <a:avLst/>
          </a:prstGeom>
          <a:ln w="0">
            <a:noFill/>
          </a:ln>
        </p:spPr>
      </p:pic>
      <p:sp>
        <p:nvSpPr>
          <p:cNvPr id="61" name="TextBox 1"/>
          <p:cNvSpPr/>
          <p:nvPr/>
        </p:nvSpPr>
        <p:spPr>
          <a:xfrm>
            <a:off x="5432760" y="6583320"/>
            <a:ext cx="44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8B7D2896-E8DC-42AB-B4A9-1DC6A6B3EBA7}" type="slidenum">
              <a:rPr b="0" lang="en-US" sz="12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89680" y="4967280"/>
            <a:ext cx="7314840" cy="399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bf5700"/>
                </a:solidFill>
                <a:latin typeface="Arial"/>
                <a:ea typeface="MS PGothic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389680" y="612720"/>
            <a:ext cx="7314840" cy="58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389680" y="5367240"/>
            <a:ext cx="7314840" cy="307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MS PGothic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"/>
          <p:cNvPicPr/>
          <p:nvPr/>
        </p:nvPicPr>
        <p:blipFill>
          <a:blip r:embed="rId2"/>
          <a:stretch/>
        </p:blipFill>
        <p:spPr>
          <a:xfrm>
            <a:off x="282960" y="6166800"/>
            <a:ext cx="2187720" cy="574200"/>
          </a:xfrm>
          <a:prstGeom prst="rect">
            <a:avLst/>
          </a:prstGeom>
          <a:ln w="0">
            <a:noFill/>
          </a:ln>
        </p:spPr>
      </p:pic>
      <p:sp>
        <p:nvSpPr>
          <p:cNvPr id="9" name="TextBox 1"/>
          <p:cNvSpPr/>
          <p:nvPr/>
        </p:nvSpPr>
        <p:spPr>
          <a:xfrm>
            <a:off x="5432760" y="6583320"/>
            <a:ext cx="44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866ABB41-A913-47F9-AADE-17951042E9BE}" type="slidenum">
              <a:rPr b="0" lang="en-US" sz="12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10407960" cy="645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Click 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to edit 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Master 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title 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style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247920" y="1447920"/>
            <a:ext cx="8605080" cy="2234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MS PGothic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06360" indent="-291960">
              <a:lnSpc>
                <a:spcPct val="100000"/>
              </a:lnSpc>
              <a:spcBef>
                <a:spcPts val="360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650960" indent="-279360">
              <a:lnSpc>
                <a:spcPct val="100000"/>
              </a:lnSpc>
              <a:spcBef>
                <a:spcPts val="320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MS PGothic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174760" indent="-285840">
              <a:lnSpc>
                <a:spcPct val="100000"/>
              </a:lnSpc>
              <a:spcBef>
                <a:spcPts val="281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MS PGothic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"/>
          <p:cNvPicPr/>
          <p:nvPr/>
        </p:nvPicPr>
        <p:blipFill>
          <a:blip r:embed="rId2"/>
          <a:stretch/>
        </p:blipFill>
        <p:spPr>
          <a:xfrm>
            <a:off x="282960" y="6166800"/>
            <a:ext cx="2187720" cy="574200"/>
          </a:xfrm>
          <a:prstGeom prst="rect">
            <a:avLst/>
          </a:prstGeom>
          <a:ln w="0">
            <a:noFill/>
          </a:ln>
        </p:spPr>
      </p:pic>
      <p:sp>
        <p:nvSpPr>
          <p:cNvPr id="13" name="TextBox 1"/>
          <p:cNvSpPr/>
          <p:nvPr/>
        </p:nvSpPr>
        <p:spPr>
          <a:xfrm>
            <a:off x="5432760" y="6583320"/>
            <a:ext cx="44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ECE15EB5-52FA-4CFF-B8A8-8CB6AC3E0EA8}" type="slidenum">
              <a:rPr b="0" lang="en-US" sz="12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844640" y="274680"/>
            <a:ext cx="1169280" cy="3382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C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li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c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k 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t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o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 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e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d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i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t 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M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a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s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t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e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r 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t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i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t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l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e 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s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t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y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l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429880" y="274680"/>
            <a:ext cx="3434400" cy="3382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MS PGothic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06360" indent="-291960">
              <a:lnSpc>
                <a:spcPct val="100000"/>
              </a:lnSpc>
              <a:spcBef>
                <a:spcPts val="360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650960" indent="-279360">
              <a:lnSpc>
                <a:spcPct val="100000"/>
              </a:lnSpc>
              <a:spcBef>
                <a:spcPts val="320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MS PGothic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174760" indent="-285840">
              <a:lnSpc>
                <a:spcPct val="100000"/>
              </a:lnSpc>
              <a:spcBef>
                <a:spcPts val="281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MS PGothic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"/>
          <p:cNvPicPr/>
          <p:nvPr/>
        </p:nvPicPr>
        <p:blipFill>
          <a:blip r:embed="rId2"/>
          <a:stretch/>
        </p:blipFill>
        <p:spPr>
          <a:xfrm>
            <a:off x="282960" y="6166800"/>
            <a:ext cx="2187720" cy="574200"/>
          </a:xfrm>
          <a:prstGeom prst="rect">
            <a:avLst/>
          </a:prstGeom>
          <a:ln w="0">
            <a:noFill/>
          </a:ln>
        </p:spPr>
      </p:pic>
      <p:sp>
        <p:nvSpPr>
          <p:cNvPr id="17" name="TextBox 1"/>
          <p:cNvSpPr/>
          <p:nvPr/>
        </p:nvSpPr>
        <p:spPr>
          <a:xfrm>
            <a:off x="5432760" y="6583320"/>
            <a:ext cx="44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867651F3-B447-4E84-A4AA-55108BB428AD}" type="slidenum">
              <a:rPr b="0" lang="en-US" sz="12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36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320" spc="-1" strike="noStrike">
                <a:solidFill>
                  <a:srgbClr val="000000"/>
                </a:solidFill>
                <a:latin typeface="Arial"/>
                <a:ea typeface="MS PGothic"/>
              </a:rPr>
              <a:t>Click </a:t>
            </a:r>
            <a:r>
              <a:rPr b="0" lang="en-US" sz="5320" spc="-1" strike="noStrike">
                <a:solidFill>
                  <a:srgbClr val="000000"/>
                </a:solidFill>
                <a:latin typeface="Arial"/>
                <a:ea typeface="MS PGothic"/>
              </a:rPr>
              <a:t>to </a:t>
            </a:r>
            <a:r>
              <a:rPr b="0" lang="en-US" sz="5320" spc="-1" strike="noStrike">
                <a:solidFill>
                  <a:srgbClr val="000000"/>
                </a:solidFill>
                <a:latin typeface="Arial"/>
                <a:ea typeface="MS PGothic"/>
              </a:rPr>
              <a:t>edit </a:t>
            </a:r>
            <a:r>
              <a:rPr b="0" lang="en-US" sz="5320" spc="-1" strike="noStrike">
                <a:solidFill>
                  <a:srgbClr val="000000"/>
                </a:solidFill>
                <a:latin typeface="Arial"/>
                <a:ea typeface="MS PGothic"/>
              </a:rPr>
              <a:t>Mast</a:t>
            </a:r>
            <a:r>
              <a:rPr b="0" lang="en-US" sz="5320" spc="-1" strike="noStrike">
                <a:solidFill>
                  <a:srgbClr val="000000"/>
                </a:solidFill>
                <a:latin typeface="Arial"/>
                <a:ea typeface="MS PGothic"/>
              </a:rPr>
              <a:t>er </a:t>
            </a:r>
            <a:r>
              <a:rPr b="0" lang="en-US" sz="5320" spc="-1" strike="noStrike">
                <a:solidFill>
                  <a:srgbClr val="000000"/>
                </a:solidFill>
                <a:latin typeface="Arial"/>
                <a:ea typeface="MS PGothic"/>
              </a:rPr>
              <a:t>title </a:t>
            </a:r>
            <a:r>
              <a:rPr b="0" lang="en-US" sz="5320" spc="-1" strike="noStrike">
                <a:solidFill>
                  <a:srgbClr val="000000"/>
                </a:solidFill>
                <a:latin typeface="Arial"/>
                <a:ea typeface="MS PGothic"/>
              </a:rPr>
              <a:t>style</a:t>
            </a:r>
            <a:endParaRPr b="0" lang="en-US" sz="532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87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87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"/>
          <p:cNvPicPr/>
          <p:nvPr/>
        </p:nvPicPr>
        <p:blipFill>
          <a:blip r:embed="rId2"/>
          <a:stretch/>
        </p:blipFill>
        <p:spPr>
          <a:xfrm>
            <a:off x="282960" y="6166800"/>
            <a:ext cx="2187720" cy="574200"/>
          </a:xfrm>
          <a:prstGeom prst="rect">
            <a:avLst/>
          </a:prstGeom>
          <a:ln w="0">
            <a:noFill/>
          </a:ln>
        </p:spPr>
      </p:pic>
      <p:sp>
        <p:nvSpPr>
          <p:cNvPr id="23" name="TextBox 1"/>
          <p:cNvSpPr/>
          <p:nvPr/>
        </p:nvSpPr>
        <p:spPr>
          <a:xfrm>
            <a:off x="5432760" y="6583320"/>
            <a:ext cx="44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9F5B806E-695C-4712-B777-D91B91BF6AD7}" type="slidenum">
              <a:rPr b="0" lang="en-US" sz="12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10407960" cy="645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Click 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to edit 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Master 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title </a:t>
            </a: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style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53520" y="1447920"/>
            <a:ext cx="11499480" cy="1753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MS PGothic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06360" indent="-291960">
              <a:lnSpc>
                <a:spcPct val="100000"/>
              </a:lnSpc>
              <a:spcBef>
                <a:spcPts val="360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650960" indent="-279360">
              <a:lnSpc>
                <a:spcPct val="100000"/>
              </a:lnSpc>
              <a:spcBef>
                <a:spcPts val="320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MS PGothic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174760" indent="-285840">
              <a:lnSpc>
                <a:spcPct val="100000"/>
              </a:lnSpc>
              <a:spcBef>
                <a:spcPts val="281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MS PGothic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TextBox 4"/>
          <p:cNvSpPr/>
          <p:nvPr/>
        </p:nvSpPr>
        <p:spPr>
          <a:xfrm>
            <a:off x="5432760" y="6583320"/>
            <a:ext cx="44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04FAFCAA-4509-42F5-A2C2-E906C3DC0DBA}" type="slidenum">
              <a:rPr b="0" lang="en-US" sz="12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 descr=""/>
          <p:cNvPicPr/>
          <p:nvPr/>
        </p:nvPicPr>
        <p:blipFill>
          <a:blip r:embed="rId2"/>
          <a:stretch/>
        </p:blipFill>
        <p:spPr>
          <a:xfrm>
            <a:off x="282960" y="6166800"/>
            <a:ext cx="2187720" cy="574200"/>
          </a:xfrm>
          <a:prstGeom prst="rect">
            <a:avLst/>
          </a:prstGeom>
          <a:ln w="0">
            <a:noFill/>
          </a:ln>
        </p:spPr>
      </p:pic>
      <p:sp>
        <p:nvSpPr>
          <p:cNvPr id="30" name="TextBox 1"/>
          <p:cNvSpPr/>
          <p:nvPr/>
        </p:nvSpPr>
        <p:spPr>
          <a:xfrm>
            <a:off x="5432760" y="6583320"/>
            <a:ext cx="44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D339A612-A49A-478A-A952-1C09FD2CCF00}" type="slidenum">
              <a:rPr b="0" lang="en-US" sz="12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0680" y="3149640"/>
            <a:ext cx="10515240" cy="98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182880" bIns="18288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rgbClr val="bf5700"/>
                </a:solidFill>
                <a:latin typeface="Arial"/>
                <a:ea typeface="MS P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32" name="Straight Connector 2"/>
          <p:cNvCxnSpPr/>
          <p:nvPr/>
        </p:nvCxnSpPr>
        <p:spPr>
          <a:xfrm>
            <a:off x="838080" y="4140000"/>
            <a:ext cx="7493400" cy="360"/>
          </a:xfrm>
          <a:prstGeom prst="straightConnector1">
            <a:avLst/>
          </a:prstGeom>
          <a:ln w="19050">
            <a:solidFill>
              <a:srgbClr val="bf5700"/>
            </a:solidFill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6" descr=""/>
          <p:cNvPicPr/>
          <p:nvPr/>
        </p:nvPicPr>
        <p:blipFill>
          <a:blip r:embed="rId2"/>
          <a:stretch/>
        </p:blipFill>
        <p:spPr>
          <a:xfrm>
            <a:off x="282960" y="6166800"/>
            <a:ext cx="2187720" cy="574200"/>
          </a:xfrm>
          <a:prstGeom prst="rect">
            <a:avLst/>
          </a:prstGeom>
          <a:ln w="0">
            <a:noFill/>
          </a:ln>
        </p:spPr>
      </p:pic>
      <p:sp>
        <p:nvSpPr>
          <p:cNvPr id="34" name="TextBox 1"/>
          <p:cNvSpPr/>
          <p:nvPr/>
        </p:nvSpPr>
        <p:spPr>
          <a:xfrm>
            <a:off x="5432760" y="6583320"/>
            <a:ext cx="44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37BEB0CB-1B6B-41E6-996E-2FE0B3CE543B}" type="slidenum">
              <a:rPr b="0" lang="en-US" sz="12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10407960" cy="645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53520" y="1447920"/>
            <a:ext cx="5646960" cy="154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06360" indent="-291960">
              <a:lnSpc>
                <a:spcPct val="100000"/>
              </a:lnSpc>
              <a:spcBef>
                <a:spcPts val="320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MS PGothic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3" marL="1650960" indent="-279360">
              <a:lnSpc>
                <a:spcPct val="100000"/>
              </a:lnSpc>
              <a:spcBef>
                <a:spcPts val="281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MS PGothic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4" marL="2174760" indent="-285840">
              <a:lnSpc>
                <a:spcPct val="100000"/>
              </a:lnSpc>
              <a:spcBef>
                <a:spcPts val="281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MS PGothic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03880" y="1447920"/>
            <a:ext cx="5649120" cy="154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06360" indent="-291960">
              <a:lnSpc>
                <a:spcPct val="100000"/>
              </a:lnSpc>
              <a:spcBef>
                <a:spcPts val="320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MS PGothic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3" marL="1650960" indent="-279360">
              <a:lnSpc>
                <a:spcPct val="100000"/>
              </a:lnSpc>
              <a:spcBef>
                <a:spcPts val="281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MS PGothic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4" marL="2174760" indent="-285840">
              <a:lnSpc>
                <a:spcPct val="100000"/>
              </a:lnSpc>
              <a:spcBef>
                <a:spcPts val="281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MS PGothic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"/>
          <p:cNvPicPr/>
          <p:nvPr/>
        </p:nvPicPr>
        <p:blipFill>
          <a:blip r:embed="rId2"/>
          <a:stretch/>
        </p:blipFill>
        <p:spPr>
          <a:xfrm>
            <a:off x="282960" y="6166800"/>
            <a:ext cx="2187720" cy="574200"/>
          </a:xfrm>
          <a:prstGeom prst="rect">
            <a:avLst/>
          </a:prstGeom>
          <a:ln w="0">
            <a:noFill/>
          </a:ln>
        </p:spPr>
      </p:pic>
      <p:sp>
        <p:nvSpPr>
          <p:cNvPr id="42" name="TextBox 1"/>
          <p:cNvSpPr/>
          <p:nvPr/>
        </p:nvSpPr>
        <p:spPr>
          <a:xfrm>
            <a:off x="5432760" y="6583320"/>
            <a:ext cx="44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7FA7E287-55B9-42E6-ACD4-161646099893}" type="slidenum">
              <a:rPr b="0" lang="en-US" sz="12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584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774800"/>
            <a:ext cx="5386680" cy="399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1581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06360" indent="-291960">
              <a:lnSpc>
                <a:spcPct val="100000"/>
              </a:lnSpc>
              <a:spcBef>
                <a:spcPts val="320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MS PGothic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3" marL="1650960" indent="-279360">
              <a:lnSpc>
                <a:spcPct val="100000"/>
              </a:lnSpc>
              <a:spcBef>
                <a:spcPts val="281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MS PGothic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4" marL="2174760" indent="-285840">
              <a:lnSpc>
                <a:spcPct val="100000"/>
              </a:lnSpc>
              <a:spcBef>
                <a:spcPts val="281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MS PGothic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193440" y="1774800"/>
            <a:ext cx="5388840" cy="399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1581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06360" indent="-291960">
              <a:lnSpc>
                <a:spcPct val="100000"/>
              </a:lnSpc>
              <a:spcBef>
                <a:spcPts val="320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MS PGothic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3" marL="1650960" indent="-279360">
              <a:lnSpc>
                <a:spcPct val="100000"/>
              </a:lnSpc>
              <a:spcBef>
                <a:spcPts val="281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MS PGothic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lvl="4" marL="2174760" indent="-285840">
              <a:lnSpc>
                <a:spcPct val="100000"/>
              </a:lnSpc>
              <a:spcBef>
                <a:spcPts val="281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MS PGothic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6" descr=""/>
          <p:cNvPicPr/>
          <p:nvPr/>
        </p:nvPicPr>
        <p:blipFill>
          <a:blip r:embed="rId2"/>
          <a:stretch/>
        </p:blipFill>
        <p:spPr>
          <a:xfrm>
            <a:off x="282960" y="6166800"/>
            <a:ext cx="2187720" cy="574200"/>
          </a:xfrm>
          <a:prstGeom prst="rect">
            <a:avLst/>
          </a:prstGeom>
          <a:ln w="0">
            <a:noFill/>
          </a:ln>
        </p:spPr>
      </p:pic>
      <p:sp>
        <p:nvSpPr>
          <p:cNvPr id="49" name="TextBox 1"/>
          <p:cNvSpPr/>
          <p:nvPr/>
        </p:nvSpPr>
        <p:spPr>
          <a:xfrm>
            <a:off x="5432760" y="6583320"/>
            <a:ext cx="44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ADF93B9B-A8E6-48BD-BAE7-CD8B9E5EEFA3}" type="slidenum">
              <a:rPr b="0" lang="en-US" sz="12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10407960" cy="645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70680" y="3164760"/>
            <a:ext cx="10515240" cy="902160"/>
          </a:xfrm>
          <a:prstGeom prst="rect">
            <a:avLst/>
          </a:prstGeom>
          <a:solidFill>
            <a:schemeClr val="lt1"/>
          </a:solidFill>
          <a:ln w="9360">
            <a:noFill/>
          </a:ln>
        </p:spPr>
        <p:txBody>
          <a:bodyPr numCol="1" spcCol="0" lIns="91440" rIns="91440" tIns="182880" bIns="182880" anchor="b">
            <a:noAutofit/>
          </a:bodyPr>
          <a:p>
            <a:pPr indent="0">
              <a:lnSpc>
                <a:spcPts val="4000"/>
              </a:lnSpc>
              <a:buNone/>
            </a:pPr>
            <a:r>
              <a:rPr b="1" lang="en-US" sz="4400" spc="-1" strike="noStrike" cap="all">
                <a:solidFill>
                  <a:srgbClr val="bf5700"/>
                </a:solidFill>
                <a:latin typeface="Arial Black"/>
                <a:ea typeface="Arial Black"/>
              </a:rPr>
              <a:t>RESEARCH PROPOSAL DRAFT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731520" y="712080"/>
            <a:ext cx="7772040" cy="31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ctr">
              <a:buNone/>
            </a:pPr>
            <a:endParaRPr b="0" lang="en-US" sz="1600" spc="-1" strike="noStrike" cap="all">
              <a:solidFill>
                <a:srgbClr val="bf5700"/>
              </a:solidFill>
              <a:latin typeface="Arial Black"/>
              <a:ea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731520" y="5137920"/>
            <a:ext cx="7772040" cy="219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 cap="all">
              <a:solidFill>
                <a:srgbClr val="bf5700"/>
              </a:solidFill>
              <a:latin typeface="Arial Black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10407960" cy="645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t-BR" sz="3600" spc="-1" strike="noStrike">
                <a:solidFill>
                  <a:srgbClr val="bf5700"/>
                </a:solidFill>
                <a:latin typeface="Arial"/>
                <a:ea typeface="MS PGothic"/>
              </a:rPr>
              <a:t>OVERVIEW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53520" y="920880"/>
            <a:ext cx="11499480" cy="5071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Title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bf5700"/>
              </a:buClr>
              <a:buSzPct val="130000"/>
              <a:buFont typeface="OpenSymbol"/>
              <a:buChar char="-"/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HYDRO-MECHANIC MODELING OF THERMALLY INDUCED FRACTURES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2401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Research question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marL="743040" indent="0"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Q1: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 How thermally induced fractures affect reservoir </a:t>
            </a:r>
            <a:r>
              <a:rPr b="0" lang="en-US" sz="1800" spc="-1" strike="noStrike" u="sng">
                <a:solidFill>
                  <a:schemeClr val="dk1"/>
                </a:solidFill>
                <a:uFillTx/>
                <a:latin typeface="Arial"/>
                <a:ea typeface="MS PGothic"/>
              </a:rPr>
              <a:t>drainage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, </a:t>
            </a:r>
            <a:r>
              <a:rPr b="0" lang="en-US" sz="1800" spc="-1" strike="noStrike" u="sng">
                <a:solidFill>
                  <a:schemeClr val="dk1"/>
                </a:solidFill>
                <a:uFillTx/>
                <a:latin typeface="Arial"/>
                <a:ea typeface="MS PGothic"/>
              </a:rPr>
              <a:t>storage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 capacity and </a:t>
            </a:r>
            <a:r>
              <a:rPr b="0" lang="en-US" sz="1800" spc="-1" strike="noStrike" u="sng">
                <a:solidFill>
                  <a:schemeClr val="dk1"/>
                </a:solidFill>
                <a:uFillTx/>
                <a:latin typeface="Arial"/>
                <a:ea typeface="MS PGothic"/>
              </a:rPr>
              <a:t>safety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?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2401"/>
              </a:spcBef>
              <a:buClr>
                <a:srgbClr val="bf5700"/>
              </a:buClr>
              <a:buSzPct val="130000"/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MS PGothic"/>
              </a:rPr>
              <a:t>Hypotheses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marL="743040" indent="0"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H1: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 Thermally induced fracture dynamics affect reservoir </a:t>
            </a:r>
            <a:r>
              <a:rPr b="0" lang="en-US" sz="1800" spc="-1" strike="noStrike" u="sng">
                <a:solidFill>
                  <a:schemeClr val="dk1"/>
                </a:solidFill>
                <a:uFillTx/>
                <a:latin typeface="Arial"/>
                <a:ea typeface="MS PGothic"/>
              </a:rPr>
              <a:t>drainage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, fluid </a:t>
            </a:r>
            <a:r>
              <a:rPr b="0" lang="en-US" sz="1800" spc="-1" strike="noStrike" u="sng">
                <a:solidFill>
                  <a:schemeClr val="dk1"/>
                </a:solidFill>
                <a:uFillTx/>
                <a:latin typeface="Arial"/>
                <a:ea typeface="MS PGothic"/>
              </a:rPr>
              <a:t>storage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, and operational </a:t>
            </a:r>
            <a:r>
              <a:rPr b="0" lang="en-US" sz="1800" spc="-1" strike="noStrike" u="sng">
                <a:solidFill>
                  <a:schemeClr val="dk1"/>
                </a:solidFill>
                <a:uFillTx/>
                <a:latin typeface="Arial"/>
                <a:ea typeface="MS PGothic"/>
              </a:rPr>
              <a:t>integrity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.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marL="743040" indent="0"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H2: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 Natural fractures and rock failure in shear are mechanisms to release the strain energy resulting from thermal stresses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marL="743040" indent="0"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H3: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 Simple linear fracture transmissibility models using pressure and temperature as independent parameters are sufficient to capture the effective physical behavior needed to estimate reservoir </a:t>
            </a:r>
            <a:r>
              <a:rPr b="0" lang="en-US" sz="1800" spc="-1" strike="noStrike" u="sng">
                <a:solidFill>
                  <a:schemeClr val="dk1"/>
                </a:solidFill>
                <a:uFillTx/>
                <a:latin typeface="Arial"/>
                <a:ea typeface="MS PGothic"/>
              </a:rPr>
              <a:t>drainage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 and fluid </a:t>
            </a:r>
            <a:r>
              <a:rPr b="0" lang="en-US" sz="1800" spc="-1" strike="noStrike" u="sng">
                <a:solidFill>
                  <a:schemeClr val="dk1"/>
                </a:solidFill>
                <a:uFillTx/>
                <a:latin typeface="Arial"/>
                <a:ea typeface="MS PGothic"/>
              </a:rPr>
              <a:t>storage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 for most cases. However, the assessment of </a:t>
            </a:r>
            <a:r>
              <a:rPr b="0" lang="en-US" sz="1800" spc="-1" strike="noStrike" u="sng">
                <a:solidFill>
                  <a:schemeClr val="dk1"/>
                </a:solidFill>
                <a:uFillTx/>
                <a:latin typeface="Arial"/>
                <a:ea typeface="MS PGothic"/>
              </a:rPr>
              <a:t>integrity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 needs to incorporate more complex physics.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10407960" cy="645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bf5700"/>
                </a:solidFill>
                <a:latin typeface="Arial"/>
                <a:ea typeface="MS PGothic"/>
              </a:rPr>
              <a:t>TARGET APPLICATION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53520" y="1447920"/>
            <a:ext cx="11499480" cy="439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buClr>
                <a:srgbClr val="bf5700"/>
              </a:buClr>
              <a:buSzPct val="130000"/>
              <a:buFont typeface="Symbol" charset="2"/>
              <a:buChar char="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MS PGothic"/>
              </a:rPr>
              <a:t>Offshore naturally fractured carbonate reservoir with Halite caprock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Ultra-deepwater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Salt as caprock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Conventional heterogeneous naturally fractured carbonates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Porosity: 10 to 25%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Permeability:  to 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High stiffness (bulk modulus )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The caprock consists of thick salt layers, mainly composed of Halite.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   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MS PGothic"/>
              </a:rPr>
              <a:t>After natural depletion, the reservoir undergoes secondary enhanced oil recovery (cold water and gas flooding), with a high-temperature gradient around the injecting wells.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10407960" cy="645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t-BR" sz="3600" spc="-1" strike="noStrike">
                <a:solidFill>
                  <a:srgbClr val="bf5700"/>
                </a:solidFill>
                <a:latin typeface="Arial"/>
                <a:ea typeface="MS PGothic"/>
              </a:rPr>
              <a:t>Methodology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Rectangle 30"/>
          <p:cNvSpPr/>
          <p:nvPr/>
        </p:nvSpPr>
        <p:spPr>
          <a:xfrm>
            <a:off x="392040" y="1467360"/>
            <a:ext cx="5025240" cy="4278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Rectangle 31"/>
          <p:cNvSpPr/>
          <p:nvPr/>
        </p:nvSpPr>
        <p:spPr>
          <a:xfrm>
            <a:off x="2972520" y="4152600"/>
            <a:ext cx="2295000" cy="732960"/>
          </a:xfrm>
          <a:prstGeom prst="rect">
            <a:avLst/>
          </a:prstGeom>
          <a:solidFill>
            <a:srgbClr val="4ea72e"/>
          </a:solidFill>
          <a:ln w="19050">
            <a:solidFill>
              <a:srgbClr val="224914"/>
            </a:solidFill>
            <a:miter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</a:rPr>
              <a:t>Fracture propagation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</a:rPr>
              <a:t>(P, U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Aptos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ptos"/>
              </a:rPr>
              <a:t>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Rectangle 32"/>
          <p:cNvSpPr/>
          <p:nvPr/>
        </p:nvSpPr>
        <p:spPr>
          <a:xfrm>
            <a:off x="7167600" y="1626480"/>
            <a:ext cx="2295000" cy="732960"/>
          </a:xfrm>
          <a:prstGeom prst="rect">
            <a:avLst/>
          </a:prstGeom>
          <a:solidFill>
            <a:srgbClr val="0f9ed5"/>
          </a:solidFill>
          <a:ln w="19050">
            <a:solidFill>
              <a:srgbClr val="06455d"/>
            </a:solidFill>
            <a:miter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</a:rPr>
              <a:t>Hydraulic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</a:rPr>
              <a:t>(P, S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Aptos"/>
              </a:rPr>
              <a:t>w</a:t>
            </a:r>
            <a:r>
              <a:rPr b="0" lang="en-US" sz="1800" spc="-1" strike="noStrike">
                <a:solidFill>
                  <a:srgbClr val="ffffff"/>
                </a:solidFill>
                <a:latin typeface="Aptos"/>
              </a:rPr>
              <a:t>, S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Aptos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ptos"/>
              </a:rPr>
              <a:t>, S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Aptos"/>
              </a:rPr>
              <a:t>g</a:t>
            </a:r>
            <a:r>
              <a:rPr b="0" lang="en-US" sz="1800" spc="-1" strike="noStrike">
                <a:solidFill>
                  <a:srgbClr val="ffffff"/>
                </a:solidFill>
                <a:latin typeface="Aptos"/>
              </a:rPr>
              <a:t>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Rectangle 33"/>
          <p:cNvSpPr/>
          <p:nvPr/>
        </p:nvSpPr>
        <p:spPr>
          <a:xfrm>
            <a:off x="7167600" y="4159440"/>
            <a:ext cx="2295000" cy="732960"/>
          </a:xfrm>
          <a:prstGeom prst="rect">
            <a:avLst/>
          </a:prstGeom>
          <a:solidFill>
            <a:srgbClr val="e97132"/>
          </a:solidFill>
          <a:ln w="19050">
            <a:solidFill>
              <a:srgbClr val="663115"/>
            </a:solidFill>
            <a:miter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</a:rPr>
              <a:t>Thermal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</a:rPr>
              <a:t>(T)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34"/>
          <p:cNvSpPr/>
          <p:nvPr/>
        </p:nvSpPr>
        <p:spPr>
          <a:xfrm>
            <a:off x="2830320" y="2399040"/>
            <a:ext cx="15634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- Finite Element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- Smeared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35"/>
          <p:cNvSpPr/>
          <p:nvPr/>
        </p:nvSpPr>
        <p:spPr>
          <a:xfrm>
            <a:off x="7097040" y="2461320"/>
            <a:ext cx="18345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- Finite Differences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- EDFM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ptos"/>
              </a:rPr>
              <a:t>-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-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36"/>
          <p:cNvSpPr/>
          <p:nvPr/>
        </p:nvSpPr>
        <p:spPr>
          <a:xfrm>
            <a:off x="7071840" y="4997520"/>
            <a:ext cx="18345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- Finite Differences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37"/>
          <p:cNvSpPr/>
          <p:nvPr/>
        </p:nvSpPr>
        <p:spPr>
          <a:xfrm rot="16200000">
            <a:off x="3722760" y="3097080"/>
            <a:ext cx="16704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Effective params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Freeform: Shape 38"/>
          <p:cNvSpPr/>
          <p:nvPr/>
        </p:nvSpPr>
        <p:spPr>
          <a:xfrm>
            <a:off x="5194080" y="2422080"/>
            <a:ext cx="360" cy="1558800"/>
          </a:xfrm>
          <a:custGeom>
            <a:avLst/>
            <a:gdLst>
              <a:gd name="textAreaLeft" fmla="*/ 0 w 360"/>
              <a:gd name="textAreaRight" fmla="*/ 720 w 360"/>
              <a:gd name="textAreaTop" fmla="*/ 0 h 1558800"/>
              <a:gd name="textAreaBottom" fmla="*/ 1559160 h 1558800"/>
            </a:gdLst>
            <a:ahLst/>
            <a:rect l="textAreaLeft" t="textAreaTop" r="textAreaRight" b="textAreaBottom"/>
            <a:pathLst>
              <a:path w="0"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80808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2" name="TextBox 39"/>
          <p:cNvSpPr/>
          <p:nvPr/>
        </p:nvSpPr>
        <p:spPr>
          <a:xfrm rot="16200000">
            <a:off x="4341600" y="2956320"/>
            <a:ext cx="13687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Bound. Cond.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3" name="Straight Arrow Connector 40"/>
          <p:cNvCxnSpPr/>
          <p:nvPr/>
        </p:nvCxnSpPr>
        <p:spPr>
          <a:xfrm>
            <a:off x="8924760" y="2530800"/>
            <a:ext cx="360" cy="1523880"/>
          </a:xfrm>
          <a:prstGeom prst="straightConnector1">
            <a:avLst/>
          </a:prstGeom>
          <a:ln w="57150">
            <a:solidFill>
              <a:srgbClr val="808080"/>
            </a:solidFill>
            <a:miter/>
            <a:headEnd len="med" type="triangle" w="med"/>
          </a:ln>
        </p:spPr>
      </p:cxnSp>
      <p:sp>
        <p:nvSpPr>
          <p:cNvPr id="84" name="Freeform: Shape 41"/>
          <p:cNvSpPr/>
          <p:nvPr/>
        </p:nvSpPr>
        <p:spPr>
          <a:xfrm rot="10800000">
            <a:off x="4801680" y="2450520"/>
            <a:ext cx="360" cy="1558800"/>
          </a:xfrm>
          <a:custGeom>
            <a:avLst/>
            <a:gdLst>
              <a:gd name="textAreaLeft" fmla="*/ 0 w 360"/>
              <a:gd name="textAreaRight" fmla="*/ 720 w 360"/>
              <a:gd name="textAreaTop" fmla="*/ 0 h 1558800"/>
              <a:gd name="textAreaBottom" fmla="*/ 1559160 h 1558800"/>
            </a:gdLst>
            <a:ahLst/>
            <a:rect l="textAreaLeft" t="textAreaTop" r="textAreaRight" b="textAreaBottom"/>
            <a:pathLst>
              <a:path w="0" h="1866900">
                <a:moveTo>
                  <a:pt x="0" y="186690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80808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Rectangle 42"/>
          <p:cNvSpPr/>
          <p:nvPr/>
        </p:nvSpPr>
        <p:spPr>
          <a:xfrm>
            <a:off x="3006000" y="1619640"/>
            <a:ext cx="2295000" cy="732960"/>
          </a:xfrm>
          <a:prstGeom prst="rect">
            <a:avLst/>
          </a:prstGeom>
          <a:solidFill>
            <a:srgbClr val="156082"/>
          </a:solidFill>
          <a:ln w="19050">
            <a:solidFill>
              <a:srgbClr val="092a3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</a:rPr>
              <a:t>Global mechanics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</a:rPr>
              <a:t>(U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Aptos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ptos"/>
              </a:rPr>
              <a:t>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TextBox 43"/>
          <p:cNvSpPr/>
          <p:nvPr/>
        </p:nvSpPr>
        <p:spPr>
          <a:xfrm>
            <a:off x="6012000" y="2128320"/>
            <a:ext cx="2847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7" name="Straight Arrow Connector 44"/>
          <p:cNvCxnSpPr/>
          <p:nvPr/>
        </p:nvCxnSpPr>
        <p:spPr>
          <a:xfrm>
            <a:off x="5470920" y="2089440"/>
            <a:ext cx="1530000" cy="360"/>
          </a:xfrm>
          <a:prstGeom prst="straightConnector1">
            <a:avLst/>
          </a:prstGeom>
          <a:ln w="57150">
            <a:solidFill>
              <a:srgbClr val="808080"/>
            </a:solidFill>
            <a:miter/>
            <a:headEnd len="med" type="triangle" w="med"/>
          </a:ln>
        </p:spPr>
      </p:cxnSp>
      <p:cxnSp>
        <p:nvCxnSpPr>
          <p:cNvPr id="88" name="Straight Arrow Connector 45"/>
          <p:cNvCxnSpPr/>
          <p:nvPr/>
        </p:nvCxnSpPr>
        <p:spPr>
          <a:xfrm>
            <a:off x="5470920" y="4525920"/>
            <a:ext cx="1530000" cy="360"/>
          </a:xfrm>
          <a:prstGeom prst="straightConnector1">
            <a:avLst/>
          </a:prstGeom>
          <a:ln w="57150">
            <a:solidFill>
              <a:srgbClr val="808080"/>
            </a:solidFill>
            <a:miter/>
            <a:headEnd len="med" type="triangle" w="med"/>
          </a:ln>
        </p:spPr>
      </p:cxnSp>
      <p:cxnSp>
        <p:nvCxnSpPr>
          <p:cNvPr id="89" name="Straight Arrow Connector 46"/>
          <p:cNvCxnSpPr/>
          <p:nvPr/>
        </p:nvCxnSpPr>
        <p:spPr>
          <a:xfrm flipH="1">
            <a:off x="5470920" y="1793880"/>
            <a:ext cx="1530000" cy="360"/>
          </a:xfrm>
          <a:prstGeom prst="straightConnector1">
            <a:avLst/>
          </a:prstGeom>
          <a:ln w="57150">
            <a:solidFill>
              <a:srgbClr val="808080"/>
            </a:solidFill>
            <a:miter/>
            <a:headEnd len="med" type="triangle" w="med"/>
          </a:ln>
        </p:spPr>
      </p:cxnSp>
      <p:sp>
        <p:nvSpPr>
          <p:cNvPr id="90" name="TextBox 47"/>
          <p:cNvSpPr/>
          <p:nvPr/>
        </p:nvSpPr>
        <p:spPr>
          <a:xfrm>
            <a:off x="5874480" y="1480320"/>
            <a:ext cx="722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Stress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1" name="Straight Arrow Connector 48"/>
          <p:cNvCxnSpPr/>
          <p:nvPr/>
        </p:nvCxnSpPr>
        <p:spPr>
          <a:xfrm flipV="1">
            <a:off x="9334440" y="2530800"/>
            <a:ext cx="360" cy="1523880"/>
          </a:xfrm>
          <a:prstGeom prst="straightConnector1">
            <a:avLst/>
          </a:prstGeom>
          <a:ln w="57150">
            <a:solidFill>
              <a:srgbClr val="808080"/>
            </a:solidFill>
            <a:miter/>
            <a:headEnd len="med" type="triangle" w="med"/>
          </a:ln>
        </p:spPr>
      </p:cxnSp>
      <p:sp>
        <p:nvSpPr>
          <p:cNvPr id="92" name="TextBox 49"/>
          <p:cNvSpPr/>
          <p:nvPr/>
        </p:nvSpPr>
        <p:spPr>
          <a:xfrm>
            <a:off x="9323640" y="3138840"/>
            <a:ext cx="2847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50"/>
          <p:cNvSpPr/>
          <p:nvPr/>
        </p:nvSpPr>
        <p:spPr>
          <a:xfrm>
            <a:off x="8906040" y="3138840"/>
            <a:ext cx="286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51"/>
          <p:cNvSpPr/>
          <p:nvPr/>
        </p:nvSpPr>
        <p:spPr>
          <a:xfrm>
            <a:off x="6011640" y="4246920"/>
            <a:ext cx="286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52"/>
          <p:cNvSpPr/>
          <p:nvPr/>
        </p:nvSpPr>
        <p:spPr>
          <a:xfrm>
            <a:off x="3318840" y="1125000"/>
            <a:ext cx="138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Mechanics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6" name="Straight Arrow Connector 53"/>
          <p:cNvCxnSpPr/>
          <p:nvPr/>
        </p:nvCxnSpPr>
        <p:spPr>
          <a:xfrm flipH="1">
            <a:off x="5470920" y="2461320"/>
            <a:ext cx="1616040" cy="1836720"/>
          </a:xfrm>
          <a:prstGeom prst="straightConnector1">
            <a:avLst/>
          </a:prstGeom>
          <a:ln w="57150">
            <a:solidFill>
              <a:srgbClr val="808080"/>
            </a:solidFill>
            <a:miter/>
            <a:headEnd len="med" type="triangle" w="med"/>
          </a:ln>
        </p:spPr>
      </p:cxnSp>
      <p:sp>
        <p:nvSpPr>
          <p:cNvPr id="97" name="TextBox 54"/>
          <p:cNvSpPr/>
          <p:nvPr/>
        </p:nvSpPr>
        <p:spPr>
          <a:xfrm rot="18765000">
            <a:off x="5744160" y="3091320"/>
            <a:ext cx="9050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Fracture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55"/>
          <p:cNvSpPr/>
          <p:nvPr/>
        </p:nvSpPr>
        <p:spPr>
          <a:xfrm>
            <a:off x="2830320" y="4944240"/>
            <a:ext cx="156348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- Finite Element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- </a:t>
            </a:r>
            <a:r>
              <a:rPr b="0" lang="en-US" sz="1400" spc="-1" strike="noStrike">
                <a:solidFill>
                  <a:schemeClr val="dk1"/>
                </a:solidFill>
                <a:latin typeface="Arial"/>
              </a:rPr>
              <a:t>Smeared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- Discrete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Rectangle 4"/>
          <p:cNvSpPr/>
          <p:nvPr/>
        </p:nvSpPr>
        <p:spPr>
          <a:xfrm>
            <a:off x="520560" y="3107880"/>
            <a:ext cx="2295000" cy="732960"/>
          </a:xfrm>
          <a:prstGeom prst="rect">
            <a:avLst/>
          </a:prstGeom>
          <a:solidFill>
            <a:srgbClr val="4ea72e"/>
          </a:solidFill>
          <a:ln w="19050">
            <a:solidFill>
              <a:srgbClr val="224914"/>
            </a:solidFill>
            <a:miter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</a:rPr>
              <a:t>Plasticity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</a:rPr>
              <a:t>(P, U</a:t>
            </a:r>
            <a:r>
              <a:rPr b="0" lang="en-US" sz="1800" spc="-1" strike="noStrike" baseline="-25000">
                <a:solidFill>
                  <a:srgbClr val="ffffff"/>
                </a:solidFill>
                <a:latin typeface="Aptos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ptos"/>
              </a:rPr>
              <a:t>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10407960" cy="645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t-BR" sz="3600" spc="-1" strike="noStrike">
                <a:solidFill>
                  <a:srgbClr val="bf5700"/>
                </a:solidFill>
                <a:latin typeface="Arial"/>
                <a:ea typeface="MS PGothic"/>
              </a:rPr>
              <a:t>Timeline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101" name="Table 3"/>
          <p:cNvGraphicFramePr/>
          <p:nvPr/>
        </p:nvGraphicFramePr>
        <p:xfrm>
          <a:off x="1032480" y="920880"/>
          <a:ext cx="10407960" cy="4996080"/>
        </p:xfrm>
        <a:graphic>
          <a:graphicData uri="http://schemas.openxmlformats.org/drawingml/2006/table">
            <a:tbl>
              <a:tblPr/>
              <a:tblGrid>
                <a:gridCol w="1680120"/>
                <a:gridCol w="8727840"/>
              </a:tblGrid>
              <a:tr h="128520">
                <a:tc>
                  <a:txBody>
                    <a:bodyPr lIns="48240" rIns="48240" tIns="24120" bIns="241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Year/sem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48240" rIns="48240" tIns="24120" bIns="24120" anchor="t">
                      <a:noAutofit/>
                    </a:bodyPr>
                    <a:p>
                      <a:endParaRPr b="1" lang="en-US" sz="1800" spc="-1" strike="noStrike">
                        <a:solidFill>
                          <a:schemeClr val="lt1"/>
                        </a:solidFill>
                        <a:latin typeface="Arial"/>
                      </a:endParaRPr>
                    </a:p>
                  </a:txBody>
                  <a:tcPr anchor="t"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89440">
                <a:tc>
                  <a:txBody>
                    <a:bodyPr lIns="48240" rIns="48240" tIns="24120" bIns="241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2024/1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48240" rIns="48240" tIns="24120" bIns="241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EDFM Review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Define research scope.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Homogenization of Biot parameters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50360">
                <a:tc>
                  <a:txBody>
                    <a:bodyPr lIns="48240" rIns="48240" tIns="24120" bIns="241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2024/2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48240" rIns="48240" tIns="24120" bIns="241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Literature review.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Write and defend the proposal.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Stress assessment.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Multiphase flow in NFRs (</a:t>
                      </a:r>
                      <a:r>
                        <a:rPr b="0" i="1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side project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Application: estimate the effect of thermal stresses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89440">
                <a:tc>
                  <a:txBody>
                    <a:bodyPr lIns="48240" rIns="48240" tIns="24120" bIns="241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2025/1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48240" rIns="48240" tIns="24120" bIns="241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Discrete fracture propagation.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Integration with EDFM and finite difference simulators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Fracture initiation and propagation.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Application: heterogeneous media and branching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09160">
                <a:tc>
                  <a:txBody>
                    <a:bodyPr lIns="48240" rIns="48240" tIns="24120" bIns="241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2025/2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48240" rIns="48240" tIns="24120" bIns="241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Plasticity and creep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Application: fracture propagation in salt rock (caprock and caverns)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28520">
                <a:tc>
                  <a:txBody>
                    <a:bodyPr lIns="48240" rIns="48240" tIns="24120" bIns="241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2026/1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48240" rIns="48240" tIns="24120" bIns="241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128520">
                <a:tc>
                  <a:txBody>
                    <a:bodyPr lIns="48240" rIns="48240" tIns="24120" bIns="241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2026/2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48240" rIns="48240" tIns="24120" bIns="241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Wrap up results.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28520">
                <a:tc>
                  <a:txBody>
                    <a:bodyPr lIns="48240" rIns="48240" tIns="24120" bIns="241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2027/1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48240" rIns="48240" tIns="24120" bIns="241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Write dissertation.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10407960" cy="6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53520" y="1447920"/>
            <a:ext cx="11499480" cy="175392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100240" y="1208880"/>
            <a:ext cx="8181720" cy="451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UTEXAS-TEMPLATE</Template>
  <TotalTime>213</TotalTime>
  <Application>LibreOffice/24.2.3.2$Linux_X86_64 LibreOffice_project/433d9c2ded56988e8a90e6b2e771ee4e6a5ab2ba</Application>
  <AppVersion>15.0000</AppVersion>
  <Words>370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2024-05-20T16:12:06Z</dcterms:created>
  <dc:creator>Renato Poli</dc:creator>
  <dc:description/>
  <dc:language>en-US</dc:language>
  <cp:lastModifiedBy/>
  <dcterms:modified xsi:type="dcterms:W3CDTF">2024-06-13T15:14:28Z</dcterms:modified>
  <cp:revision>2</cp:revision>
  <dc:subject/>
  <dc:title>RESEARCH PROPOSAL DRAFT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