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57" r:id="rId4"/>
    <p:sldId id="265" r:id="rId5"/>
    <p:sldId id="266" r:id="rId6"/>
    <p:sldId id="26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 type="screen16x9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656F91-DB47-4FBC-C661-7CEA31430F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1429A-80CF-CBA3-DABB-EBE8ED27F7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DAEBB-763F-4AE6-A37D-8CC9BE14BFA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BE78B-86CE-7515-85CC-18EC84F435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9FA8D-D0B9-14A4-7678-65A0A61EAC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59D3D-CFE8-4AAE-8683-19BA3E45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4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76428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0468721-45BA-4725-A277-BB3DF36A3957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725E90-645B-46EF-92F2-96A7E7FA0C73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725E90-645B-46EF-92F2-96A7E7FA0C73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525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5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3BB079-389E-42D0-963B-1C9E7C38AC6F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DCAD47BB-175A-82A1-3DD0-2EC5C2FED5CD}"/>
              </a:ext>
            </a:extLst>
          </p:cNvPr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D79287F-D6A9-52FD-B3AA-34D83FE4292E}"/>
              </a:ext>
            </a:extLst>
          </p:cNvPr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2DA6B863-D5AE-211F-F594-5B7F46C2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40" y="2119238"/>
            <a:ext cx="6152323" cy="993775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>
            <a:lvl1pPr>
              <a:defRPr lang="en-US" sz="2800" b="0" strike="noStrike" cap="all" spc="-1" dirty="0">
                <a:solidFill>
                  <a:srgbClr val="BF5700"/>
                </a:solidFill>
                <a:latin typeface="Arial Black"/>
                <a:ea typeface="Arial"/>
                <a:cs typeface="+mn-cs"/>
              </a:defRPr>
            </a:lvl1pPr>
          </a:lstStyle>
          <a:p>
            <a:pPr marL="0" lvl="0">
              <a:spcBef>
                <a:spcPts val="1001"/>
              </a:spcBef>
              <a:tabLst>
                <a:tab pos="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4">
            <a:extLst>
              <a:ext uri="{FF2B5EF4-FFF2-40B4-BE49-F238E27FC236}">
                <a16:creationId xmlns:a16="http://schemas.microsoft.com/office/drawing/2014/main" id="{0A678337-6C14-2A4C-6A80-30B57A27E093}"/>
              </a:ext>
            </a:extLst>
          </p:cNvPr>
          <p:cNvCxnSpPr/>
          <p:nvPr userDrawn="1"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060E9F56-F1A2-2C21-B86F-70E74B83ABFE}"/>
              </a:ext>
            </a:extLst>
          </p:cNvPr>
          <p:cNvSpPr/>
          <p:nvPr userDrawn="1"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51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7F8C97-F0A8-FD1C-C757-6805357EB1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  <a:prstGeom prst="rect">
            <a:avLst/>
          </a:prstGeom>
        </p:spPr>
        <p:txBody>
          <a:bodyPr>
            <a:normAutofit/>
          </a:bodyPr>
          <a:lstStyle>
            <a:lvl1pPr marL="92075" indent="-92075">
              <a:lnSpc>
                <a:spcPct val="100000"/>
              </a:lnSpc>
              <a:spcBef>
                <a:spcPts val="1200"/>
              </a:spcBef>
              <a:buFont typeface="Calibri" panose="020F0502020204030204" pitchFamily="34" charset="0"/>
              <a:buChar char="▫"/>
              <a:defRPr sz="1200" b="1"/>
            </a:lvl1pPr>
            <a:lvl2pPr marL="176213" indent="-777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2pPr>
            <a:lvl3pPr marL="268288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3pPr>
            <a:lvl4pPr marL="358775" indent="-650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4pPr>
            <a:lvl5pPr marL="468000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CB9E3FE-060C-B167-994B-20CF2EC6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39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A8233CF-E1C9-BD4F-A4A9-658F8E8B1CF8}"/>
              </a:ext>
            </a:extLst>
          </p:cNvPr>
          <p:cNvSpPr/>
          <p:nvPr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6378499-A36E-B1E5-C8D6-7AB761EB4FD2}"/>
              </a:ext>
            </a:extLst>
          </p:cNvPr>
          <p:cNvSpPr/>
          <p:nvPr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97A291FC-4FB0-B2AE-CCD4-287493642A3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  <p:sp>
        <p:nvSpPr>
          <p:cNvPr id="2" name="Retângulo 6">
            <a:extLst>
              <a:ext uri="{FF2B5EF4-FFF2-40B4-BE49-F238E27FC236}">
                <a16:creationId xmlns:a16="http://schemas.microsoft.com/office/drawing/2014/main" id="{0C7FAC28-6E97-02FD-1960-F5E484D95FC6}"/>
              </a:ext>
            </a:extLst>
          </p:cNvPr>
          <p:cNvSpPr/>
          <p:nvPr userDrawn="1"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Retângulo 7">
            <a:extLst>
              <a:ext uri="{FF2B5EF4-FFF2-40B4-BE49-F238E27FC236}">
                <a16:creationId xmlns:a16="http://schemas.microsoft.com/office/drawing/2014/main" id="{ADCEDE10-9E17-CFAC-7414-A2962D81C362}"/>
              </a:ext>
            </a:extLst>
          </p:cNvPr>
          <p:cNvSpPr/>
          <p:nvPr userDrawn="1"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A16AFC4-D0AD-7C88-C4A7-47C6A899CAE5}"/>
              </a:ext>
            </a:extLst>
          </p:cNvPr>
          <p:cNvPicPr/>
          <p:nvPr userDrawn="1"/>
        </p:nvPicPr>
        <p:blipFill>
          <a:blip r:embed="rId5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</p:spTree>
    <p:extLst>
      <p:ext uri="{BB962C8B-B14F-4D97-AF65-F5344CB8AC3E}">
        <p14:creationId xmlns:p14="http://schemas.microsoft.com/office/powerpoint/2010/main" val="116979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4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 err="1">
                <a:solidFill>
                  <a:srgbClr val="BF5700"/>
                </a:solidFill>
                <a:latin typeface="Arial Black"/>
                <a:ea typeface="Arial"/>
              </a:rPr>
              <a:t>feb</a:t>
            </a: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E7DEF72-42EB-D377-2A01-6CEDBA40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25658"/>
            <a:ext cx="6152323" cy="993775"/>
          </a:xfrm>
        </p:spPr>
        <p:txBody>
          <a:bodyPr/>
          <a:lstStyle/>
          <a:p>
            <a:r>
              <a:rPr lang="pt-BR" dirty="0"/>
              <a:t>tracks overview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8075613" cy="2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</a:rPr>
              <a:t>SALT MECHANICS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28600" y="457200"/>
            <a:ext cx="8686800" cy="391068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Physiscs: creep, fracture, stress relaxation, long term conformation (geologic time)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Large strains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Risk assessment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Analyze worst case scenarios, use of safety coefficients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Mechanic dynamic of salt targetting process optimization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5576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Uncertainty analysis to support design decisions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5576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Fractures, deviatoric strain relaxation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Specific applications – case study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Salt caverns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Salt as a caprock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 idx="4294967295"/>
          </p:nvPr>
        </p:nvSpPr>
        <p:spPr>
          <a:xfrm>
            <a:off x="0" y="-1588"/>
            <a:ext cx="7854950" cy="29845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100" b="1" strike="noStrike" spc="-1">
                <a:solidFill>
                  <a:srgbClr val="FFFFFF"/>
                </a:solidFill>
                <a:latin typeface="Arial"/>
              </a:rPr>
              <a:t>Multiphase flow and multiscale data assimilation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228960" y="457200"/>
            <a:ext cx="8001000" cy="28814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51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Multiphase pore scale simulation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Numerical simulation of intermediate scales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Models and parameters tying the different scales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Assimilation of laboratory data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Guidance of the laboratory practice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E0E49-A02A-6CC2-2F79-B034AD371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 indústria tende à simplicidade ingênua, a academia para a complexidade exagerada. O desafio é se encontrarem no meio termo.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9FA84-1DB0-7C4C-4FF8-9D0AD034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411D6-73FA-CF7A-EAB1-279273C17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noProof="0" dirty="0"/>
              <a:t>TRACK #1 – Flow in fractured media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#2 – Fracture propagation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#3 – Salt rock mechanics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#4 – Homogenization of mechanical parameters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#5 – Computational performance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#6 – Multiscale data assimilation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3277B8-8CDF-1A7C-D365-41F5924D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Research tracks</a:t>
            </a:r>
          </a:p>
        </p:txBody>
      </p:sp>
    </p:spTree>
    <p:extLst>
      <p:ext uri="{BB962C8B-B14F-4D97-AF65-F5344CB8AC3E}">
        <p14:creationId xmlns:p14="http://schemas.microsoft.com/office/powerpoint/2010/main" val="159304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0C1DDD-181F-CA9A-6779-26C29DB3D4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TRACK #1 – Flow in fractured media</a:t>
            </a:r>
          </a:p>
          <a:p>
            <a:pPr lvl="1"/>
            <a:r>
              <a:rPr lang="en-US" dirty="0"/>
              <a:t>EDFM/CEDFM/PEDFM</a:t>
            </a:r>
          </a:p>
          <a:p>
            <a:pPr lvl="1"/>
            <a:r>
              <a:rPr lang="en-US" dirty="0"/>
              <a:t>Comparison of the techniques.</a:t>
            </a:r>
          </a:p>
          <a:p>
            <a:pPr lvl="1"/>
            <a:r>
              <a:rPr lang="en-US" dirty="0"/>
              <a:t>Seems a good starting point for learning the code, getting something published, and moving forward.</a:t>
            </a:r>
          </a:p>
          <a:p>
            <a:pPr>
              <a:spcBef>
                <a:spcPts val="600"/>
              </a:spcBef>
            </a:pPr>
            <a:r>
              <a:rPr lang="en-US" dirty="0"/>
              <a:t>TRACK #2 – Fracture propagation</a:t>
            </a:r>
          </a:p>
          <a:p>
            <a:pPr lvl="1"/>
            <a:r>
              <a:rPr lang="en-US" dirty="0"/>
              <a:t>Long-term thermo-hydraulic fracture propagation without predefined fracture track</a:t>
            </a:r>
          </a:p>
          <a:p>
            <a:pPr lvl="1"/>
            <a:r>
              <a:rPr lang="en-US" dirty="0"/>
              <a:t>Can EDFM be extended to fracture propagation?</a:t>
            </a:r>
          </a:p>
          <a:p>
            <a:pPr lvl="1"/>
            <a:r>
              <a:rPr lang="en-US" dirty="0"/>
              <a:t>Check SBFEM</a:t>
            </a:r>
          </a:p>
          <a:p>
            <a:pPr>
              <a:spcBef>
                <a:spcPts val="600"/>
              </a:spcBef>
            </a:pPr>
            <a:r>
              <a:rPr lang="en-US" dirty="0"/>
              <a:t>TRACK #3 – Salt rock mechanics</a:t>
            </a:r>
          </a:p>
          <a:p>
            <a:pPr lvl="1"/>
            <a:r>
              <a:rPr lang="en-US" dirty="0"/>
              <a:t>THM modeling of salt geomechanics (elasticity, plasticity, creep)</a:t>
            </a:r>
          </a:p>
          <a:p>
            <a:pPr lvl="1"/>
            <a:r>
              <a:rPr lang="en-US" dirty="0"/>
              <a:t>Apply to fracture containment, caverns, drilling, well abandonment, </a:t>
            </a:r>
            <a:r>
              <a:rPr lang="en-US" dirty="0" err="1"/>
              <a:t>etc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TRACK #4 – Homogenization of mechanical parameters</a:t>
            </a:r>
          </a:p>
          <a:p>
            <a:pPr lvl="1"/>
            <a:r>
              <a:rPr lang="en-US" dirty="0"/>
              <a:t>Wrap up of the results and publish</a:t>
            </a:r>
          </a:p>
          <a:p>
            <a:pPr lvl="1"/>
            <a:r>
              <a:rPr lang="en-US" dirty="0"/>
              <a:t>Need some thorough validation, comparison analytical results and to expand to other parameters.</a:t>
            </a:r>
          </a:p>
          <a:p>
            <a:pPr lvl="1"/>
            <a:r>
              <a:rPr lang="en-US" dirty="0"/>
              <a:t>Writing paper with Prof Espinoza</a:t>
            </a:r>
          </a:p>
          <a:p>
            <a:pPr>
              <a:spcBef>
                <a:spcPts val="600"/>
              </a:spcBef>
            </a:pPr>
            <a:r>
              <a:rPr lang="en-US" dirty="0"/>
              <a:t>TRACK #5 – Computational performance</a:t>
            </a:r>
          </a:p>
          <a:p>
            <a:pPr lvl="1"/>
            <a:r>
              <a:rPr lang="en-US" dirty="0"/>
              <a:t>Computational and mathematics improvement for overall simulation performance.</a:t>
            </a:r>
          </a:p>
          <a:p>
            <a:pPr lvl="1"/>
            <a:r>
              <a:rPr lang="en-US" dirty="0"/>
              <a:t>Codesign and building applications for specific architectures are something</a:t>
            </a:r>
          </a:p>
          <a:p>
            <a:pPr lvl="1"/>
            <a:r>
              <a:rPr lang="en-US" dirty="0"/>
              <a:t>I've been willing to work on for a long time.</a:t>
            </a:r>
          </a:p>
          <a:p>
            <a:pPr>
              <a:spcBef>
                <a:spcPts val="600"/>
              </a:spcBef>
            </a:pPr>
            <a:r>
              <a:rPr lang="en-US" dirty="0"/>
              <a:t>TRACK #6 – Multiscale data assimilation</a:t>
            </a:r>
          </a:p>
          <a:p>
            <a:pPr lvl="1"/>
            <a:r>
              <a:rPr lang="en-US" dirty="0"/>
              <a:t>Lab-to-field scale modeling, digital rocks, relative permeability, fingering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Translating capillary pressure to relative permeability</a:t>
            </a:r>
          </a:p>
          <a:p>
            <a:pPr lvl="1"/>
            <a:r>
              <a:rPr lang="en-US" dirty="0"/>
              <a:t>Interface between models in different scales</a:t>
            </a: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dirty="0"/>
              <a:t>TRACKS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4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 err="1">
                <a:solidFill>
                  <a:srgbClr val="BF5700"/>
                </a:solidFill>
                <a:latin typeface="Arial Black"/>
                <a:ea typeface="Arial"/>
              </a:rPr>
              <a:t>feb</a:t>
            </a: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E7DEF72-42EB-D377-2A01-6CEDBA40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25658"/>
            <a:ext cx="6152323" cy="99377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A0EF1178-205A-54F7-0930-0E59E4289236}"/>
              </a:ext>
            </a:extLst>
          </p:cNvPr>
          <p:cNvSpPr/>
          <p:nvPr/>
        </p:nvSpPr>
        <p:spPr>
          <a:xfrm>
            <a:off x="548640" y="3173040"/>
            <a:ext cx="7886520" cy="338416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IDEAS</a:t>
            </a:r>
            <a:endParaRPr lang="en-US" sz="105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404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46901-E1F7-C9FC-22CC-30300204CA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of study</a:t>
            </a:r>
          </a:p>
          <a:p>
            <a:pPr lvl="1"/>
            <a:r>
              <a:rPr lang="en-US" dirty="0"/>
              <a:t>Conventional carbonate field, naturally fractured, mixed wet</a:t>
            </a:r>
          </a:p>
          <a:p>
            <a:pPr lvl="1"/>
            <a:r>
              <a:rPr lang="en-US" dirty="0"/>
              <a:t>Large models, field scale</a:t>
            </a:r>
          </a:p>
          <a:p>
            <a:pPr lvl="1"/>
            <a:r>
              <a:rPr lang="en-US" dirty="0"/>
              <a:t>Permeable matrix</a:t>
            </a:r>
          </a:p>
          <a:p>
            <a:pPr lvl="1"/>
            <a:r>
              <a:rPr lang="en-US" dirty="0"/>
              <a:t>Wells are acidized (not fractured)</a:t>
            </a:r>
          </a:p>
          <a:p>
            <a:pPr lvl="1"/>
            <a:r>
              <a:rPr lang="en-US" dirty="0"/>
              <a:t>Fractures provide additional permeability</a:t>
            </a:r>
          </a:p>
          <a:p>
            <a:r>
              <a:rPr lang="en-US" dirty="0"/>
              <a:t>The problem</a:t>
            </a:r>
          </a:p>
          <a:p>
            <a:pPr lvl="1"/>
            <a:r>
              <a:rPr lang="en-US" dirty="0"/>
              <a:t>Description of the natural fracture network ignores important physics</a:t>
            </a:r>
          </a:p>
          <a:p>
            <a:pPr lvl="1"/>
            <a:r>
              <a:rPr lang="en-US" dirty="0"/>
              <a:t>Mass transference parameters are mostly based on history matching</a:t>
            </a:r>
          </a:p>
          <a:p>
            <a:pPr lvl="1"/>
            <a:r>
              <a:rPr lang="en-US" dirty="0"/>
              <a:t>Multiphase flow is not adequately treated in the interface fracture-matrix</a:t>
            </a:r>
          </a:p>
          <a:p>
            <a:pPr lvl="1"/>
            <a:r>
              <a:rPr lang="en-US" dirty="0"/>
              <a:t>Models with detailed fractures are numerical impractical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Enhance the understanding of the field based on numerical simulation</a:t>
            </a:r>
          </a:p>
          <a:p>
            <a:pPr lvl="1"/>
            <a:r>
              <a:rPr lang="en-US" dirty="0"/>
              <a:t>Promote better communication between geoscientists and numerical simulation</a:t>
            </a:r>
          </a:p>
          <a:p>
            <a:pPr lvl="1"/>
            <a:r>
              <a:rPr lang="en-US" dirty="0"/>
              <a:t>Enable the description of a fracture network based on high level parameters (wettability, fracture network density, fracture genesis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Assimilation of geological understanding to the numerical models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Understand geological geometries and hydraulic characteristics of natural fractures</a:t>
            </a:r>
          </a:p>
          <a:p>
            <a:pPr lvl="1"/>
            <a:r>
              <a:rPr lang="en-US" dirty="0"/>
              <a:t>Understand the limitations of current models, especially multiphase and closed fractures</a:t>
            </a:r>
          </a:p>
          <a:p>
            <a:pPr lvl="1"/>
            <a:r>
              <a:rPr lang="en-US" dirty="0"/>
              <a:t>Implement a preprocessor to embed fractures optimally, keeping the model numerically reasonable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60A47-EBB6-091D-C027-1403C1B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</a:t>
            </a:r>
          </a:p>
        </p:txBody>
      </p:sp>
    </p:spTree>
    <p:extLst>
      <p:ext uri="{BB962C8B-B14F-4D97-AF65-F5344CB8AC3E}">
        <p14:creationId xmlns:p14="http://schemas.microsoft.com/office/powerpoint/2010/main" val="31402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46901-E1F7-C9FC-22CC-30300204CA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of study</a:t>
            </a:r>
          </a:p>
          <a:p>
            <a:pPr lvl="1"/>
            <a:r>
              <a:rPr lang="en-US" dirty="0"/>
              <a:t>Deep fields, hot formation</a:t>
            </a:r>
          </a:p>
          <a:p>
            <a:pPr lvl="1"/>
            <a:r>
              <a:rPr lang="en-US" dirty="0"/>
              <a:t>Sandstone or carbonates</a:t>
            </a:r>
          </a:p>
          <a:p>
            <a:pPr lvl="1"/>
            <a:r>
              <a:rPr lang="en-US" dirty="0"/>
              <a:t>Shale or salt caprock</a:t>
            </a:r>
          </a:p>
          <a:p>
            <a:pPr lvl="1"/>
            <a:r>
              <a:rPr lang="en-US" dirty="0"/>
              <a:t>Salt caverns</a:t>
            </a:r>
          </a:p>
          <a:p>
            <a:r>
              <a:rPr lang="en-US" dirty="0"/>
              <a:t>The problem</a:t>
            </a:r>
          </a:p>
          <a:p>
            <a:pPr lvl="1"/>
            <a:r>
              <a:rPr lang="en-US" dirty="0"/>
              <a:t>Multiphysics fracture nucleation and tracking are difficult to model in the small scales</a:t>
            </a:r>
          </a:p>
          <a:p>
            <a:pPr lvl="1"/>
            <a:r>
              <a:rPr lang="en-US" dirty="0"/>
              <a:t>Long term cold fluid injection thermally stresses the rock, hydraulic fractures are likely </a:t>
            </a:r>
            <a:r>
              <a:rPr lang="en-US" dirty="0" err="1"/>
              <a:t>tooccur</a:t>
            </a:r>
            <a:endParaRPr lang="en-US" dirty="0"/>
          </a:p>
          <a:p>
            <a:pPr lvl="1"/>
            <a:r>
              <a:rPr lang="en-US" dirty="0"/>
              <a:t>Salt caverns designs for cyclic storage and abandonment</a:t>
            </a:r>
          </a:p>
          <a:p>
            <a:pPr lvl="1"/>
            <a:r>
              <a:rPr lang="en-US" dirty="0"/>
              <a:t>Many physical processes concur with similar characteristic time and length (elasticity, plasticity, pressure and heat dissipation, creep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Understand the mechanics of long term effects of cold water and gas injection for EOR and storage</a:t>
            </a:r>
          </a:p>
          <a:p>
            <a:pPr lvl="1"/>
            <a:r>
              <a:rPr lang="en-US" dirty="0"/>
              <a:t>Operate with highest possible injection rates (safety!)</a:t>
            </a:r>
          </a:p>
          <a:p>
            <a:pPr lvl="1"/>
            <a:r>
              <a:rPr lang="en-US" dirty="0"/>
              <a:t>Enable long term fluid injection above the fracturing pressure (produced water)</a:t>
            </a:r>
          </a:p>
          <a:p>
            <a:pPr lvl="1"/>
            <a:r>
              <a:rPr lang="en-US" dirty="0"/>
              <a:t>Promote safety and fluid containment. Support regulations</a:t>
            </a:r>
          </a:p>
          <a:p>
            <a:pPr lvl="1"/>
            <a:r>
              <a:rPr lang="en-US" dirty="0"/>
              <a:t>Application to salt caverns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Multiscale simulations around the injection wells</a:t>
            </a:r>
          </a:p>
          <a:p>
            <a:pPr lvl="1"/>
            <a:r>
              <a:rPr lang="en-US" dirty="0"/>
              <a:t>Fracture propagation is driven by small scale phenomena</a:t>
            </a:r>
          </a:p>
          <a:p>
            <a:pPr lvl="1"/>
            <a:r>
              <a:rPr lang="en-US" dirty="0"/>
              <a:t>Propose a set of parameters to embed small-scale findings to field scale simulations</a:t>
            </a:r>
          </a:p>
          <a:p>
            <a:pPr lvl="1"/>
            <a:r>
              <a:rPr lang="en-US" dirty="0"/>
              <a:t>Create a large database with the small scale simulations =&gt; AI to feed field scale fracture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60A47-EBB6-091D-C027-1403C1B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</a:t>
            </a:r>
          </a:p>
        </p:txBody>
      </p:sp>
    </p:spTree>
    <p:extLst>
      <p:ext uri="{BB962C8B-B14F-4D97-AF65-F5344CB8AC3E}">
        <p14:creationId xmlns:p14="http://schemas.microsoft.com/office/powerpoint/2010/main" val="379909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96" name="Text Placeholder 9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 Placeholder 9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itle Placeholder 7"/>
          <p:cNvSpPr/>
          <p:nvPr/>
        </p:nvSpPr>
        <p:spPr>
          <a:xfrm>
            <a:off x="502920" y="1199880"/>
            <a:ext cx="7886520" cy="175212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ts val="4000"/>
              </a:lnSpc>
            </a:pPr>
            <a:r>
              <a:rPr lang="en-US" sz="3200" b="1" strike="noStrike" cap="all" spc="-1" dirty="0">
                <a:solidFill>
                  <a:srgbClr val="BF5700"/>
                </a:solidFill>
                <a:latin typeface="Arial Black"/>
                <a:ea typeface="Arial Black"/>
              </a:rPr>
              <a:t>RESEARCH PLAN AND BRAINSTORMING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 Placeholder 9"/>
          <p:cNvSpPr/>
          <p:nvPr/>
        </p:nvSpPr>
        <p:spPr>
          <a:xfrm>
            <a:off x="548640" y="33332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685800" y="3200400"/>
            <a:ext cx="4800600" cy="685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2400" b="0" i="1" strike="noStrike" spc="-1">
                <a:solidFill>
                  <a:srgbClr val="BF5700"/>
                </a:solidFill>
                <a:latin typeface="Arial Black"/>
                <a:ea typeface="Arial Black"/>
              </a:rPr>
              <a:t>notes and remarks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8075613" cy="2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</a:rPr>
              <a:t>MACRO TOPICS</a:t>
            </a:r>
          </a:p>
        </p:txBody>
      </p:sp>
      <p:sp>
        <p:nvSpPr>
          <p:cNvPr id="102" name="CaixaDeTexto 101"/>
          <p:cNvSpPr txBox="1"/>
          <p:nvPr/>
        </p:nvSpPr>
        <p:spPr>
          <a:xfrm>
            <a:off x="228600" y="457200"/>
            <a:ext cx="6858000" cy="28814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Fractures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Salt geomechanics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Numerics and speedup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Multiphase flow and multiscale data assimilation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8075613" cy="2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</a:rPr>
              <a:t>FRACTURES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228600" y="457200"/>
            <a:ext cx="8686800" cy="39456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Flow/heat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EDFM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CEDFM – Conforming discrete fracture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pEDFM – projection based embedded discrete fracture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1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Mechanics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Elastic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Homogeneization – mech model for fractured media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	Upscaling of biot, skempton, shear modulus etc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Plasticity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Thermal fracture nucleation near wellbore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5828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8784</TotalTime>
  <Words>794</Words>
  <Application>Microsoft Office PowerPoint</Application>
  <PresentationFormat>On-screen Show (16:9)</PresentationFormat>
  <Paragraphs>124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TeX Gyre Termes</vt:lpstr>
      <vt:lpstr>Times New Roman</vt:lpstr>
      <vt:lpstr>1_Personalizar design</vt:lpstr>
      <vt:lpstr>tracks overview</vt:lpstr>
      <vt:lpstr>Research tracks</vt:lpstr>
      <vt:lpstr>TRACKS</vt:lpstr>
      <vt:lpstr>PROBLEM STATEMENT</vt:lpstr>
      <vt:lpstr>PROBLEM #1</vt:lpstr>
      <vt:lpstr>PROBLEM #2</vt:lpstr>
      <vt:lpstr>PowerPoint Presentation</vt:lpstr>
      <vt:lpstr>MACRO TOPICS</vt:lpstr>
      <vt:lpstr>FRACTURES</vt:lpstr>
      <vt:lpstr>SALT MECHANICS</vt:lpstr>
      <vt:lpstr>Multiphase flow and multiscale data assimilation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dc:description/>
  <cp:lastModifiedBy>Renato Poli</cp:lastModifiedBy>
  <cp:revision>460</cp:revision>
  <cp:lastPrinted>2023-12-03T14:38:58Z</cp:lastPrinted>
  <dcterms:created xsi:type="dcterms:W3CDTF">2011-06-30T15:04:08Z</dcterms:created>
  <dcterms:modified xsi:type="dcterms:W3CDTF">2024-01-28T20:09:05Z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5</vt:r8>
  </property>
  <property fmtid="{D5CDD505-2E9C-101B-9397-08002B2CF9AE}" pid="3" name="PresentationFormat">
    <vt:lpwstr>On-screen Show (16:9)</vt:lpwstr>
  </property>
  <property fmtid="{D5CDD505-2E9C-101B-9397-08002B2CF9AE}" pid="4" name="Slides">
    <vt:r8>8</vt:r8>
  </property>
</Properties>
</file>