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C8EBFD4-CBFF-4F1C-AAE5-9815FC01091A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80" y="700200"/>
            <a:ext cx="6203520" cy="349056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764121-CA0C-47FF-B940-B574F8DBE574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80" y="700200"/>
            <a:ext cx="6203520" cy="349056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6720E99-1BA0-4C9E-A31E-A87ED6B38DAD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80" y="700200"/>
            <a:ext cx="6203520" cy="349056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6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AB66BF-F1C1-42DF-8720-2B8064911E7E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80" y="700200"/>
            <a:ext cx="6203520" cy="349056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7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206D6D-A13B-43B0-8293-56022A73D5DA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0140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1138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92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0140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1138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6629400" cy="137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0140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1138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92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10140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1138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6629400" cy="137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84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08624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40" y="67320"/>
            <a:ext cx="8076600" cy="161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chemeClr val="lt2"/>
                </a:solidFill>
                <a:latin typeface="Arial"/>
              </a:rPr>
              <a:t>Click to edit Master text styles</a:t>
            </a:r>
            <a:endParaRPr lang="en-US" sz="2100" b="0" strike="noStrike" spc="-1">
              <a:solidFill>
                <a:schemeClr val="lt1"/>
              </a:solidFill>
              <a:latin typeface="Arial"/>
            </a:endParaRPr>
          </a:p>
          <a:p>
            <a:pPr marL="864000" lvl="1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lt2"/>
                </a:solidFill>
                <a:latin typeface="Arial"/>
              </a:rPr>
              <a:t>Second level</a:t>
            </a:r>
            <a:endParaRPr lang="en-US" sz="2000" b="0" strike="noStrike" spc="-1">
              <a:solidFill>
                <a:schemeClr val="lt1"/>
              </a:solidFill>
              <a:latin typeface="Arial"/>
            </a:endParaRPr>
          </a:p>
          <a:p>
            <a:pPr marL="1296000" lvl="2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chemeClr val="lt2"/>
                </a:solidFill>
                <a:latin typeface="Arial"/>
              </a:rPr>
              <a:t>Third level</a:t>
            </a:r>
            <a:endParaRPr lang="en-US" sz="1600" b="0" strike="noStrike" spc="-1">
              <a:solidFill>
                <a:schemeClr val="lt1"/>
              </a:solidFill>
              <a:latin typeface="Arial"/>
            </a:endParaRPr>
          </a:p>
          <a:p>
            <a:pPr marL="1728000" lvl="3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chemeClr val="lt2"/>
                </a:solidFill>
                <a:latin typeface="Arial"/>
              </a:rPr>
              <a:t>Fourth level</a:t>
            </a:r>
            <a:endParaRPr lang="en-US" sz="1300" b="0" strike="noStrike" spc="-1">
              <a:solidFill>
                <a:schemeClr val="lt1"/>
              </a:solidFill>
              <a:latin typeface="Arial"/>
            </a:endParaRPr>
          </a:p>
          <a:p>
            <a:pPr marL="2160000" lvl="4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chemeClr val="lt2"/>
                </a:solidFill>
                <a:latin typeface="Arial"/>
              </a:rPr>
              <a:t>Fifth level</a:t>
            </a:r>
            <a:endParaRPr lang="en-US" sz="13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4" name="Picture 1"/>
          <p:cNvPicPr/>
          <p:nvPr/>
        </p:nvPicPr>
        <p:blipFill>
          <a:blip r:embed="rId14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</a:pPr>
            <a:r>
              <a:rPr lang="en-US" sz="2100" b="0" strike="noStrike" spc="-1">
                <a:solidFill>
                  <a:schemeClr val="lt2"/>
                </a:solidFill>
                <a:latin typeface="Arial"/>
              </a:rPr>
              <a:t>Click to edit Master text styles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38400" lvl="1" indent="-914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0000"/>
              <a:buFont typeface="Symbol" charset="2"/>
              <a:buChar char=""/>
            </a:pPr>
            <a:r>
              <a:rPr lang="en-US" sz="2000" b="0" strike="noStrike" spc="-1">
                <a:solidFill>
                  <a:schemeClr val="lt2"/>
                </a:solidFill>
                <a:latin typeface="Arial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40080" lvl="2" indent="-914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30000"/>
              <a:buFont typeface="Wingdings" charset="2"/>
              <a:buChar char=""/>
            </a:pPr>
            <a:r>
              <a:rPr lang="en-US" sz="1600" b="0" strike="noStrike" spc="-1">
                <a:solidFill>
                  <a:schemeClr val="lt2"/>
                </a:solidFill>
                <a:latin typeface="Arial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chemeClr val="lt2"/>
                </a:solidFill>
                <a:latin typeface="Arial"/>
              </a:rPr>
              <a:t>Fourth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chemeClr val="lt2"/>
                </a:solidFill>
                <a:latin typeface="Arial"/>
              </a:rPr>
              <a:t>Fifth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Picture 1"/>
          <p:cNvPicPr/>
          <p:nvPr/>
        </p:nvPicPr>
        <p:blipFill>
          <a:blip r:embed="rId14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15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itle Placeholder 5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2600" b="1" strike="noStrike" cap="all" spc="-1">
                <a:solidFill>
                  <a:srgbClr val="BF5700"/>
                </a:solidFill>
                <a:latin typeface="Arial Black"/>
                <a:ea typeface="Arial Black"/>
              </a:rPr>
              <a:t>FLOW IN FRACTURED MEDIA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Placeholder 16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546120" y="3323160"/>
            <a:ext cx="1739880" cy="84276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100" b="1" strike="noStrike" cap="all" spc="-1">
                <a:solidFill>
                  <a:srgbClr val="BF5700"/>
                </a:solidFill>
                <a:latin typeface="Arial Black"/>
                <a:ea typeface="Arial Black"/>
              </a:rPr>
              <a:t>TRACK #1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Connector 3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190" name="Text Placeholder 10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 Placeholder 11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itle Placeholder 4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>
                <a:solidFill>
                  <a:srgbClr val="BF5700"/>
                </a:solidFill>
                <a:latin typeface="Arial Black"/>
                <a:ea typeface="Arial Black"/>
              </a:rPr>
              <a:t>FURTHER CONSIDERATIONS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 Placeholder 12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My considerations ….</a:t>
            </a: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9280" y="383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Fracture examples are rather simple in most papers. Usually 2D. Mostly SINGLE fracture. What about distributed? Like warren and root assumptions.</a:t>
            </a: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It is a scale issue: n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o mesh can conform to fractures and continua in the field scale,with realistic fractures.</a:t>
            </a:r>
          </a:p>
          <a:p>
            <a:pPr marL="475560" lvl="1" indent="-228600" defTabSz="457200">
              <a:buClr>
                <a:srgbClr val="000000"/>
              </a:buClr>
              <a:buSzPct val="70000"/>
              <a:buFont typeface="Symbol" charset="2"/>
              <a:buChar char="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Fractures are 1e-3 in width    vs.    fieldscale cells are 1e2     	///  5 order of magnitude ////</a:t>
            </a:r>
          </a:p>
          <a:p>
            <a:pPr marL="475560" lvl="1" indent="-228600" defTabSz="457200">
              <a:buClr>
                <a:srgbClr val="000000"/>
              </a:buClr>
              <a:buSzPct val="70000"/>
              <a:buFont typeface="Symbol" charset="2"/>
              <a:buChar char="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Fractures are 1e0 in length vs 1e2 fieldscale		/// still 2 orders of magnitude</a:t>
            </a:r>
          </a:p>
          <a:p>
            <a:pPr marL="475560" lvl="1" indent="-228600" defTabSz="457200">
              <a:buClr>
                <a:srgbClr val="000000"/>
              </a:buClr>
              <a:buSzPct val="70000"/>
              <a:buFont typeface="Symbol" charset="2"/>
              <a:buChar char="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Fracture tip phenomena are in 1e-1 scale. Scaled boundaries may be useful here.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Width dimension must be analytically reduced in all cases. Mechanically, it is a boundary condition for the continua or a stiffness relief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What about the length? We cannot cope with 100x more discretization; conforming mesh will work for large faults. We can embed… analytically? Numerically?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Can we tweak the FEM shape functions? If we can deform the eta-xi space, we can represent fractures with higher order shape functions (??) Apply the theory of non lnear fem to deform the pressure mesh configuration. This way we can “approximate” hydraulically edges of a mesh. This would require a preprocessing step, numerical (?).</a:t>
            </a:r>
          </a:p>
          <a:p>
            <a:pPr indent="0">
              <a:spcBef>
                <a:spcPts val="1414"/>
              </a:spcBef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CaixaDeTexto 195"/>
              <p:cNvSpPr txBox="1"/>
              <p:nvPr/>
            </p:nvSpPr>
            <p:spPr>
              <a:xfrm>
                <a:off x="4219560" y="2959920"/>
                <a:ext cx="360" cy="170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My considerations ….</a:t>
            </a: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67687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What about storage of the fracture and continua? I see papers dealing with permeability. How does EDFM manages storage?</a:t>
            </a: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I can see that there is a transition from fracture storage to matrix storage, as a response to pressure gradient transitions. Convolution may apply here, as long as we can determine effective porosity transfer function </a:t>
            </a:r>
            <a:r>
              <a:rPr lang="en-US" sz="1500" b="0" strike="noStrike" spc="-1">
                <a:solidFill>
                  <a:srgbClr val="000000"/>
                </a:solidFill>
                <a:latin typeface="TexMaths Symbols"/>
                <a:ea typeface="TexMaths Symbols"/>
              </a:rPr>
              <a:t>φ</a:t>
            </a:r>
            <a:r>
              <a:rPr lang="en-US" sz="1500" b="0" strike="noStrike" spc="-1" baseline="-8000">
                <a:solidFill>
                  <a:srgbClr val="000000"/>
                </a:solidFill>
                <a:latin typeface="TexMaths Symbols"/>
                <a:ea typeface="TexMaths Symbols"/>
              </a:rPr>
              <a:t>ij</a:t>
            </a:r>
            <a:r>
              <a:rPr lang="en-US" sz="1500" b="0" strike="noStrike" spc="-755" baseline="33000">
                <a:solidFill>
                  <a:srgbClr val="000000"/>
                </a:solidFill>
                <a:latin typeface="TexMaths Symbols"/>
                <a:ea typeface="TexMaths Symbols"/>
              </a:rPr>
              <a:t> u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  as the step function response for each cell.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Such response can be derived from the cell fracture configuration.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Note that this will drive us into a effective saturation understanding – ex:  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Saturation is normally solved explicetly (IMPES), hence some processes may be highly parallelizable and wont impact solver time… maybe this is too similar to the 2phi2k approach … simply reinventing the wheeeeel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I believe this kind of approach is known as shape or transfer functions in the literature (need to review...)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grpSp>
        <p:nvGrpSpPr>
          <p:cNvPr id="199" name="Agrupar 198"/>
          <p:cNvGrpSpPr/>
          <p:nvPr/>
        </p:nvGrpSpPr>
        <p:grpSpPr>
          <a:xfrm>
            <a:off x="7314840" y="1548720"/>
            <a:ext cx="1600560" cy="280080"/>
            <a:chOff x="7314840" y="1548720"/>
            <a:chExt cx="1600560" cy="280080"/>
          </a:xfrm>
        </p:grpSpPr>
        <p:sp>
          <p:nvSpPr>
            <p:cNvPr id="200" name="Forma Livre: Forma 199"/>
            <p:cNvSpPr/>
            <p:nvPr/>
          </p:nvSpPr>
          <p:spPr>
            <a:xfrm>
              <a:off x="7314840" y="1555920"/>
              <a:ext cx="133200" cy="226080"/>
            </a:xfrm>
            <a:custGeom>
              <a:avLst/>
              <a:gdLst/>
              <a:ahLst/>
              <a:cxnLst/>
              <a:rect l="0" t="0" r="r" b="b"/>
              <a:pathLst>
                <a:path w="370" h="628">
                  <a:moveTo>
                    <a:pt x="274" y="16"/>
                  </a:moveTo>
                  <a:cubicBezTo>
                    <a:pt x="275" y="13"/>
                    <a:pt x="276" y="8"/>
                    <a:pt x="276" y="6"/>
                  </a:cubicBezTo>
                  <a:cubicBezTo>
                    <a:pt x="273" y="4"/>
                    <a:pt x="276" y="0"/>
                    <a:pt x="268" y="0"/>
                  </a:cubicBezTo>
                  <a:cubicBezTo>
                    <a:pt x="260" y="0"/>
                    <a:pt x="260" y="2"/>
                    <a:pt x="256" y="14"/>
                  </a:cubicBezTo>
                  <a:cubicBezTo>
                    <a:pt x="243" y="68"/>
                    <a:pt x="229" y="122"/>
                    <a:pt x="216" y="176"/>
                  </a:cubicBezTo>
                  <a:cubicBezTo>
                    <a:pt x="104" y="180"/>
                    <a:pt x="0" y="271"/>
                    <a:pt x="0" y="367"/>
                  </a:cubicBezTo>
                  <a:cubicBezTo>
                    <a:pt x="0" y="433"/>
                    <a:pt x="50" y="489"/>
                    <a:pt x="136" y="493"/>
                  </a:cubicBezTo>
                  <a:cubicBezTo>
                    <a:pt x="130" y="515"/>
                    <a:pt x="126" y="537"/>
                    <a:pt x="120" y="559"/>
                  </a:cubicBezTo>
                  <a:cubicBezTo>
                    <a:pt x="112" y="593"/>
                    <a:pt x="104" y="619"/>
                    <a:pt x="104" y="621"/>
                  </a:cubicBezTo>
                  <a:cubicBezTo>
                    <a:pt x="104" y="628"/>
                    <a:pt x="109" y="628"/>
                    <a:pt x="112" y="628"/>
                  </a:cubicBezTo>
                  <a:cubicBezTo>
                    <a:pt x="115" y="628"/>
                    <a:pt x="118" y="628"/>
                    <a:pt x="120" y="626"/>
                  </a:cubicBezTo>
                  <a:cubicBezTo>
                    <a:pt x="122" y="624"/>
                    <a:pt x="126" y="607"/>
                    <a:pt x="128" y="599"/>
                  </a:cubicBezTo>
                  <a:cubicBezTo>
                    <a:pt x="137" y="563"/>
                    <a:pt x="145" y="528"/>
                    <a:pt x="154" y="493"/>
                  </a:cubicBezTo>
                  <a:cubicBezTo>
                    <a:pt x="268" y="491"/>
                    <a:pt x="370" y="395"/>
                    <a:pt x="370" y="301"/>
                  </a:cubicBezTo>
                  <a:cubicBezTo>
                    <a:pt x="370" y="247"/>
                    <a:pt x="332" y="182"/>
                    <a:pt x="234" y="176"/>
                  </a:cubicBezTo>
                  <a:cubicBezTo>
                    <a:pt x="247" y="122"/>
                    <a:pt x="261" y="69"/>
                    <a:pt x="274" y="16"/>
                  </a:cubicBezTo>
                  <a:moveTo>
                    <a:pt x="140" y="479"/>
                  </a:moveTo>
                  <a:cubicBezTo>
                    <a:pt x="98" y="477"/>
                    <a:pt x="46" y="451"/>
                    <a:pt x="46" y="381"/>
                  </a:cubicBezTo>
                  <a:cubicBezTo>
                    <a:pt x="46" y="297"/>
                    <a:pt x="106" y="200"/>
                    <a:pt x="212" y="192"/>
                  </a:cubicBezTo>
                  <a:cubicBezTo>
                    <a:pt x="188" y="287"/>
                    <a:pt x="164" y="383"/>
                    <a:pt x="140" y="479"/>
                  </a:cubicBezTo>
                  <a:moveTo>
                    <a:pt x="230" y="192"/>
                  </a:moveTo>
                  <a:cubicBezTo>
                    <a:pt x="284" y="194"/>
                    <a:pt x="324" y="225"/>
                    <a:pt x="324" y="287"/>
                  </a:cubicBezTo>
                  <a:cubicBezTo>
                    <a:pt x="324" y="369"/>
                    <a:pt x="262" y="469"/>
                    <a:pt x="158" y="479"/>
                  </a:cubicBezTo>
                  <a:cubicBezTo>
                    <a:pt x="182" y="383"/>
                    <a:pt x="206" y="287"/>
                    <a:pt x="230" y="1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Forma Livre: Forma 200"/>
            <p:cNvSpPr/>
            <p:nvPr/>
          </p:nvSpPr>
          <p:spPr>
            <a:xfrm>
              <a:off x="7461720" y="1651320"/>
              <a:ext cx="54000" cy="118440"/>
            </a:xfrm>
            <a:custGeom>
              <a:avLst/>
              <a:gdLst/>
              <a:ahLst/>
              <a:cxnLst/>
              <a:rect l="0" t="0" r="r" b="b"/>
              <a:pathLst>
                <a:path w="150" h="329">
                  <a:moveTo>
                    <a:pt x="136" y="18"/>
                  </a:moveTo>
                  <a:cubicBezTo>
                    <a:pt x="136" y="10"/>
                    <a:pt x="130" y="0"/>
                    <a:pt x="116" y="0"/>
                  </a:cubicBezTo>
                  <a:cubicBezTo>
                    <a:pt x="104" y="0"/>
                    <a:pt x="90" y="12"/>
                    <a:pt x="90" y="28"/>
                  </a:cubicBezTo>
                  <a:cubicBezTo>
                    <a:pt x="90" y="36"/>
                    <a:pt x="96" y="46"/>
                    <a:pt x="108" y="46"/>
                  </a:cubicBezTo>
                  <a:cubicBezTo>
                    <a:pt x="124" y="46"/>
                    <a:pt x="136" y="32"/>
                    <a:pt x="136" y="18"/>
                  </a:cubicBezTo>
                  <a:moveTo>
                    <a:pt x="36" y="267"/>
                  </a:moveTo>
                  <a:cubicBezTo>
                    <a:pt x="34" y="273"/>
                    <a:pt x="32" y="279"/>
                    <a:pt x="32" y="287"/>
                  </a:cubicBezTo>
                  <a:cubicBezTo>
                    <a:pt x="32" y="311"/>
                    <a:pt x="52" y="329"/>
                    <a:pt x="78" y="329"/>
                  </a:cubicBezTo>
                  <a:cubicBezTo>
                    <a:pt x="128" y="329"/>
                    <a:pt x="150" y="261"/>
                    <a:pt x="150" y="255"/>
                  </a:cubicBezTo>
                  <a:cubicBezTo>
                    <a:pt x="150" y="247"/>
                    <a:pt x="145" y="250"/>
                    <a:pt x="142" y="247"/>
                  </a:cubicBezTo>
                  <a:cubicBezTo>
                    <a:pt x="134" y="247"/>
                    <a:pt x="134" y="251"/>
                    <a:pt x="132" y="257"/>
                  </a:cubicBezTo>
                  <a:cubicBezTo>
                    <a:pt x="120" y="295"/>
                    <a:pt x="100" y="315"/>
                    <a:pt x="80" y="315"/>
                  </a:cubicBezTo>
                  <a:cubicBezTo>
                    <a:pt x="70" y="315"/>
                    <a:pt x="68" y="309"/>
                    <a:pt x="68" y="299"/>
                  </a:cubicBezTo>
                  <a:cubicBezTo>
                    <a:pt x="68" y="287"/>
                    <a:pt x="70" y="277"/>
                    <a:pt x="76" y="267"/>
                  </a:cubicBezTo>
                  <a:cubicBezTo>
                    <a:pt x="80" y="253"/>
                    <a:pt x="86" y="241"/>
                    <a:pt x="92" y="227"/>
                  </a:cubicBezTo>
                  <a:cubicBezTo>
                    <a:pt x="96" y="215"/>
                    <a:pt x="114" y="172"/>
                    <a:pt x="116" y="166"/>
                  </a:cubicBezTo>
                  <a:cubicBezTo>
                    <a:pt x="116" y="162"/>
                    <a:pt x="118" y="156"/>
                    <a:pt x="118" y="150"/>
                  </a:cubicBezTo>
                  <a:cubicBezTo>
                    <a:pt x="118" y="128"/>
                    <a:pt x="98" y="108"/>
                    <a:pt x="72" y="108"/>
                  </a:cubicBezTo>
                  <a:cubicBezTo>
                    <a:pt x="22" y="108"/>
                    <a:pt x="0" y="176"/>
                    <a:pt x="0" y="184"/>
                  </a:cubicBezTo>
                  <a:cubicBezTo>
                    <a:pt x="0" y="190"/>
                    <a:pt x="5" y="188"/>
                    <a:pt x="8" y="190"/>
                  </a:cubicBezTo>
                  <a:cubicBezTo>
                    <a:pt x="16" y="190"/>
                    <a:pt x="16" y="188"/>
                    <a:pt x="18" y="182"/>
                  </a:cubicBezTo>
                  <a:cubicBezTo>
                    <a:pt x="30" y="140"/>
                    <a:pt x="52" y="122"/>
                    <a:pt x="70" y="122"/>
                  </a:cubicBezTo>
                  <a:cubicBezTo>
                    <a:pt x="78" y="122"/>
                    <a:pt x="82" y="126"/>
                    <a:pt x="82" y="140"/>
                  </a:cubicBezTo>
                  <a:cubicBezTo>
                    <a:pt x="82" y="152"/>
                    <a:pt x="80" y="158"/>
                    <a:pt x="68" y="188"/>
                  </a:cubicBezTo>
                  <a:cubicBezTo>
                    <a:pt x="57" y="214"/>
                    <a:pt x="47" y="241"/>
                    <a:pt x="36" y="2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Forma Livre: Forma 201"/>
            <p:cNvSpPr/>
            <p:nvPr/>
          </p:nvSpPr>
          <p:spPr>
            <a:xfrm>
              <a:off x="7525080" y="1651320"/>
              <a:ext cx="77760" cy="153000"/>
            </a:xfrm>
            <a:custGeom>
              <a:avLst/>
              <a:gdLst/>
              <a:ahLst/>
              <a:cxnLst/>
              <a:rect l="0" t="0" r="r" b="b"/>
              <a:pathLst>
                <a:path w="216" h="425">
                  <a:moveTo>
                    <a:pt x="216" y="18"/>
                  </a:moveTo>
                  <a:cubicBezTo>
                    <a:pt x="216" y="10"/>
                    <a:pt x="210" y="0"/>
                    <a:pt x="196" y="0"/>
                  </a:cubicBezTo>
                  <a:cubicBezTo>
                    <a:pt x="182" y="0"/>
                    <a:pt x="168" y="14"/>
                    <a:pt x="168" y="28"/>
                  </a:cubicBezTo>
                  <a:cubicBezTo>
                    <a:pt x="168" y="34"/>
                    <a:pt x="174" y="46"/>
                    <a:pt x="188" y="46"/>
                  </a:cubicBezTo>
                  <a:cubicBezTo>
                    <a:pt x="202" y="46"/>
                    <a:pt x="216" y="32"/>
                    <a:pt x="216" y="18"/>
                  </a:cubicBezTo>
                  <a:moveTo>
                    <a:pt x="112" y="349"/>
                  </a:moveTo>
                  <a:cubicBezTo>
                    <a:pt x="104" y="383"/>
                    <a:pt x="78" y="411"/>
                    <a:pt x="48" y="411"/>
                  </a:cubicBezTo>
                  <a:cubicBezTo>
                    <a:pt x="42" y="411"/>
                    <a:pt x="36" y="409"/>
                    <a:pt x="30" y="407"/>
                  </a:cubicBezTo>
                  <a:cubicBezTo>
                    <a:pt x="44" y="401"/>
                    <a:pt x="48" y="391"/>
                    <a:pt x="48" y="383"/>
                  </a:cubicBezTo>
                  <a:cubicBezTo>
                    <a:pt x="48" y="371"/>
                    <a:pt x="38" y="365"/>
                    <a:pt x="28" y="365"/>
                  </a:cubicBezTo>
                  <a:cubicBezTo>
                    <a:pt x="12" y="365"/>
                    <a:pt x="0" y="377"/>
                    <a:pt x="0" y="393"/>
                  </a:cubicBezTo>
                  <a:cubicBezTo>
                    <a:pt x="0" y="413"/>
                    <a:pt x="19" y="425"/>
                    <a:pt x="48" y="425"/>
                  </a:cubicBezTo>
                  <a:cubicBezTo>
                    <a:pt x="77" y="425"/>
                    <a:pt x="136" y="407"/>
                    <a:pt x="150" y="347"/>
                  </a:cubicBezTo>
                  <a:cubicBezTo>
                    <a:pt x="165" y="289"/>
                    <a:pt x="181" y="230"/>
                    <a:pt x="196" y="172"/>
                  </a:cubicBezTo>
                  <a:cubicBezTo>
                    <a:pt x="196" y="166"/>
                    <a:pt x="198" y="162"/>
                    <a:pt x="198" y="156"/>
                  </a:cubicBezTo>
                  <a:cubicBezTo>
                    <a:pt x="198" y="128"/>
                    <a:pt x="174" y="108"/>
                    <a:pt x="144" y="108"/>
                  </a:cubicBezTo>
                  <a:cubicBezTo>
                    <a:pt x="90" y="108"/>
                    <a:pt x="58" y="178"/>
                    <a:pt x="58" y="184"/>
                  </a:cubicBezTo>
                  <a:cubicBezTo>
                    <a:pt x="58" y="190"/>
                    <a:pt x="66" y="190"/>
                    <a:pt x="68" y="190"/>
                  </a:cubicBezTo>
                  <a:cubicBezTo>
                    <a:pt x="74" y="190"/>
                    <a:pt x="74" y="188"/>
                    <a:pt x="78" y="182"/>
                  </a:cubicBezTo>
                  <a:cubicBezTo>
                    <a:pt x="90" y="154"/>
                    <a:pt x="114" y="122"/>
                    <a:pt x="144" y="122"/>
                  </a:cubicBezTo>
                  <a:cubicBezTo>
                    <a:pt x="156" y="122"/>
                    <a:pt x="160" y="132"/>
                    <a:pt x="160" y="146"/>
                  </a:cubicBezTo>
                  <a:cubicBezTo>
                    <a:pt x="160" y="152"/>
                    <a:pt x="160" y="160"/>
                    <a:pt x="158" y="162"/>
                  </a:cubicBezTo>
                  <a:cubicBezTo>
                    <a:pt x="143" y="224"/>
                    <a:pt x="127" y="287"/>
                    <a:pt x="112" y="3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Forma Livre: Forma 202"/>
            <p:cNvSpPr/>
            <p:nvPr/>
          </p:nvSpPr>
          <p:spPr>
            <a:xfrm>
              <a:off x="7715520" y="1637640"/>
              <a:ext cx="168480" cy="59040"/>
            </a:xfrm>
            <a:custGeom>
              <a:avLst/>
              <a:gdLst/>
              <a:ahLst/>
              <a:cxnLst/>
              <a:rect l="0" t="0" r="r" b="b"/>
              <a:pathLst>
                <a:path w="468" h="164">
                  <a:moveTo>
                    <a:pt x="444" y="28"/>
                  </a:moveTo>
                  <a:cubicBezTo>
                    <a:pt x="454" y="28"/>
                    <a:pt x="468" y="28"/>
                    <a:pt x="468" y="14"/>
                  </a:cubicBezTo>
                  <a:cubicBezTo>
                    <a:pt x="468" y="0"/>
                    <a:pt x="454" y="0"/>
                    <a:pt x="444" y="0"/>
                  </a:cubicBezTo>
                  <a:cubicBezTo>
                    <a:pt x="304" y="0"/>
                    <a:pt x="164" y="0"/>
                    <a:pt x="24" y="0"/>
                  </a:cubicBez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ubicBezTo>
                    <a:pt x="164" y="28"/>
                    <a:pt x="304" y="28"/>
                    <a:pt x="444" y="28"/>
                  </a:cubicBezTo>
                  <a:moveTo>
                    <a:pt x="444" y="164"/>
                  </a:moveTo>
                  <a:cubicBezTo>
                    <a:pt x="454" y="164"/>
                    <a:pt x="468" y="164"/>
                    <a:pt x="468" y="150"/>
                  </a:cubicBezTo>
                  <a:cubicBezTo>
                    <a:pt x="468" y="136"/>
                    <a:pt x="454" y="136"/>
                    <a:pt x="444" y="136"/>
                  </a:cubicBezTo>
                  <a:cubicBezTo>
                    <a:pt x="304" y="136"/>
                    <a:pt x="164" y="136"/>
                    <a:pt x="24" y="136"/>
                  </a:cubicBezTo>
                  <a:cubicBezTo>
                    <a:pt x="14" y="136"/>
                    <a:pt x="0" y="136"/>
                    <a:pt x="0" y="150"/>
                  </a:cubicBezTo>
                  <a:cubicBezTo>
                    <a:pt x="0" y="164"/>
                    <a:pt x="14" y="164"/>
                    <a:pt x="24" y="164"/>
                  </a:cubicBezTo>
                  <a:cubicBezTo>
                    <a:pt x="164" y="164"/>
                    <a:pt x="304" y="164"/>
                    <a:pt x="444" y="1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14040" rIns="90000" bIns="1404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Forma Livre: Forma 203"/>
            <p:cNvSpPr/>
            <p:nvPr/>
          </p:nvSpPr>
          <p:spPr>
            <a:xfrm>
              <a:off x="7980480" y="1558800"/>
              <a:ext cx="186480" cy="180360"/>
            </a:xfrm>
            <a:custGeom>
              <a:avLst/>
              <a:gdLst/>
              <a:ahLst/>
              <a:cxnLst/>
              <a:rect l="0" t="0" r="r" b="b"/>
              <a:pathLst>
                <a:path w="518" h="501">
                  <a:moveTo>
                    <a:pt x="514" y="14"/>
                  </a:moveTo>
                  <a:cubicBezTo>
                    <a:pt x="516" y="12"/>
                    <a:pt x="518" y="8"/>
                    <a:pt x="518" y="6"/>
                  </a:cubicBezTo>
                  <a:cubicBezTo>
                    <a:pt x="518" y="0"/>
                    <a:pt x="518" y="0"/>
                    <a:pt x="502" y="0"/>
                  </a:cubicBezTo>
                  <a:cubicBezTo>
                    <a:pt x="340" y="0"/>
                    <a:pt x="178" y="0"/>
                    <a:pt x="16" y="0"/>
                  </a:cubicBezTo>
                  <a:cubicBezTo>
                    <a:pt x="0" y="0"/>
                    <a:pt x="0" y="0"/>
                    <a:pt x="0" y="6"/>
                  </a:cubicBezTo>
                  <a:cubicBezTo>
                    <a:pt x="0" y="8"/>
                    <a:pt x="2" y="12"/>
                    <a:pt x="4" y="14"/>
                  </a:cubicBezTo>
                  <a:cubicBezTo>
                    <a:pt x="83" y="172"/>
                    <a:pt x="161" y="329"/>
                    <a:pt x="240" y="487"/>
                  </a:cubicBezTo>
                  <a:cubicBezTo>
                    <a:pt x="244" y="497"/>
                    <a:pt x="246" y="501"/>
                    <a:pt x="258" y="501"/>
                  </a:cubicBezTo>
                  <a:cubicBezTo>
                    <a:pt x="270" y="501"/>
                    <a:pt x="272" y="497"/>
                    <a:pt x="278" y="487"/>
                  </a:cubicBezTo>
                  <a:cubicBezTo>
                    <a:pt x="357" y="329"/>
                    <a:pt x="435" y="172"/>
                    <a:pt x="514" y="14"/>
                  </a:cubicBezTo>
                  <a:moveTo>
                    <a:pt x="86" y="50"/>
                  </a:moveTo>
                  <a:cubicBezTo>
                    <a:pt x="215" y="50"/>
                    <a:pt x="343" y="50"/>
                    <a:pt x="472" y="50"/>
                  </a:cubicBezTo>
                  <a:cubicBezTo>
                    <a:pt x="408" y="178"/>
                    <a:pt x="344" y="307"/>
                    <a:pt x="280" y="435"/>
                  </a:cubicBezTo>
                  <a:cubicBezTo>
                    <a:pt x="215" y="307"/>
                    <a:pt x="151" y="178"/>
                    <a:pt x="8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Forma Livre: Forma 204"/>
            <p:cNvSpPr/>
            <p:nvPr/>
          </p:nvSpPr>
          <p:spPr>
            <a:xfrm>
              <a:off x="8189280" y="1558800"/>
              <a:ext cx="180720" cy="171720"/>
            </a:xfrm>
            <a:custGeom>
              <a:avLst/>
              <a:gdLst/>
              <a:ahLst/>
              <a:cxnLst/>
              <a:rect l="0" t="0" r="r" b="b"/>
              <a:pathLst>
                <a:path w="502" h="477">
                  <a:moveTo>
                    <a:pt x="184" y="255"/>
                  </a:moveTo>
                  <a:cubicBezTo>
                    <a:pt x="224" y="255"/>
                    <a:pt x="264" y="255"/>
                    <a:pt x="304" y="255"/>
                  </a:cubicBezTo>
                  <a:cubicBezTo>
                    <a:pt x="404" y="255"/>
                    <a:pt x="502" y="184"/>
                    <a:pt x="502" y="106"/>
                  </a:cubicBezTo>
                  <a:cubicBezTo>
                    <a:pt x="502" y="52"/>
                    <a:pt x="456" y="0"/>
                    <a:pt x="364" y="0"/>
                  </a:cubicBezTo>
                  <a:cubicBezTo>
                    <a:pt x="288" y="0"/>
                    <a:pt x="212" y="0"/>
                    <a:pt x="136" y="0"/>
                  </a:cubicBezTo>
                  <a:cubicBezTo>
                    <a:pt x="122" y="0"/>
                    <a:pt x="114" y="0"/>
                    <a:pt x="114" y="12"/>
                  </a:cubicBezTo>
                  <a:cubicBezTo>
                    <a:pt x="114" y="22"/>
                    <a:pt x="122" y="22"/>
                    <a:pt x="136" y="22"/>
                  </a:cubicBezTo>
                  <a:cubicBezTo>
                    <a:pt x="144" y="22"/>
                    <a:pt x="156" y="22"/>
                    <a:pt x="166" y="22"/>
                  </a:cubicBezTo>
                  <a:cubicBezTo>
                    <a:pt x="176" y="24"/>
                    <a:pt x="180" y="26"/>
                    <a:pt x="180" y="34"/>
                  </a:cubicBezTo>
                  <a:cubicBezTo>
                    <a:pt x="180" y="36"/>
                    <a:pt x="180" y="38"/>
                    <a:pt x="178" y="48"/>
                  </a:cubicBezTo>
                  <a:cubicBezTo>
                    <a:pt x="147" y="173"/>
                    <a:pt x="115" y="298"/>
                    <a:pt x="84" y="423"/>
                  </a:cubicBezTo>
                  <a:cubicBezTo>
                    <a:pt x="76" y="449"/>
                    <a:pt x="76" y="455"/>
                    <a:pt x="20" y="455"/>
                  </a:cubicBezTo>
                  <a:cubicBezTo>
                    <a:pt x="8" y="455"/>
                    <a:pt x="0" y="455"/>
                    <a:pt x="0" y="469"/>
                  </a:cubicBezTo>
                  <a:cubicBezTo>
                    <a:pt x="0" y="477"/>
                    <a:pt x="8" y="477"/>
                    <a:pt x="10" y="477"/>
                  </a:cubicBezTo>
                  <a:cubicBezTo>
                    <a:pt x="30" y="477"/>
                    <a:pt x="80" y="475"/>
                    <a:pt x="100" y="475"/>
                  </a:cubicBezTo>
                  <a:cubicBezTo>
                    <a:pt x="114" y="475"/>
                    <a:pt x="130" y="475"/>
                    <a:pt x="144" y="475"/>
                  </a:cubicBezTo>
                  <a:cubicBezTo>
                    <a:pt x="160" y="475"/>
                    <a:pt x="176" y="477"/>
                    <a:pt x="190" y="477"/>
                  </a:cubicBezTo>
                  <a:cubicBezTo>
                    <a:pt x="196" y="477"/>
                    <a:pt x="204" y="477"/>
                    <a:pt x="204" y="463"/>
                  </a:cubicBezTo>
                  <a:cubicBezTo>
                    <a:pt x="204" y="455"/>
                    <a:pt x="198" y="455"/>
                    <a:pt x="184" y="455"/>
                  </a:cubicBezTo>
                  <a:cubicBezTo>
                    <a:pt x="158" y="455"/>
                    <a:pt x="140" y="455"/>
                    <a:pt x="140" y="443"/>
                  </a:cubicBezTo>
                  <a:cubicBezTo>
                    <a:pt x="140" y="439"/>
                    <a:pt x="140" y="435"/>
                    <a:pt x="142" y="431"/>
                  </a:cubicBezTo>
                  <a:cubicBezTo>
                    <a:pt x="156" y="372"/>
                    <a:pt x="170" y="314"/>
                    <a:pt x="184" y="255"/>
                  </a:cubicBezTo>
                  <a:moveTo>
                    <a:pt x="236" y="48"/>
                  </a:moveTo>
                  <a:cubicBezTo>
                    <a:pt x="242" y="24"/>
                    <a:pt x="244" y="22"/>
                    <a:pt x="274" y="22"/>
                  </a:cubicBezTo>
                  <a:cubicBezTo>
                    <a:pt x="296" y="22"/>
                    <a:pt x="318" y="22"/>
                    <a:pt x="340" y="22"/>
                  </a:cubicBezTo>
                  <a:cubicBezTo>
                    <a:pt x="400" y="22"/>
                    <a:pt x="436" y="40"/>
                    <a:pt x="436" y="88"/>
                  </a:cubicBezTo>
                  <a:cubicBezTo>
                    <a:pt x="436" y="116"/>
                    <a:pt x="422" y="176"/>
                    <a:pt x="396" y="202"/>
                  </a:cubicBezTo>
                  <a:cubicBezTo>
                    <a:pt x="360" y="231"/>
                    <a:pt x="318" y="237"/>
                    <a:pt x="286" y="237"/>
                  </a:cubicBezTo>
                  <a:cubicBezTo>
                    <a:pt x="253" y="237"/>
                    <a:pt x="221" y="237"/>
                    <a:pt x="188" y="237"/>
                  </a:cubicBezTo>
                  <a:cubicBezTo>
                    <a:pt x="204" y="174"/>
                    <a:pt x="220" y="111"/>
                    <a:pt x="236" y="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Forma Livre: Forma 205"/>
            <p:cNvSpPr/>
            <p:nvPr/>
          </p:nvSpPr>
          <p:spPr>
            <a:xfrm>
              <a:off x="8449200" y="1613520"/>
              <a:ext cx="93600" cy="108360"/>
            </a:xfrm>
            <a:custGeom>
              <a:avLst/>
              <a:gdLst/>
              <a:ahLst/>
              <a:cxnLst/>
              <a:rect l="0" t="0" r="r" b="b"/>
              <a:pathLst>
                <a:path w="260" h="301">
                  <a:moveTo>
                    <a:pt x="148" y="26"/>
                  </a:moveTo>
                  <a:cubicBezTo>
                    <a:pt x="148" y="18"/>
                    <a:pt x="148" y="0"/>
                    <a:pt x="130" y="0"/>
                  </a:cubicBezTo>
                  <a:cubicBezTo>
                    <a:pt x="120" y="0"/>
                    <a:pt x="110" y="10"/>
                    <a:pt x="112" y="18"/>
                  </a:cubicBezTo>
                  <a:cubicBezTo>
                    <a:pt x="112" y="21"/>
                    <a:pt x="112" y="25"/>
                    <a:pt x="112" y="28"/>
                  </a:cubicBezTo>
                  <a:cubicBezTo>
                    <a:pt x="115" y="64"/>
                    <a:pt x="119" y="100"/>
                    <a:pt x="122" y="136"/>
                  </a:cubicBezTo>
                  <a:cubicBezTo>
                    <a:pt x="92" y="114"/>
                    <a:pt x="62" y="93"/>
                    <a:pt x="32" y="72"/>
                  </a:cubicBezTo>
                  <a:cubicBezTo>
                    <a:pt x="26" y="68"/>
                    <a:pt x="24" y="66"/>
                    <a:pt x="20" y="66"/>
                  </a:cubicBezTo>
                  <a:cubicBezTo>
                    <a:pt x="10" y="66"/>
                    <a:pt x="0" y="76"/>
                    <a:pt x="0" y="86"/>
                  </a:cubicBezTo>
                  <a:cubicBezTo>
                    <a:pt x="0" y="96"/>
                    <a:pt x="8" y="100"/>
                    <a:pt x="14" y="104"/>
                  </a:cubicBezTo>
                  <a:cubicBezTo>
                    <a:pt x="47" y="119"/>
                    <a:pt x="81" y="134"/>
                    <a:pt x="114" y="150"/>
                  </a:cubicBezTo>
                  <a:cubicBezTo>
                    <a:pt x="82" y="166"/>
                    <a:pt x="50" y="182"/>
                    <a:pt x="18" y="198"/>
                  </a:cubicBezTo>
                  <a:cubicBezTo>
                    <a:pt x="6" y="204"/>
                    <a:pt x="0" y="205"/>
                    <a:pt x="0" y="215"/>
                  </a:cubicBezTo>
                  <a:cubicBezTo>
                    <a:pt x="0" y="226"/>
                    <a:pt x="10" y="235"/>
                    <a:pt x="20" y="235"/>
                  </a:cubicBezTo>
                  <a:cubicBezTo>
                    <a:pt x="24" y="235"/>
                    <a:pt x="26" y="235"/>
                    <a:pt x="44" y="223"/>
                  </a:cubicBezTo>
                  <a:cubicBezTo>
                    <a:pt x="70" y="204"/>
                    <a:pt x="96" y="185"/>
                    <a:pt x="122" y="166"/>
                  </a:cubicBezTo>
                  <a:cubicBezTo>
                    <a:pt x="119" y="205"/>
                    <a:pt x="115" y="244"/>
                    <a:pt x="112" y="283"/>
                  </a:cubicBezTo>
                  <a:cubicBezTo>
                    <a:pt x="112" y="297"/>
                    <a:pt x="124" y="301"/>
                    <a:pt x="130" y="301"/>
                  </a:cubicBezTo>
                  <a:cubicBezTo>
                    <a:pt x="138" y="301"/>
                    <a:pt x="148" y="297"/>
                    <a:pt x="148" y="283"/>
                  </a:cubicBezTo>
                  <a:cubicBezTo>
                    <a:pt x="145" y="244"/>
                    <a:pt x="141" y="205"/>
                    <a:pt x="138" y="166"/>
                  </a:cubicBezTo>
                  <a:cubicBezTo>
                    <a:pt x="168" y="188"/>
                    <a:pt x="198" y="209"/>
                    <a:pt x="228" y="231"/>
                  </a:cubicBezTo>
                  <a:cubicBezTo>
                    <a:pt x="234" y="235"/>
                    <a:pt x="236" y="235"/>
                    <a:pt x="240" y="235"/>
                  </a:cubicBezTo>
                  <a:cubicBezTo>
                    <a:pt x="250" y="235"/>
                    <a:pt x="260" y="225"/>
                    <a:pt x="260" y="215"/>
                  </a:cubicBezTo>
                  <a:cubicBezTo>
                    <a:pt x="260" y="206"/>
                    <a:pt x="254" y="202"/>
                    <a:pt x="246" y="198"/>
                  </a:cubicBezTo>
                  <a:cubicBezTo>
                    <a:pt x="202" y="178"/>
                    <a:pt x="202" y="178"/>
                    <a:pt x="146" y="152"/>
                  </a:cubicBezTo>
                  <a:cubicBezTo>
                    <a:pt x="178" y="136"/>
                    <a:pt x="210" y="120"/>
                    <a:pt x="242" y="104"/>
                  </a:cubicBezTo>
                  <a:cubicBezTo>
                    <a:pt x="254" y="100"/>
                    <a:pt x="260" y="96"/>
                    <a:pt x="260" y="86"/>
                  </a:cubicBezTo>
                  <a:cubicBezTo>
                    <a:pt x="260" y="76"/>
                    <a:pt x="250" y="66"/>
                    <a:pt x="240" y="66"/>
                  </a:cubicBezTo>
                  <a:cubicBezTo>
                    <a:pt x="236" y="66"/>
                    <a:pt x="234" y="66"/>
                    <a:pt x="216" y="80"/>
                  </a:cubicBezTo>
                  <a:cubicBezTo>
                    <a:pt x="190" y="98"/>
                    <a:pt x="164" y="117"/>
                    <a:pt x="138" y="136"/>
                  </a:cubicBezTo>
                  <a:cubicBezTo>
                    <a:pt x="141" y="99"/>
                    <a:pt x="145" y="63"/>
                    <a:pt x="148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Forma Livre: Forma 206"/>
            <p:cNvSpPr/>
            <p:nvPr/>
          </p:nvSpPr>
          <p:spPr>
            <a:xfrm>
              <a:off x="8627400" y="1555920"/>
              <a:ext cx="132480" cy="226080"/>
            </a:xfrm>
            <a:custGeom>
              <a:avLst/>
              <a:gdLst/>
              <a:ahLst/>
              <a:cxnLst/>
              <a:rect l="0" t="0" r="r" b="b"/>
              <a:pathLst>
                <a:path w="368" h="628">
                  <a:moveTo>
                    <a:pt x="274" y="16"/>
                  </a:moveTo>
                  <a:cubicBezTo>
                    <a:pt x="275" y="13"/>
                    <a:pt x="276" y="8"/>
                    <a:pt x="276" y="6"/>
                  </a:cubicBezTo>
                  <a:cubicBezTo>
                    <a:pt x="273" y="4"/>
                    <a:pt x="276" y="0"/>
                    <a:pt x="266" y="0"/>
                  </a:cubicBezTo>
                  <a:cubicBezTo>
                    <a:pt x="260" y="0"/>
                    <a:pt x="260" y="2"/>
                    <a:pt x="256" y="14"/>
                  </a:cubicBezTo>
                  <a:cubicBezTo>
                    <a:pt x="243" y="68"/>
                    <a:pt x="229" y="122"/>
                    <a:pt x="216" y="176"/>
                  </a:cubicBezTo>
                  <a:cubicBezTo>
                    <a:pt x="104" y="180"/>
                    <a:pt x="0" y="271"/>
                    <a:pt x="0" y="367"/>
                  </a:cubicBezTo>
                  <a:cubicBezTo>
                    <a:pt x="0" y="433"/>
                    <a:pt x="50" y="489"/>
                    <a:pt x="136" y="493"/>
                  </a:cubicBezTo>
                  <a:cubicBezTo>
                    <a:pt x="130" y="515"/>
                    <a:pt x="126" y="537"/>
                    <a:pt x="120" y="559"/>
                  </a:cubicBezTo>
                  <a:cubicBezTo>
                    <a:pt x="110" y="593"/>
                    <a:pt x="104" y="619"/>
                    <a:pt x="104" y="621"/>
                  </a:cubicBezTo>
                  <a:cubicBezTo>
                    <a:pt x="104" y="628"/>
                    <a:pt x="108" y="628"/>
                    <a:pt x="112" y="628"/>
                  </a:cubicBezTo>
                  <a:cubicBezTo>
                    <a:pt x="116" y="628"/>
                    <a:pt x="119" y="629"/>
                    <a:pt x="120" y="626"/>
                  </a:cubicBezTo>
                  <a:cubicBezTo>
                    <a:pt x="121" y="625"/>
                    <a:pt x="126" y="607"/>
                    <a:pt x="128" y="599"/>
                  </a:cubicBezTo>
                  <a:cubicBezTo>
                    <a:pt x="137" y="563"/>
                    <a:pt x="145" y="528"/>
                    <a:pt x="154" y="493"/>
                  </a:cubicBezTo>
                  <a:cubicBezTo>
                    <a:pt x="266" y="491"/>
                    <a:pt x="368" y="395"/>
                    <a:pt x="368" y="301"/>
                  </a:cubicBezTo>
                  <a:cubicBezTo>
                    <a:pt x="368" y="247"/>
                    <a:pt x="332" y="182"/>
                    <a:pt x="234" y="176"/>
                  </a:cubicBezTo>
                  <a:cubicBezTo>
                    <a:pt x="247" y="122"/>
                    <a:pt x="261" y="69"/>
                    <a:pt x="274" y="16"/>
                  </a:cubicBezTo>
                  <a:moveTo>
                    <a:pt x="140" y="479"/>
                  </a:moveTo>
                  <a:cubicBezTo>
                    <a:pt x="96" y="477"/>
                    <a:pt x="46" y="451"/>
                    <a:pt x="46" y="381"/>
                  </a:cubicBezTo>
                  <a:cubicBezTo>
                    <a:pt x="46" y="297"/>
                    <a:pt x="106" y="200"/>
                    <a:pt x="212" y="192"/>
                  </a:cubicBezTo>
                  <a:cubicBezTo>
                    <a:pt x="188" y="287"/>
                    <a:pt x="164" y="383"/>
                    <a:pt x="140" y="479"/>
                  </a:cubicBezTo>
                  <a:moveTo>
                    <a:pt x="230" y="192"/>
                  </a:moveTo>
                  <a:cubicBezTo>
                    <a:pt x="284" y="194"/>
                    <a:pt x="324" y="225"/>
                    <a:pt x="324" y="287"/>
                  </a:cubicBezTo>
                  <a:cubicBezTo>
                    <a:pt x="324" y="369"/>
                    <a:pt x="262" y="469"/>
                    <a:pt x="158" y="479"/>
                  </a:cubicBezTo>
                  <a:cubicBezTo>
                    <a:pt x="182" y="383"/>
                    <a:pt x="206" y="287"/>
                    <a:pt x="230" y="1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Forma Livre: Forma 207"/>
            <p:cNvSpPr/>
            <p:nvPr/>
          </p:nvSpPr>
          <p:spPr>
            <a:xfrm>
              <a:off x="8774280" y="1548720"/>
              <a:ext cx="102960" cy="79560"/>
            </a:xfrm>
            <a:custGeom>
              <a:avLst/>
              <a:gdLst/>
              <a:ahLst/>
              <a:cxnLst/>
              <a:rect l="0" t="0" r="r" b="b"/>
              <a:pathLst>
                <a:path w="286" h="221">
                  <a:moveTo>
                    <a:pt x="184" y="138"/>
                  </a:moveTo>
                  <a:cubicBezTo>
                    <a:pt x="182" y="148"/>
                    <a:pt x="180" y="156"/>
                    <a:pt x="178" y="166"/>
                  </a:cubicBezTo>
                  <a:cubicBezTo>
                    <a:pt x="168" y="182"/>
                    <a:pt x="148" y="208"/>
                    <a:pt x="118" y="208"/>
                  </a:cubicBezTo>
                  <a:cubicBezTo>
                    <a:pt x="84" y="208"/>
                    <a:pt x="84" y="176"/>
                    <a:pt x="84" y="168"/>
                  </a:cubicBezTo>
                  <a:cubicBezTo>
                    <a:pt x="84" y="138"/>
                    <a:pt x="98" y="104"/>
                    <a:pt x="112" y="68"/>
                  </a:cubicBezTo>
                  <a:cubicBezTo>
                    <a:pt x="116" y="58"/>
                    <a:pt x="118" y="50"/>
                    <a:pt x="118" y="42"/>
                  </a:cubicBezTo>
                  <a:cubicBezTo>
                    <a:pt x="118" y="18"/>
                    <a:pt x="96" y="0"/>
                    <a:pt x="72" y="0"/>
                  </a:cubicBezTo>
                  <a:cubicBezTo>
                    <a:pt x="22" y="0"/>
                    <a:pt x="0" y="68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8" y="74"/>
                  </a:cubicBezTo>
                  <a:cubicBezTo>
                    <a:pt x="30" y="34"/>
                    <a:pt x="50" y="14"/>
                    <a:pt x="70" y="14"/>
                  </a:cubicBezTo>
                  <a:cubicBezTo>
                    <a:pt x="78" y="14"/>
                    <a:pt x="82" y="20"/>
                    <a:pt x="82" y="32"/>
                  </a:cubicBezTo>
                  <a:cubicBezTo>
                    <a:pt x="82" y="42"/>
                    <a:pt x="78" y="52"/>
                    <a:pt x="74" y="64"/>
                  </a:cubicBezTo>
                  <a:cubicBezTo>
                    <a:pt x="46" y="132"/>
                    <a:pt x="46" y="146"/>
                    <a:pt x="46" y="160"/>
                  </a:cubicBezTo>
                  <a:cubicBezTo>
                    <a:pt x="46" y="168"/>
                    <a:pt x="46" y="190"/>
                    <a:pt x="64" y="206"/>
                  </a:cubicBezTo>
                  <a:cubicBezTo>
                    <a:pt x="80" y="217"/>
                    <a:pt x="98" y="221"/>
                    <a:pt x="116" y="221"/>
                  </a:cubicBezTo>
                  <a:cubicBezTo>
                    <a:pt x="146" y="221"/>
                    <a:pt x="164" y="206"/>
                    <a:pt x="180" y="190"/>
                  </a:cubicBezTo>
                  <a:cubicBezTo>
                    <a:pt x="190" y="219"/>
                    <a:pt x="224" y="221"/>
                    <a:pt x="230" y="221"/>
                  </a:cubicBezTo>
                  <a:cubicBezTo>
                    <a:pt x="246" y="221"/>
                    <a:pt x="258" y="211"/>
                    <a:pt x="268" y="196"/>
                  </a:cubicBezTo>
                  <a:cubicBezTo>
                    <a:pt x="278" y="176"/>
                    <a:pt x="286" y="148"/>
                    <a:pt x="286" y="146"/>
                  </a:cubicBezTo>
                  <a:cubicBezTo>
                    <a:pt x="286" y="140"/>
                    <a:pt x="281" y="142"/>
                    <a:pt x="278" y="140"/>
                  </a:cubicBezTo>
                  <a:cubicBezTo>
                    <a:pt x="270" y="140"/>
                    <a:pt x="270" y="142"/>
                    <a:pt x="266" y="156"/>
                  </a:cubicBezTo>
                  <a:cubicBezTo>
                    <a:pt x="260" y="178"/>
                    <a:pt x="252" y="208"/>
                    <a:pt x="230" y="208"/>
                  </a:cubicBezTo>
                  <a:cubicBezTo>
                    <a:pt x="218" y="208"/>
                    <a:pt x="214" y="196"/>
                    <a:pt x="214" y="184"/>
                  </a:cubicBezTo>
                  <a:cubicBezTo>
                    <a:pt x="214" y="176"/>
                    <a:pt x="218" y="158"/>
                    <a:pt x="222" y="146"/>
                  </a:cubicBezTo>
                  <a:cubicBezTo>
                    <a:pt x="226" y="132"/>
                    <a:pt x="230" y="112"/>
                    <a:pt x="232" y="100"/>
                  </a:cubicBezTo>
                  <a:cubicBezTo>
                    <a:pt x="236" y="86"/>
                    <a:pt x="240" y="72"/>
                    <a:pt x="244" y="58"/>
                  </a:cubicBezTo>
                  <a:cubicBezTo>
                    <a:pt x="246" y="46"/>
                    <a:pt x="252" y="24"/>
                    <a:pt x="252" y="20"/>
                  </a:cubicBezTo>
                  <a:cubicBezTo>
                    <a:pt x="252" y="12"/>
                    <a:pt x="244" y="6"/>
                    <a:pt x="236" y="6"/>
                  </a:cubicBezTo>
                  <a:cubicBezTo>
                    <a:pt x="218" y="6"/>
                    <a:pt x="214" y="20"/>
                    <a:pt x="210" y="36"/>
                  </a:cubicBezTo>
                  <a:cubicBezTo>
                    <a:pt x="201" y="70"/>
                    <a:pt x="193" y="104"/>
                    <a:pt x="184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4560" rIns="90000" bIns="3456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Forma Livre: Forma 208"/>
            <p:cNvSpPr/>
            <p:nvPr/>
          </p:nvSpPr>
          <p:spPr>
            <a:xfrm>
              <a:off x="8774280" y="1675800"/>
              <a:ext cx="54000" cy="118440"/>
            </a:xfrm>
            <a:custGeom>
              <a:avLst/>
              <a:gdLst/>
              <a:ahLst/>
              <a:cxnLst/>
              <a:rect l="0" t="0" r="r" b="b"/>
              <a:pathLst>
                <a:path w="150" h="329">
                  <a:moveTo>
                    <a:pt x="136" y="18"/>
                  </a:moveTo>
                  <a:cubicBezTo>
                    <a:pt x="136" y="10"/>
                    <a:pt x="130" y="0"/>
                    <a:pt x="116" y="0"/>
                  </a:cubicBezTo>
                  <a:cubicBezTo>
                    <a:pt x="104" y="0"/>
                    <a:pt x="90" y="12"/>
                    <a:pt x="90" y="28"/>
                  </a:cubicBezTo>
                  <a:cubicBezTo>
                    <a:pt x="90" y="36"/>
                    <a:pt x="96" y="46"/>
                    <a:pt x="108" y="46"/>
                  </a:cubicBezTo>
                  <a:cubicBezTo>
                    <a:pt x="122" y="46"/>
                    <a:pt x="136" y="32"/>
                    <a:pt x="136" y="18"/>
                  </a:cubicBezTo>
                  <a:moveTo>
                    <a:pt x="36" y="267"/>
                  </a:moveTo>
                  <a:cubicBezTo>
                    <a:pt x="34" y="273"/>
                    <a:pt x="32" y="279"/>
                    <a:pt x="32" y="287"/>
                  </a:cubicBezTo>
                  <a:cubicBezTo>
                    <a:pt x="32" y="311"/>
                    <a:pt x="52" y="329"/>
                    <a:pt x="78" y="329"/>
                  </a:cubicBezTo>
                  <a:cubicBezTo>
                    <a:pt x="128" y="329"/>
                    <a:pt x="150" y="261"/>
                    <a:pt x="150" y="255"/>
                  </a:cubicBezTo>
                  <a:cubicBezTo>
                    <a:pt x="150" y="247"/>
                    <a:pt x="145" y="250"/>
                    <a:pt x="142" y="247"/>
                  </a:cubicBezTo>
                  <a:cubicBezTo>
                    <a:pt x="134" y="247"/>
                    <a:pt x="134" y="251"/>
                    <a:pt x="132" y="257"/>
                  </a:cubicBezTo>
                  <a:cubicBezTo>
                    <a:pt x="120" y="295"/>
                    <a:pt x="98" y="315"/>
                    <a:pt x="80" y="315"/>
                  </a:cubicBezTo>
                  <a:cubicBezTo>
                    <a:pt x="70" y="315"/>
                    <a:pt x="68" y="309"/>
                    <a:pt x="68" y="299"/>
                  </a:cubicBezTo>
                  <a:cubicBezTo>
                    <a:pt x="68" y="287"/>
                    <a:pt x="70" y="277"/>
                    <a:pt x="76" y="267"/>
                  </a:cubicBezTo>
                  <a:cubicBezTo>
                    <a:pt x="80" y="253"/>
                    <a:pt x="86" y="241"/>
                    <a:pt x="90" y="227"/>
                  </a:cubicBezTo>
                  <a:cubicBezTo>
                    <a:pt x="96" y="217"/>
                    <a:pt x="114" y="172"/>
                    <a:pt x="116" y="166"/>
                  </a:cubicBezTo>
                  <a:cubicBezTo>
                    <a:pt x="116" y="162"/>
                    <a:pt x="118" y="156"/>
                    <a:pt x="118" y="150"/>
                  </a:cubicBezTo>
                  <a:cubicBezTo>
                    <a:pt x="118" y="128"/>
                    <a:pt x="98" y="110"/>
                    <a:pt x="72" y="110"/>
                  </a:cubicBezTo>
                  <a:cubicBezTo>
                    <a:pt x="22" y="110"/>
                    <a:pt x="0" y="176"/>
                    <a:pt x="0" y="184"/>
                  </a:cubicBezTo>
                  <a:cubicBezTo>
                    <a:pt x="0" y="190"/>
                    <a:pt x="6" y="190"/>
                    <a:pt x="8" y="190"/>
                  </a:cubicBezTo>
                  <a:cubicBezTo>
                    <a:pt x="16" y="190"/>
                    <a:pt x="16" y="188"/>
                    <a:pt x="18" y="182"/>
                  </a:cubicBezTo>
                  <a:cubicBezTo>
                    <a:pt x="30" y="140"/>
                    <a:pt x="52" y="122"/>
                    <a:pt x="70" y="122"/>
                  </a:cubicBezTo>
                  <a:cubicBezTo>
                    <a:pt x="78" y="122"/>
                    <a:pt x="82" y="126"/>
                    <a:pt x="82" y="140"/>
                  </a:cubicBezTo>
                  <a:cubicBezTo>
                    <a:pt x="82" y="152"/>
                    <a:pt x="80" y="158"/>
                    <a:pt x="66" y="190"/>
                  </a:cubicBezTo>
                  <a:cubicBezTo>
                    <a:pt x="56" y="215"/>
                    <a:pt x="46" y="241"/>
                    <a:pt x="36" y="2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Forma Livre: Forma 209"/>
            <p:cNvSpPr/>
            <p:nvPr/>
          </p:nvSpPr>
          <p:spPr>
            <a:xfrm>
              <a:off x="8837640" y="1675800"/>
              <a:ext cx="77760" cy="153000"/>
            </a:xfrm>
            <a:custGeom>
              <a:avLst/>
              <a:gdLst/>
              <a:ahLst/>
              <a:cxnLst/>
              <a:rect l="0" t="0" r="r" b="b"/>
              <a:pathLst>
                <a:path w="216" h="425">
                  <a:moveTo>
                    <a:pt x="216" y="18"/>
                  </a:moveTo>
                  <a:cubicBezTo>
                    <a:pt x="216" y="10"/>
                    <a:pt x="210" y="0"/>
                    <a:pt x="196" y="0"/>
                  </a:cubicBezTo>
                  <a:cubicBezTo>
                    <a:pt x="182" y="0"/>
                    <a:pt x="168" y="14"/>
                    <a:pt x="168" y="28"/>
                  </a:cubicBezTo>
                  <a:cubicBezTo>
                    <a:pt x="168" y="36"/>
                    <a:pt x="174" y="46"/>
                    <a:pt x="188" y="46"/>
                  </a:cubicBezTo>
                  <a:cubicBezTo>
                    <a:pt x="202" y="46"/>
                    <a:pt x="216" y="34"/>
                    <a:pt x="216" y="18"/>
                  </a:cubicBezTo>
                  <a:moveTo>
                    <a:pt x="112" y="349"/>
                  </a:moveTo>
                  <a:cubicBezTo>
                    <a:pt x="102" y="383"/>
                    <a:pt x="76" y="411"/>
                    <a:pt x="48" y="411"/>
                  </a:cubicBezTo>
                  <a:cubicBezTo>
                    <a:pt x="42" y="411"/>
                    <a:pt x="36" y="409"/>
                    <a:pt x="30" y="407"/>
                  </a:cubicBezTo>
                  <a:cubicBezTo>
                    <a:pt x="42" y="403"/>
                    <a:pt x="46" y="391"/>
                    <a:pt x="46" y="383"/>
                  </a:cubicBezTo>
                  <a:cubicBezTo>
                    <a:pt x="46" y="371"/>
                    <a:pt x="38" y="365"/>
                    <a:pt x="28" y="365"/>
                  </a:cubicBezTo>
                  <a:cubicBezTo>
                    <a:pt x="12" y="365"/>
                    <a:pt x="0" y="377"/>
                    <a:pt x="0" y="393"/>
                  </a:cubicBezTo>
                  <a:cubicBezTo>
                    <a:pt x="0" y="413"/>
                    <a:pt x="18" y="425"/>
                    <a:pt x="48" y="425"/>
                  </a:cubicBezTo>
                  <a:cubicBezTo>
                    <a:pt x="78" y="425"/>
                    <a:pt x="136" y="407"/>
                    <a:pt x="150" y="347"/>
                  </a:cubicBezTo>
                  <a:cubicBezTo>
                    <a:pt x="165" y="289"/>
                    <a:pt x="179" y="230"/>
                    <a:pt x="194" y="172"/>
                  </a:cubicBezTo>
                  <a:cubicBezTo>
                    <a:pt x="196" y="168"/>
                    <a:pt x="198" y="162"/>
                    <a:pt x="198" y="156"/>
                  </a:cubicBezTo>
                  <a:cubicBezTo>
                    <a:pt x="198" y="128"/>
                    <a:pt x="174" y="110"/>
                    <a:pt x="144" y="110"/>
                  </a:cubicBezTo>
                  <a:cubicBezTo>
                    <a:pt x="90" y="110"/>
                    <a:pt x="58" y="178"/>
                    <a:pt x="58" y="184"/>
                  </a:cubicBezTo>
                  <a:cubicBezTo>
                    <a:pt x="58" y="190"/>
                    <a:pt x="66" y="190"/>
                    <a:pt x="68" y="190"/>
                  </a:cubicBezTo>
                  <a:cubicBezTo>
                    <a:pt x="72" y="190"/>
                    <a:pt x="74" y="190"/>
                    <a:pt x="76" y="182"/>
                  </a:cubicBezTo>
                  <a:cubicBezTo>
                    <a:pt x="90" y="154"/>
                    <a:pt x="114" y="122"/>
                    <a:pt x="144" y="122"/>
                  </a:cubicBezTo>
                  <a:cubicBezTo>
                    <a:pt x="156" y="122"/>
                    <a:pt x="160" y="132"/>
                    <a:pt x="160" y="146"/>
                  </a:cubicBezTo>
                  <a:cubicBezTo>
                    <a:pt x="160" y="152"/>
                    <a:pt x="158" y="160"/>
                    <a:pt x="158" y="162"/>
                  </a:cubicBezTo>
                  <a:cubicBezTo>
                    <a:pt x="143" y="224"/>
                    <a:pt x="127" y="287"/>
                    <a:pt x="112" y="3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11" name="Agrupar 210"/>
          <p:cNvGrpSpPr/>
          <p:nvPr/>
        </p:nvGrpSpPr>
        <p:grpSpPr>
          <a:xfrm>
            <a:off x="6141240" y="2412000"/>
            <a:ext cx="279360" cy="252000"/>
            <a:chOff x="6141240" y="2412000"/>
            <a:chExt cx="279360" cy="252000"/>
          </a:xfrm>
        </p:grpSpPr>
        <p:sp>
          <p:nvSpPr>
            <p:cNvPr id="212" name="Forma Livre: Forma 211"/>
            <p:cNvSpPr/>
            <p:nvPr/>
          </p:nvSpPr>
          <p:spPr>
            <a:xfrm>
              <a:off x="6188760" y="2412000"/>
              <a:ext cx="90360" cy="7920"/>
            </a:xfrm>
            <a:custGeom>
              <a:avLst/>
              <a:gdLst/>
              <a:ahLst/>
              <a:cxnLst/>
              <a:rect l="0" t="0" r="r" b="b"/>
              <a:pathLst>
                <a:path w="251" h="22">
                  <a:moveTo>
                    <a:pt x="251" y="22"/>
                  </a:moveTo>
                  <a:cubicBezTo>
                    <a:pt x="251" y="15"/>
                    <a:pt x="251" y="7"/>
                    <a:pt x="251" y="0"/>
                  </a:cubicBezTo>
                  <a:cubicBezTo>
                    <a:pt x="168" y="0"/>
                    <a:pt x="84" y="0"/>
                    <a:pt x="0" y="0"/>
                  </a:cubicBezTo>
                  <a:cubicBezTo>
                    <a:pt x="0" y="7"/>
                    <a:pt x="0" y="15"/>
                    <a:pt x="0" y="22"/>
                  </a:cubicBezTo>
                  <a:cubicBezTo>
                    <a:pt x="84" y="22"/>
                    <a:pt x="168" y="22"/>
                    <a:pt x="251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37080" rIns="90000" bIns="-3708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Forma Livre: Forma 212"/>
            <p:cNvSpPr/>
            <p:nvPr/>
          </p:nvSpPr>
          <p:spPr>
            <a:xfrm>
              <a:off x="6141240" y="2447280"/>
              <a:ext cx="149400" cy="182520"/>
            </a:xfrm>
            <a:custGeom>
              <a:avLst/>
              <a:gdLst/>
              <a:ahLst/>
              <a:cxnLst/>
              <a:rect l="0" t="0" r="r" b="b"/>
              <a:pathLst>
                <a:path w="415" h="507">
                  <a:moveTo>
                    <a:pt x="415" y="6"/>
                  </a:moveTo>
                  <a:cubicBezTo>
                    <a:pt x="415" y="4"/>
                    <a:pt x="415" y="0"/>
                    <a:pt x="409" y="0"/>
                  </a:cubicBezTo>
                  <a:cubicBezTo>
                    <a:pt x="405" y="0"/>
                    <a:pt x="403" y="0"/>
                    <a:pt x="395" y="10"/>
                  </a:cubicBezTo>
                  <a:cubicBezTo>
                    <a:pt x="384" y="23"/>
                    <a:pt x="372" y="37"/>
                    <a:pt x="361" y="50"/>
                  </a:cubicBezTo>
                  <a:cubicBezTo>
                    <a:pt x="343" y="16"/>
                    <a:pt x="307" y="0"/>
                    <a:pt x="261" y="0"/>
                  </a:cubicBezTo>
                  <a:cubicBezTo>
                    <a:pt x="174" y="0"/>
                    <a:pt x="90" y="80"/>
                    <a:pt x="90" y="164"/>
                  </a:cubicBezTo>
                  <a:cubicBezTo>
                    <a:pt x="90" y="221"/>
                    <a:pt x="126" y="253"/>
                    <a:pt x="162" y="263"/>
                  </a:cubicBezTo>
                  <a:cubicBezTo>
                    <a:pt x="187" y="270"/>
                    <a:pt x="212" y="277"/>
                    <a:pt x="237" y="283"/>
                  </a:cubicBezTo>
                  <a:cubicBezTo>
                    <a:pt x="263" y="289"/>
                    <a:pt x="301" y="299"/>
                    <a:pt x="301" y="357"/>
                  </a:cubicBezTo>
                  <a:cubicBezTo>
                    <a:pt x="301" y="421"/>
                    <a:pt x="243" y="487"/>
                    <a:pt x="176" y="487"/>
                  </a:cubicBezTo>
                  <a:cubicBezTo>
                    <a:pt x="130" y="487"/>
                    <a:pt x="52" y="471"/>
                    <a:pt x="52" y="383"/>
                  </a:cubicBezTo>
                  <a:cubicBezTo>
                    <a:pt x="52" y="367"/>
                    <a:pt x="56" y="351"/>
                    <a:pt x="58" y="345"/>
                  </a:cubicBezTo>
                  <a:cubicBezTo>
                    <a:pt x="58" y="343"/>
                    <a:pt x="58" y="343"/>
                    <a:pt x="58" y="341"/>
                  </a:cubicBezTo>
                  <a:cubicBezTo>
                    <a:pt x="58" y="333"/>
                    <a:pt x="54" y="333"/>
                    <a:pt x="50" y="333"/>
                  </a:cubicBezTo>
                  <a:cubicBezTo>
                    <a:pt x="46" y="333"/>
                    <a:pt x="46" y="333"/>
                    <a:pt x="42" y="337"/>
                  </a:cubicBezTo>
                  <a:cubicBezTo>
                    <a:pt x="40" y="339"/>
                    <a:pt x="0" y="499"/>
                    <a:pt x="0" y="501"/>
                  </a:cubicBezTo>
                  <a:cubicBezTo>
                    <a:pt x="0" y="505"/>
                    <a:pt x="4" y="507"/>
                    <a:pt x="8" y="507"/>
                  </a:cubicBezTo>
                  <a:cubicBezTo>
                    <a:pt x="12" y="507"/>
                    <a:pt x="12" y="507"/>
                    <a:pt x="22" y="497"/>
                  </a:cubicBezTo>
                  <a:cubicBezTo>
                    <a:pt x="33" y="483"/>
                    <a:pt x="45" y="470"/>
                    <a:pt x="56" y="457"/>
                  </a:cubicBezTo>
                  <a:cubicBezTo>
                    <a:pt x="86" y="499"/>
                    <a:pt x="134" y="507"/>
                    <a:pt x="174" y="507"/>
                  </a:cubicBezTo>
                  <a:cubicBezTo>
                    <a:pt x="269" y="507"/>
                    <a:pt x="351" y="415"/>
                    <a:pt x="351" y="327"/>
                  </a:cubicBezTo>
                  <a:cubicBezTo>
                    <a:pt x="351" y="279"/>
                    <a:pt x="327" y="255"/>
                    <a:pt x="317" y="245"/>
                  </a:cubicBezTo>
                  <a:cubicBezTo>
                    <a:pt x="301" y="229"/>
                    <a:pt x="291" y="227"/>
                    <a:pt x="227" y="211"/>
                  </a:cubicBezTo>
                  <a:cubicBezTo>
                    <a:pt x="214" y="207"/>
                    <a:pt x="188" y="199"/>
                    <a:pt x="182" y="197"/>
                  </a:cubicBezTo>
                  <a:cubicBezTo>
                    <a:pt x="162" y="191"/>
                    <a:pt x="140" y="172"/>
                    <a:pt x="140" y="136"/>
                  </a:cubicBezTo>
                  <a:cubicBezTo>
                    <a:pt x="140" y="78"/>
                    <a:pt x="196" y="18"/>
                    <a:pt x="261" y="18"/>
                  </a:cubicBezTo>
                  <a:cubicBezTo>
                    <a:pt x="319" y="18"/>
                    <a:pt x="361" y="48"/>
                    <a:pt x="361" y="128"/>
                  </a:cubicBezTo>
                  <a:cubicBezTo>
                    <a:pt x="361" y="150"/>
                    <a:pt x="359" y="162"/>
                    <a:pt x="359" y="166"/>
                  </a:cubicBezTo>
                  <a:cubicBezTo>
                    <a:pt x="359" y="168"/>
                    <a:pt x="359" y="174"/>
                    <a:pt x="367" y="174"/>
                  </a:cubicBezTo>
                  <a:cubicBezTo>
                    <a:pt x="375" y="174"/>
                    <a:pt x="375" y="172"/>
                    <a:pt x="377" y="160"/>
                  </a:cubicBezTo>
                  <a:cubicBezTo>
                    <a:pt x="390" y="108"/>
                    <a:pt x="402" y="57"/>
                    <a:pt x="415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" name="Forma Livre: Forma 213"/>
            <p:cNvSpPr/>
            <p:nvPr/>
          </p:nvSpPr>
          <p:spPr>
            <a:xfrm>
              <a:off x="6291360" y="2584440"/>
              <a:ext cx="129240" cy="79560"/>
            </a:xfrm>
            <a:custGeom>
              <a:avLst/>
              <a:gdLst/>
              <a:ahLst/>
              <a:cxnLst/>
              <a:rect l="0" t="0" r="r" b="b"/>
              <a:pathLst>
                <a:path w="359" h="221">
                  <a:moveTo>
                    <a:pt x="233" y="60"/>
                  </a:moveTo>
                  <a:cubicBezTo>
                    <a:pt x="237" y="46"/>
                    <a:pt x="243" y="24"/>
                    <a:pt x="243" y="20"/>
                  </a:cubicBezTo>
                  <a:cubicBezTo>
                    <a:pt x="243" y="10"/>
                    <a:pt x="235" y="6"/>
                    <a:pt x="227" y="6"/>
                  </a:cubicBezTo>
                  <a:cubicBezTo>
                    <a:pt x="217" y="6"/>
                    <a:pt x="210" y="10"/>
                    <a:pt x="206" y="20"/>
                  </a:cubicBezTo>
                  <a:cubicBezTo>
                    <a:pt x="206" y="24"/>
                    <a:pt x="200" y="44"/>
                    <a:pt x="198" y="56"/>
                  </a:cubicBezTo>
                  <a:cubicBezTo>
                    <a:pt x="190" y="84"/>
                    <a:pt x="190" y="86"/>
                    <a:pt x="182" y="112"/>
                  </a:cubicBezTo>
                  <a:cubicBezTo>
                    <a:pt x="176" y="140"/>
                    <a:pt x="176" y="144"/>
                    <a:pt x="174" y="158"/>
                  </a:cubicBezTo>
                  <a:cubicBezTo>
                    <a:pt x="176" y="168"/>
                    <a:pt x="172" y="176"/>
                    <a:pt x="162" y="191"/>
                  </a:cubicBezTo>
                  <a:cubicBezTo>
                    <a:pt x="154" y="199"/>
                    <a:pt x="146" y="207"/>
                    <a:pt x="128" y="207"/>
                  </a:cubicBezTo>
                  <a:cubicBezTo>
                    <a:pt x="110" y="207"/>
                    <a:pt x="84" y="199"/>
                    <a:pt x="84" y="162"/>
                  </a:cubicBezTo>
                  <a:cubicBezTo>
                    <a:pt x="84" y="138"/>
                    <a:pt x="98" y="102"/>
                    <a:pt x="108" y="76"/>
                  </a:cubicBezTo>
                  <a:cubicBezTo>
                    <a:pt x="116" y="54"/>
                    <a:pt x="118" y="50"/>
                    <a:pt x="118" y="42"/>
                  </a:cubicBezTo>
                  <a:cubicBezTo>
                    <a:pt x="118" y="18"/>
                    <a:pt x="98" y="0"/>
                    <a:pt x="72" y="0"/>
                  </a:cubicBezTo>
                  <a:cubicBezTo>
                    <a:pt x="22" y="0"/>
                    <a:pt x="0" y="66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4" y="82"/>
                    <a:pt x="16" y="80"/>
                    <a:pt x="16" y="74"/>
                  </a:cubicBezTo>
                  <a:cubicBezTo>
                    <a:pt x="30" y="34"/>
                    <a:pt x="50" y="14"/>
                    <a:pt x="70" y="14"/>
                  </a:cubicBezTo>
                  <a:cubicBezTo>
                    <a:pt x="78" y="14"/>
                    <a:pt x="82" y="20"/>
                    <a:pt x="82" y="32"/>
                  </a:cubicBezTo>
                  <a:cubicBezTo>
                    <a:pt x="82" y="42"/>
                    <a:pt x="78" y="54"/>
                    <a:pt x="76" y="60"/>
                  </a:cubicBezTo>
                  <a:cubicBezTo>
                    <a:pt x="48" y="132"/>
                    <a:pt x="48" y="142"/>
                    <a:pt x="48" y="156"/>
                  </a:cubicBezTo>
                  <a:cubicBezTo>
                    <a:pt x="48" y="213"/>
                    <a:pt x="100" y="221"/>
                    <a:pt x="126" y="221"/>
                  </a:cubicBezTo>
                  <a:cubicBezTo>
                    <a:pt x="136" y="221"/>
                    <a:pt x="160" y="221"/>
                    <a:pt x="182" y="188"/>
                  </a:cubicBezTo>
                  <a:cubicBezTo>
                    <a:pt x="194" y="209"/>
                    <a:pt x="219" y="221"/>
                    <a:pt x="249" y="221"/>
                  </a:cubicBezTo>
                  <a:cubicBezTo>
                    <a:pt x="293" y="221"/>
                    <a:pt x="315" y="184"/>
                    <a:pt x="325" y="164"/>
                  </a:cubicBezTo>
                  <a:cubicBezTo>
                    <a:pt x="345" y="122"/>
                    <a:pt x="359" y="62"/>
                    <a:pt x="359" y="38"/>
                  </a:cubicBezTo>
                  <a:cubicBezTo>
                    <a:pt x="359" y="2"/>
                    <a:pt x="337" y="0"/>
                    <a:pt x="335" y="0"/>
                  </a:cubicBezTo>
                  <a:cubicBezTo>
                    <a:pt x="321" y="0"/>
                    <a:pt x="307" y="12"/>
                    <a:pt x="307" y="26"/>
                  </a:cubicBezTo>
                  <a:cubicBezTo>
                    <a:pt x="307" y="34"/>
                    <a:pt x="313" y="38"/>
                    <a:pt x="315" y="40"/>
                  </a:cubicBezTo>
                  <a:cubicBezTo>
                    <a:pt x="327" y="50"/>
                    <a:pt x="335" y="64"/>
                    <a:pt x="335" y="80"/>
                  </a:cubicBezTo>
                  <a:cubicBezTo>
                    <a:pt x="335" y="86"/>
                    <a:pt x="313" y="207"/>
                    <a:pt x="251" y="207"/>
                  </a:cubicBezTo>
                  <a:cubicBezTo>
                    <a:pt x="212" y="207"/>
                    <a:pt x="212" y="172"/>
                    <a:pt x="212" y="164"/>
                  </a:cubicBezTo>
                  <a:cubicBezTo>
                    <a:pt x="212" y="150"/>
                    <a:pt x="214" y="144"/>
                    <a:pt x="221" y="116"/>
                  </a:cubicBezTo>
                  <a:cubicBezTo>
                    <a:pt x="225" y="97"/>
                    <a:pt x="229" y="78"/>
                    <a:pt x="233" y="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4560" rIns="90000" bIns="3456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My considerations ….</a:t>
            </a: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67687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If working with fractures, we need to overcome restrictions in most of papers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1) Need to deal with real fracture distribuition (lots and lots of fractures)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2) Need to deal with path tracking of multiple tips (if dealing with mechanics of the propagation)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3) Discrete fracture models wont handle. Likely need to get transfer functions from numerical experiments………… as analytical or geometrical approaches won’t be able to handle complex geometries. (any paper does that?)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TRACK #1 – FLOW IN FRACTURED MEDIA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23400" y="303480"/>
            <a:ext cx="9025200" cy="477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1" strike="noStrike" spc="-1" dirty="0">
                <a:solidFill>
                  <a:srgbClr val="000000"/>
                </a:solidFill>
                <a:latin typeface="Arial"/>
              </a:rPr>
              <a:t>Challenges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3D, cartesian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Large models (&gt;1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milion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 cells, dx=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dy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=50-100m 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dz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=5m)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EOR and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gás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 injection through low volume fractures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High fracture density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Objective: high accuracy, high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preformance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12920" algn="l"/>
              </a:tabLst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Choose study case.</a:t>
            </a:r>
          </a:p>
          <a:p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100" b="1" strike="noStrike" spc="-1" dirty="0">
                <a:solidFill>
                  <a:srgbClr val="000000"/>
                </a:solidFill>
                <a:latin typeface="Arial"/>
              </a:rPr>
              <a:t>Approach #1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Use EDFM. Make necessary improvements.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Reference: standard 2phi2k modelling flow</a:t>
            </a:r>
          </a:p>
          <a:p>
            <a:r>
              <a:rPr lang="en-US" sz="1100" b="1" strike="noStrike" spc="-1" dirty="0">
                <a:solidFill>
                  <a:srgbClr val="000000"/>
                </a:solidFill>
                <a:latin typeface="Arial"/>
              </a:rPr>
              <a:t>Approach #2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Homogeneization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 through 2phi2k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Decide which in cells to use 2phi2k, and in which cells they are not needed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	Either due to excessive fractures or to too few fractures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	Use machine learning to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upspeed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Use EDFM to propose a homogenization</a:t>
            </a:r>
          </a:p>
          <a:p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100" b="1" strike="noStrike" spc="-1" dirty="0">
                <a:solidFill>
                  <a:srgbClr val="000000"/>
                </a:solidFill>
                <a:latin typeface="Arial"/>
              </a:rPr>
              <a:t>Ideas: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Consider capillary pressure, wettability.  Technical upscaling of relative permeability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Fracture density is an issue. How to deal with many fractures individually?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Can we bundle fractures together?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Can we add numerical degrees of freedom for the fractures instead of doing EDFM analytical calculations?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		Can we have a fracture grid more refined than the matrix grid?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TRACK #1 – FLOW IN FRACTURED MEDIA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228600" y="457200"/>
            <a:ext cx="8458200" cy="457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Starting point: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	- Compare performance of EDFM, pEDFM and cEDFM in simple models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	- Learn and decide how to proceed from there.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Deadline: Spring semester to have the comparison ready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1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9" name="Text Placeholder 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Placeholder 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itle Placeholder 2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>
                <a:solidFill>
                  <a:srgbClr val="BF5700"/>
                </a:solidFill>
                <a:latin typeface="Arial Black"/>
                <a:ea typeface="Arial Black"/>
              </a:rPr>
              <a:t>PAPER REVIEW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Placeholder 6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i="1" strike="noStrike" spc="-1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28600" y="-22680"/>
            <a:ext cx="66294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(Yanli Pei, 2022) Coupled Geomechanics and Multiphase Flow Modeling in Naturally</a:t>
            </a:r>
            <a:br>
              <a:rPr sz="1200"/>
            </a:br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and Hydraulically Fractured Reservoirs</a:t>
            </a: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Recent (2022)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Verbose notation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Comprehensive literature review: XFEM, EDFM, Discrete fractures, …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Do not address Biot coefficient in the large scale (??)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Stress reorientation in a depletion scenario.</a:t>
            </a:r>
          </a:p>
          <a:p>
            <a:pPr marL="475560" lvl="1" indent="-228600" defTabSz="457200">
              <a:buClr>
                <a:srgbClr val="000000"/>
              </a:buClr>
              <a:buSzPct val="70000"/>
              <a:buFont typeface="Symbol" charset="2"/>
              <a:buChar char="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I think it is more interesting in a low temperature/high pressure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Mainly 2D?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No propagation of the fractures. Models flow when fractures are mapped a priori.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EDFM, CDFM, pEDFM ...</a:t>
            </a: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9399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m 107"/>
          <p:cNvPicPr/>
          <p:nvPr/>
        </p:nvPicPr>
        <p:blipFill>
          <a:blip r:embed="rId2"/>
          <a:stretch/>
        </p:blipFill>
        <p:spPr>
          <a:xfrm>
            <a:off x="5257800" y="402840"/>
            <a:ext cx="3868200" cy="968760"/>
          </a:xfrm>
          <a:prstGeom prst="rect">
            <a:avLst/>
          </a:prstGeom>
          <a:ln w="0">
            <a:solidFill>
              <a:srgbClr val="000000"/>
            </a:solidFill>
          </a:ln>
          <a:effectLst>
            <a:outerShdw blurRad="139680" dist="103350" dir="2700000" rotWithShape="0">
              <a:srgbClr val="808080"/>
            </a:outerShdw>
          </a:effectLst>
        </p:spPr>
      </p:pic>
      <p:grpSp>
        <p:nvGrpSpPr>
          <p:cNvPr id="109" name="Agrupar 108"/>
          <p:cNvGrpSpPr/>
          <p:nvPr/>
        </p:nvGrpSpPr>
        <p:grpSpPr>
          <a:xfrm>
            <a:off x="5257800" y="2514600"/>
            <a:ext cx="3886200" cy="624960"/>
            <a:chOff x="5257800" y="2514600"/>
            <a:chExt cx="3886200" cy="624960"/>
          </a:xfrm>
        </p:grpSpPr>
        <p:pic>
          <p:nvPicPr>
            <p:cNvPr id="110" name="Imagem 109"/>
            <p:cNvPicPr/>
            <p:nvPr/>
          </p:nvPicPr>
          <p:blipFill>
            <a:blip r:embed="rId3"/>
            <a:stretch/>
          </p:blipFill>
          <p:spPr>
            <a:xfrm>
              <a:off x="5257800" y="2514600"/>
              <a:ext cx="3886200" cy="586440"/>
            </a:xfrm>
            <a:prstGeom prst="rect">
              <a:avLst/>
            </a:prstGeom>
            <a:ln w="0">
              <a:solidFill>
                <a:srgbClr val="000000"/>
              </a:solidFill>
            </a:ln>
            <a:effectLst>
              <a:outerShdw blurRad="139680" dist="103350" dir="2700000" rotWithShape="0">
                <a:srgbClr val="808080"/>
              </a:outerShdw>
            </a:effectLst>
          </p:spPr>
        </p:pic>
        <p:sp>
          <p:nvSpPr>
            <p:cNvPr id="111" name="CaixaDeTexto 110"/>
            <p:cNvSpPr txBox="1"/>
            <p:nvPr/>
          </p:nvSpPr>
          <p:spPr>
            <a:xfrm>
              <a:off x="8458200" y="2899800"/>
              <a:ext cx="685800" cy="239760"/>
            </a:xfrm>
            <a:prstGeom prst="rect">
              <a:avLst/>
            </a:prstGeom>
            <a:noFill/>
            <a:ln w="0">
              <a:noFill/>
            </a:ln>
            <a:effectLst>
              <a:outerShdw blurRad="12600" dist="12727" dir="2700000" rotWithShape="0">
                <a:srgbClr val="808080"/>
              </a:outerShdw>
            </a:effectLst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050" b="0" strike="noStrike" spc="-1">
                  <a:solidFill>
                    <a:srgbClr val="000000"/>
                  </a:solidFill>
                  <a:latin typeface="Arial"/>
                </a:rPr>
                <a:t>2017</a:t>
              </a:r>
            </a:p>
          </p:txBody>
        </p:sp>
      </p:grpSp>
      <p:grpSp>
        <p:nvGrpSpPr>
          <p:cNvPr id="112" name="Agrupar 111"/>
          <p:cNvGrpSpPr/>
          <p:nvPr/>
        </p:nvGrpSpPr>
        <p:grpSpPr>
          <a:xfrm>
            <a:off x="5257800" y="1510920"/>
            <a:ext cx="4114800" cy="897120"/>
            <a:chOff x="5257800" y="1510920"/>
            <a:chExt cx="4114800" cy="897120"/>
          </a:xfrm>
        </p:grpSpPr>
        <p:pic>
          <p:nvPicPr>
            <p:cNvPr id="113" name="Imagem 112"/>
            <p:cNvPicPr/>
            <p:nvPr/>
          </p:nvPicPr>
          <p:blipFill>
            <a:blip r:embed="rId4"/>
            <a:stretch/>
          </p:blipFill>
          <p:spPr>
            <a:xfrm>
              <a:off x="5257800" y="1510920"/>
              <a:ext cx="3886200" cy="897120"/>
            </a:xfrm>
            <a:prstGeom prst="rect">
              <a:avLst/>
            </a:prstGeom>
            <a:ln w="0">
              <a:solidFill>
                <a:srgbClr val="000000"/>
              </a:solidFill>
            </a:ln>
            <a:effectLst>
              <a:outerShdw blurRad="139680" dist="103350" dir="2700000" rotWithShape="0">
                <a:srgbClr val="808080"/>
              </a:outerShdw>
            </a:effectLst>
          </p:spPr>
        </p:pic>
        <p:sp>
          <p:nvSpPr>
            <p:cNvPr id="114" name="CaixaDeTexto 113"/>
            <p:cNvSpPr txBox="1"/>
            <p:nvPr/>
          </p:nvSpPr>
          <p:spPr>
            <a:xfrm>
              <a:off x="8686800" y="2168280"/>
              <a:ext cx="685800" cy="239760"/>
            </a:xfrm>
            <a:prstGeom prst="rect">
              <a:avLst/>
            </a:prstGeom>
            <a:noFill/>
            <a:ln w="0">
              <a:noFill/>
            </a:ln>
            <a:effectLst>
              <a:outerShdw blurRad="12600" dist="12727" dir="2700000" rotWithShape="0">
                <a:srgbClr val="808080"/>
              </a:outerShdw>
            </a:effectLst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050" b="0" strike="noStrike" spc="-1">
                  <a:solidFill>
                    <a:srgbClr val="000000"/>
                  </a:solidFill>
                  <a:latin typeface="Arial"/>
                </a:rPr>
                <a:t>2018</a:t>
              </a:r>
            </a:p>
          </p:txBody>
        </p:sp>
      </p:grpSp>
      <p:sp>
        <p:nvSpPr>
          <p:cNvPr id="115" name="CaixaDeTexto 114"/>
          <p:cNvSpPr txBox="1"/>
          <p:nvPr/>
        </p:nvSpPr>
        <p:spPr>
          <a:xfrm>
            <a:off x="8440200" y="1131840"/>
            <a:ext cx="685800" cy="23976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2022</a:t>
            </a:r>
          </a:p>
        </p:txBody>
      </p:sp>
      <p:pic>
        <p:nvPicPr>
          <p:cNvPr id="116" name="Imagem 115"/>
          <p:cNvPicPr/>
          <p:nvPr/>
        </p:nvPicPr>
        <p:blipFill>
          <a:blip r:embed="rId5"/>
          <a:stretch/>
        </p:blipFill>
        <p:spPr>
          <a:xfrm>
            <a:off x="5257800" y="3200400"/>
            <a:ext cx="3863520" cy="797760"/>
          </a:xfrm>
          <a:prstGeom prst="rect">
            <a:avLst/>
          </a:prstGeom>
          <a:ln w="0">
            <a:solidFill>
              <a:srgbClr val="000000"/>
            </a:solidFill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117" name="CaixaDeTexto 116"/>
          <p:cNvSpPr txBox="1"/>
          <p:nvPr/>
        </p:nvSpPr>
        <p:spPr>
          <a:xfrm>
            <a:off x="8458200" y="3758400"/>
            <a:ext cx="685800" cy="23976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Multiscale FEM (MHM, hybrid mixed)</a:t>
            </a: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58543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Embeds fractures “numerically”.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Reduces dramatically the dofs in the global matrix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Micro elements are processed in parallel</a:t>
            </a:r>
          </a:p>
          <a:p>
            <a:pPr indent="0">
              <a:spcBef>
                <a:spcPts val="1414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Very simple fracture configuration, 2D</a:t>
            </a:r>
          </a:p>
        </p:txBody>
      </p:sp>
      <p:grpSp>
        <p:nvGrpSpPr>
          <p:cNvPr id="120" name="Agrupar 119"/>
          <p:cNvGrpSpPr/>
          <p:nvPr/>
        </p:nvGrpSpPr>
        <p:grpSpPr>
          <a:xfrm>
            <a:off x="5943600" y="419400"/>
            <a:ext cx="3200400" cy="770040"/>
            <a:chOff x="5943600" y="419400"/>
            <a:chExt cx="3200400" cy="770040"/>
          </a:xfrm>
        </p:grpSpPr>
        <p:grpSp>
          <p:nvGrpSpPr>
            <p:cNvPr id="121" name="Agrupar 120"/>
            <p:cNvGrpSpPr/>
            <p:nvPr/>
          </p:nvGrpSpPr>
          <p:grpSpPr>
            <a:xfrm>
              <a:off x="5943600" y="419400"/>
              <a:ext cx="3200400" cy="770040"/>
              <a:chOff x="5943600" y="419400"/>
              <a:chExt cx="3200400" cy="770040"/>
            </a:xfrm>
          </p:grpSpPr>
          <p:pic>
            <p:nvPicPr>
              <p:cNvPr id="122" name="Imagem 121"/>
              <p:cNvPicPr/>
              <p:nvPr/>
            </p:nvPicPr>
            <p:blipFill>
              <a:blip r:embed="rId2"/>
              <a:stretch/>
            </p:blipFill>
            <p:spPr>
              <a:xfrm>
                <a:off x="5943600" y="419400"/>
                <a:ext cx="3200400" cy="591480"/>
              </a:xfrm>
              <a:prstGeom prst="rect">
                <a:avLst/>
              </a:prstGeom>
              <a:ln w="0">
                <a:solidFill>
                  <a:srgbClr val="3465A4"/>
                </a:solidFill>
              </a:ln>
              <a:effectLst>
                <a:outerShdw blurRad="139680" dist="103350" dir="2700000" rotWithShape="0">
                  <a:srgbClr val="808080"/>
                </a:outerShdw>
              </a:effectLst>
            </p:spPr>
          </p:pic>
          <p:sp>
            <p:nvSpPr>
              <p:cNvPr id="123" name="CaixaDeTexto 122"/>
              <p:cNvSpPr txBox="1"/>
              <p:nvPr/>
            </p:nvSpPr>
            <p:spPr>
              <a:xfrm>
                <a:off x="8458200" y="914400"/>
                <a:ext cx="685800" cy="275040"/>
              </a:xfrm>
              <a:prstGeom prst="rect">
                <a:avLst/>
              </a:prstGeom>
              <a:noFill/>
              <a:ln w="0">
                <a:noFill/>
              </a:ln>
              <a:effectLst>
                <a:outerShdw blurRad="12600" dist="12727" dir="2700000" rotWithShape="0">
                  <a:srgbClr val="808080"/>
                </a:outerShdw>
              </a:effectLst>
            </p:spPr>
            <p:txBody>
              <a:bodyPr lIns="90000" tIns="45000" rIns="90000" bIns="45000" anchor="t">
                <a:noAutofit/>
              </a:bodyPr>
              <a:lstStyle/>
              <a:p>
                <a:r>
                  <a:rPr lang="en-US" sz="1300" b="0" strike="noStrike" spc="-1">
                    <a:solidFill>
                      <a:srgbClr val="000000"/>
                    </a:solidFill>
                    <a:latin typeface="Arial"/>
                  </a:rPr>
                  <a:t>2019</a:t>
                </a:r>
              </a:p>
            </p:txBody>
          </p:sp>
        </p:grpSp>
      </p:grpSp>
      <p:pic>
        <p:nvPicPr>
          <p:cNvPr id="124" name="Imagem 123"/>
          <p:cNvPicPr/>
          <p:nvPr/>
        </p:nvPicPr>
        <p:blipFill>
          <a:blip r:embed="rId3"/>
          <a:stretch/>
        </p:blipFill>
        <p:spPr>
          <a:xfrm>
            <a:off x="5883120" y="1288440"/>
            <a:ext cx="3260880" cy="16833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pic>
        <p:nvPicPr>
          <p:cNvPr id="125" name="Imagem 124"/>
          <p:cNvPicPr/>
          <p:nvPr/>
        </p:nvPicPr>
        <p:blipFill>
          <a:blip r:embed="rId4"/>
          <a:stretch/>
        </p:blipFill>
        <p:spPr>
          <a:xfrm>
            <a:off x="5715000" y="3058560"/>
            <a:ext cx="3303720" cy="59904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pic>
        <p:nvPicPr>
          <p:cNvPr id="126" name="Imagem 125"/>
          <p:cNvPicPr/>
          <p:nvPr/>
        </p:nvPicPr>
        <p:blipFill>
          <a:blip r:embed="rId5"/>
          <a:stretch/>
        </p:blipFill>
        <p:spPr>
          <a:xfrm>
            <a:off x="629640" y="2107800"/>
            <a:ext cx="3942360" cy="2692800"/>
          </a:xfrm>
          <a:prstGeom prst="rect">
            <a:avLst/>
          </a:prstGeom>
          <a:ln w="0">
            <a:solidFill>
              <a:srgbClr val="3465A4"/>
            </a:solidFill>
          </a:ln>
          <a:effectLst>
            <a:outerShdw blurRad="139680" dist="103350" dir="2700000" rotWithShape="0">
              <a:srgbClr val="80808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1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128" name="Text Placeholder 1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Placeholder 2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itle Placeholder 1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>
                <a:solidFill>
                  <a:srgbClr val="BF5700"/>
                </a:solidFill>
                <a:latin typeface="Arial Black"/>
                <a:ea typeface="Arial Black"/>
              </a:rPr>
              <a:t>EDFM, pEDFM, CEDFM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Placeholder 3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Moinfar, 2014</a:t>
            </a:r>
          </a:p>
        </p:txBody>
      </p:sp>
      <p:pic>
        <p:nvPicPr>
          <p:cNvPr id="133" name="Imagem 132"/>
          <p:cNvPicPr/>
          <p:nvPr/>
        </p:nvPicPr>
        <p:blipFill>
          <a:blip r:embed="rId2"/>
          <a:stretch/>
        </p:blipFill>
        <p:spPr>
          <a:xfrm>
            <a:off x="6011640" y="419400"/>
            <a:ext cx="3132360" cy="95220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134" name="CaixaDeTexto 133"/>
          <p:cNvSpPr txBox="1"/>
          <p:nvPr/>
        </p:nvSpPr>
        <p:spPr>
          <a:xfrm>
            <a:off x="237960" y="466560"/>
            <a:ext cx="593424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Where the fracture apertures are used?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I could not translate the fracture apertures to the listed permeabilities.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Must that consider the gridblock size?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Ex: 0.52mm, 1cP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228600" y="2286000"/>
            <a:ext cx="7315200" cy="198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I could not understand how it handles the low porosity and high nonlinearity of the fluid properties inside the fracture. Is this done only in the matrix?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It seems that the aperture and permeabilities used are way too high for the fractures. This model will be more interesting with less permeable fractures (more realistic)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The 2PHI2K model is more interesting as a comparison for performance. Can we use EDFM to derive 2PHI2K parameters?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3D models took more than 3h to run. How to scale EDFM?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m 135"/>
          <p:cNvPicPr/>
          <p:nvPr/>
        </p:nvPicPr>
        <p:blipFill>
          <a:blip r:embed="rId3"/>
          <a:stretch/>
        </p:blipFill>
        <p:spPr>
          <a:xfrm>
            <a:off x="5715000" y="1428120"/>
            <a:ext cx="3429000" cy="62928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grpSp>
        <p:nvGrpSpPr>
          <p:cNvPr id="137" name="Agrupar 136"/>
          <p:cNvGrpSpPr/>
          <p:nvPr/>
        </p:nvGrpSpPr>
        <p:grpSpPr>
          <a:xfrm>
            <a:off x="242280" y="1591560"/>
            <a:ext cx="4253760" cy="394920"/>
            <a:chOff x="242280" y="1591560"/>
            <a:chExt cx="4253760" cy="394920"/>
          </a:xfrm>
        </p:grpSpPr>
        <p:sp>
          <p:nvSpPr>
            <p:cNvPr id="138" name="Forma Livre: Forma 137"/>
            <p:cNvSpPr/>
            <p:nvPr/>
          </p:nvSpPr>
          <p:spPr>
            <a:xfrm>
              <a:off x="242280" y="1724760"/>
              <a:ext cx="74880" cy="115560"/>
            </a:xfrm>
            <a:custGeom>
              <a:avLst/>
              <a:gdLst/>
              <a:ahLst/>
              <a:cxnLst/>
              <a:rect l="0" t="0" r="r" b="b"/>
              <a:pathLst>
                <a:path w="208" h="321">
                  <a:moveTo>
                    <a:pt x="107" y="4"/>
                  </a:moveTo>
                  <a:cubicBezTo>
                    <a:pt x="104" y="3"/>
                    <a:pt x="107" y="0"/>
                    <a:pt x="100" y="0"/>
                  </a:cubicBezTo>
                  <a:cubicBezTo>
                    <a:pt x="90" y="0"/>
                    <a:pt x="57" y="3"/>
                    <a:pt x="44" y="4"/>
                  </a:cubicBezTo>
                  <a:cubicBezTo>
                    <a:pt x="42" y="4"/>
                    <a:pt x="36" y="5"/>
                    <a:pt x="36" y="13"/>
                  </a:cubicBezTo>
                  <a:cubicBezTo>
                    <a:pt x="36" y="18"/>
                    <a:pt x="40" y="18"/>
                    <a:pt x="47" y="18"/>
                  </a:cubicBezTo>
                  <a:cubicBezTo>
                    <a:pt x="69" y="18"/>
                    <a:pt x="70" y="22"/>
                    <a:pt x="70" y="26"/>
                  </a:cubicBezTo>
                  <a:cubicBezTo>
                    <a:pt x="70" y="29"/>
                    <a:pt x="69" y="32"/>
                    <a:pt x="69" y="35"/>
                  </a:cubicBezTo>
                  <a:cubicBezTo>
                    <a:pt x="47" y="123"/>
                    <a:pt x="25" y="211"/>
                    <a:pt x="3" y="299"/>
                  </a:cubicBezTo>
                  <a:cubicBezTo>
                    <a:pt x="0" y="304"/>
                    <a:pt x="0" y="305"/>
                    <a:pt x="0" y="308"/>
                  </a:cubicBezTo>
                  <a:cubicBezTo>
                    <a:pt x="0" y="318"/>
                    <a:pt x="9" y="321"/>
                    <a:pt x="14" y="321"/>
                  </a:cubicBezTo>
                  <a:cubicBezTo>
                    <a:pt x="19" y="321"/>
                    <a:pt x="26" y="317"/>
                    <a:pt x="29" y="312"/>
                  </a:cubicBezTo>
                  <a:cubicBezTo>
                    <a:pt x="31" y="308"/>
                    <a:pt x="52" y="223"/>
                    <a:pt x="55" y="212"/>
                  </a:cubicBezTo>
                  <a:cubicBezTo>
                    <a:pt x="70" y="213"/>
                    <a:pt x="108" y="221"/>
                    <a:pt x="108" y="251"/>
                  </a:cubicBezTo>
                  <a:cubicBezTo>
                    <a:pt x="108" y="253"/>
                    <a:pt x="108" y="256"/>
                    <a:pt x="107" y="260"/>
                  </a:cubicBezTo>
                  <a:cubicBezTo>
                    <a:pt x="105" y="265"/>
                    <a:pt x="104" y="270"/>
                    <a:pt x="104" y="275"/>
                  </a:cubicBezTo>
                  <a:cubicBezTo>
                    <a:pt x="104" y="302"/>
                    <a:pt x="123" y="321"/>
                    <a:pt x="147" y="321"/>
                  </a:cubicBezTo>
                  <a:cubicBezTo>
                    <a:pt x="160" y="321"/>
                    <a:pt x="173" y="313"/>
                    <a:pt x="183" y="297"/>
                  </a:cubicBezTo>
                  <a:cubicBezTo>
                    <a:pt x="194" y="277"/>
                    <a:pt x="199" y="252"/>
                    <a:pt x="199" y="251"/>
                  </a:cubicBezTo>
                  <a:cubicBezTo>
                    <a:pt x="199" y="247"/>
                    <a:pt x="195" y="247"/>
                    <a:pt x="194" y="247"/>
                  </a:cubicBezTo>
                  <a:cubicBezTo>
                    <a:pt x="188" y="247"/>
                    <a:pt x="188" y="248"/>
                    <a:pt x="187" y="254"/>
                  </a:cubicBezTo>
                  <a:cubicBezTo>
                    <a:pt x="178" y="287"/>
                    <a:pt x="168" y="310"/>
                    <a:pt x="147" y="310"/>
                  </a:cubicBezTo>
                  <a:cubicBezTo>
                    <a:pt x="139" y="310"/>
                    <a:pt x="133" y="306"/>
                    <a:pt x="133" y="290"/>
                  </a:cubicBezTo>
                  <a:cubicBezTo>
                    <a:pt x="133" y="282"/>
                    <a:pt x="135" y="271"/>
                    <a:pt x="136" y="264"/>
                  </a:cubicBezTo>
                  <a:cubicBezTo>
                    <a:pt x="138" y="256"/>
                    <a:pt x="138" y="254"/>
                    <a:pt x="138" y="249"/>
                  </a:cubicBezTo>
                  <a:cubicBezTo>
                    <a:pt x="138" y="221"/>
                    <a:pt x="109" y="206"/>
                    <a:pt x="70" y="201"/>
                  </a:cubicBezTo>
                  <a:cubicBezTo>
                    <a:pt x="84" y="193"/>
                    <a:pt x="100" y="179"/>
                    <a:pt x="110" y="167"/>
                  </a:cubicBezTo>
                  <a:cubicBezTo>
                    <a:pt x="133" y="144"/>
                    <a:pt x="153" y="125"/>
                    <a:pt x="175" y="125"/>
                  </a:cubicBezTo>
                  <a:cubicBezTo>
                    <a:pt x="178" y="125"/>
                    <a:pt x="178" y="125"/>
                    <a:pt x="179" y="125"/>
                  </a:cubicBezTo>
                  <a:cubicBezTo>
                    <a:pt x="185" y="126"/>
                    <a:pt x="186" y="126"/>
                    <a:pt x="188" y="129"/>
                  </a:cubicBezTo>
                  <a:cubicBezTo>
                    <a:pt x="190" y="129"/>
                    <a:pt x="190" y="130"/>
                    <a:pt x="191" y="130"/>
                  </a:cubicBezTo>
                  <a:cubicBezTo>
                    <a:pt x="169" y="131"/>
                    <a:pt x="165" y="149"/>
                    <a:pt x="165" y="154"/>
                  </a:cubicBezTo>
                  <a:cubicBezTo>
                    <a:pt x="165" y="162"/>
                    <a:pt x="170" y="171"/>
                    <a:pt x="182" y="171"/>
                  </a:cubicBezTo>
                  <a:cubicBezTo>
                    <a:pt x="194" y="171"/>
                    <a:pt x="208" y="161"/>
                    <a:pt x="208" y="143"/>
                  </a:cubicBezTo>
                  <a:cubicBezTo>
                    <a:pt x="208" y="130"/>
                    <a:pt x="196" y="114"/>
                    <a:pt x="177" y="114"/>
                  </a:cubicBezTo>
                  <a:cubicBezTo>
                    <a:pt x="164" y="114"/>
                    <a:pt x="143" y="118"/>
                    <a:pt x="109" y="154"/>
                  </a:cubicBezTo>
                  <a:cubicBezTo>
                    <a:pt x="94" y="171"/>
                    <a:pt x="77" y="190"/>
                    <a:pt x="58" y="197"/>
                  </a:cubicBezTo>
                  <a:cubicBezTo>
                    <a:pt x="75" y="133"/>
                    <a:pt x="91" y="68"/>
                    <a:pt x="107" y="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Forma Livre: Forma 138"/>
            <p:cNvSpPr/>
            <p:nvPr/>
          </p:nvSpPr>
          <p:spPr>
            <a:xfrm>
              <a:off x="379080" y="1778040"/>
              <a:ext cx="109440" cy="38880"/>
            </a:xfrm>
            <a:custGeom>
              <a:avLst/>
              <a:gdLst/>
              <a:ahLst/>
              <a:cxnLst/>
              <a:rect l="0" t="0" r="r" b="b"/>
              <a:pathLst>
                <a:path w="304" h="108">
                  <a:moveTo>
                    <a:pt x="289" y="18"/>
                  </a:moveTo>
                  <a:cubicBezTo>
                    <a:pt x="295" y="18"/>
                    <a:pt x="304" y="18"/>
                    <a:pt x="304" y="9"/>
                  </a:cubicBezTo>
                  <a:cubicBezTo>
                    <a:pt x="304" y="0"/>
                    <a:pt x="295" y="0"/>
                    <a:pt x="289" y="0"/>
                  </a:cubicBezTo>
                  <a:cubicBezTo>
                    <a:pt x="198" y="0"/>
                    <a:pt x="107" y="0"/>
                    <a:pt x="16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cubicBezTo>
                    <a:pt x="107" y="18"/>
                    <a:pt x="198" y="18"/>
                    <a:pt x="289" y="18"/>
                  </a:cubicBezTo>
                  <a:moveTo>
                    <a:pt x="289" y="108"/>
                  </a:moveTo>
                  <a:cubicBezTo>
                    <a:pt x="295" y="108"/>
                    <a:pt x="304" y="108"/>
                    <a:pt x="304" y="99"/>
                  </a:cubicBezTo>
                  <a:cubicBezTo>
                    <a:pt x="304" y="89"/>
                    <a:pt x="295" y="88"/>
                    <a:pt x="289" y="88"/>
                  </a:cubicBezTo>
                  <a:cubicBezTo>
                    <a:pt x="198" y="88"/>
                    <a:pt x="107" y="88"/>
                    <a:pt x="16" y="88"/>
                  </a:cubicBezTo>
                  <a:cubicBezTo>
                    <a:pt x="9" y="88"/>
                    <a:pt x="0" y="89"/>
                    <a:pt x="0" y="99"/>
                  </a:cubicBezTo>
                  <a:cubicBezTo>
                    <a:pt x="0" y="108"/>
                    <a:pt x="9" y="108"/>
                    <a:pt x="16" y="108"/>
                  </a:cubicBezTo>
                  <a:cubicBezTo>
                    <a:pt x="107" y="108"/>
                    <a:pt x="198" y="108"/>
                    <a:pt x="289" y="1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6120" rIns="90000" bIns="-61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Forma Livre: Forma 139"/>
            <p:cNvSpPr/>
            <p:nvPr/>
          </p:nvSpPr>
          <p:spPr>
            <a:xfrm>
              <a:off x="601560" y="1654560"/>
              <a:ext cx="109080" cy="74880"/>
            </a:xfrm>
            <a:custGeom>
              <a:avLst/>
              <a:gdLst/>
              <a:ahLst/>
              <a:cxnLst/>
              <a:rect l="0" t="0" r="r" b="b"/>
              <a:pathLst>
                <a:path w="303" h="208">
                  <a:moveTo>
                    <a:pt x="198" y="48"/>
                  </a:moveTo>
                  <a:cubicBezTo>
                    <a:pt x="200" y="38"/>
                    <a:pt x="205" y="21"/>
                    <a:pt x="205" y="18"/>
                  </a:cubicBezTo>
                  <a:cubicBezTo>
                    <a:pt x="205" y="9"/>
                    <a:pt x="199" y="5"/>
                    <a:pt x="191" y="5"/>
                  </a:cubicBezTo>
                  <a:cubicBezTo>
                    <a:pt x="186" y="5"/>
                    <a:pt x="178" y="9"/>
                    <a:pt x="174" y="18"/>
                  </a:cubicBezTo>
                  <a:cubicBezTo>
                    <a:pt x="173" y="22"/>
                    <a:pt x="152" y="109"/>
                    <a:pt x="148" y="121"/>
                  </a:cubicBezTo>
                  <a:cubicBezTo>
                    <a:pt x="146" y="134"/>
                    <a:pt x="144" y="143"/>
                    <a:pt x="144" y="151"/>
                  </a:cubicBezTo>
                  <a:cubicBezTo>
                    <a:pt x="144" y="156"/>
                    <a:pt x="144" y="157"/>
                    <a:pt x="146" y="158"/>
                  </a:cubicBezTo>
                  <a:cubicBezTo>
                    <a:pt x="134" y="183"/>
                    <a:pt x="121" y="197"/>
                    <a:pt x="103" y="197"/>
                  </a:cubicBezTo>
                  <a:cubicBezTo>
                    <a:pt x="66" y="197"/>
                    <a:pt x="66" y="164"/>
                    <a:pt x="66" y="156"/>
                  </a:cubicBezTo>
                  <a:cubicBezTo>
                    <a:pt x="66" y="142"/>
                    <a:pt x="69" y="123"/>
                    <a:pt x="90" y="68"/>
                  </a:cubicBezTo>
                  <a:cubicBezTo>
                    <a:pt x="95" y="53"/>
                    <a:pt x="97" y="47"/>
                    <a:pt x="97" y="38"/>
                  </a:cubicBezTo>
                  <a:cubicBezTo>
                    <a:pt x="97" y="17"/>
                    <a:pt x="83" y="0"/>
                    <a:pt x="61" y="0"/>
                  </a:cubicBezTo>
                  <a:cubicBezTo>
                    <a:pt x="17" y="0"/>
                    <a:pt x="0" y="66"/>
                    <a:pt x="0" y="71"/>
                  </a:cubicBezTo>
                  <a:cubicBezTo>
                    <a:pt x="0" y="75"/>
                    <a:pt x="3" y="74"/>
                    <a:pt x="5" y="75"/>
                  </a:cubicBezTo>
                  <a:cubicBezTo>
                    <a:pt x="10" y="75"/>
                    <a:pt x="10" y="74"/>
                    <a:pt x="13" y="68"/>
                  </a:cubicBezTo>
                  <a:cubicBezTo>
                    <a:pt x="25" y="25"/>
                    <a:pt x="43" y="10"/>
                    <a:pt x="58" y="10"/>
                  </a:cubicBezTo>
                  <a:cubicBezTo>
                    <a:pt x="64" y="10"/>
                    <a:pt x="70" y="12"/>
                    <a:pt x="70" y="26"/>
                  </a:cubicBezTo>
                  <a:cubicBezTo>
                    <a:pt x="70" y="38"/>
                    <a:pt x="65" y="49"/>
                    <a:pt x="62" y="57"/>
                  </a:cubicBezTo>
                  <a:cubicBezTo>
                    <a:pt x="42" y="112"/>
                    <a:pt x="36" y="132"/>
                    <a:pt x="36" y="149"/>
                  </a:cubicBezTo>
                  <a:cubicBezTo>
                    <a:pt x="36" y="191"/>
                    <a:pt x="68" y="208"/>
                    <a:pt x="101" y="208"/>
                  </a:cubicBezTo>
                  <a:cubicBezTo>
                    <a:pt x="109" y="208"/>
                    <a:pt x="131" y="208"/>
                    <a:pt x="149" y="175"/>
                  </a:cubicBezTo>
                  <a:cubicBezTo>
                    <a:pt x="161" y="204"/>
                    <a:pt x="192" y="208"/>
                    <a:pt x="207" y="208"/>
                  </a:cubicBezTo>
                  <a:cubicBezTo>
                    <a:pt x="240" y="208"/>
                    <a:pt x="260" y="178"/>
                    <a:pt x="273" y="151"/>
                  </a:cubicBezTo>
                  <a:cubicBezTo>
                    <a:pt x="289" y="116"/>
                    <a:pt x="303" y="55"/>
                    <a:pt x="303" y="32"/>
                  </a:cubicBezTo>
                  <a:cubicBezTo>
                    <a:pt x="303" y="8"/>
                    <a:pt x="290" y="0"/>
                    <a:pt x="282" y="0"/>
                  </a:cubicBezTo>
                  <a:cubicBezTo>
                    <a:pt x="272" y="0"/>
                    <a:pt x="260" y="13"/>
                    <a:pt x="260" y="22"/>
                  </a:cubicBezTo>
                  <a:cubicBezTo>
                    <a:pt x="260" y="29"/>
                    <a:pt x="263" y="31"/>
                    <a:pt x="266" y="35"/>
                  </a:cubicBezTo>
                  <a:cubicBezTo>
                    <a:pt x="272" y="40"/>
                    <a:pt x="283" y="52"/>
                    <a:pt x="283" y="74"/>
                  </a:cubicBezTo>
                  <a:cubicBezTo>
                    <a:pt x="283" y="90"/>
                    <a:pt x="269" y="134"/>
                    <a:pt x="257" y="157"/>
                  </a:cubicBezTo>
                  <a:cubicBezTo>
                    <a:pt x="246" y="182"/>
                    <a:pt x="230" y="197"/>
                    <a:pt x="208" y="197"/>
                  </a:cubicBezTo>
                  <a:cubicBezTo>
                    <a:pt x="186" y="197"/>
                    <a:pt x="174" y="183"/>
                    <a:pt x="174" y="157"/>
                  </a:cubicBezTo>
                  <a:cubicBezTo>
                    <a:pt x="174" y="144"/>
                    <a:pt x="177" y="131"/>
                    <a:pt x="179" y="125"/>
                  </a:cubicBezTo>
                  <a:cubicBezTo>
                    <a:pt x="185" y="99"/>
                    <a:pt x="192" y="74"/>
                    <a:pt x="198" y="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29880" rIns="90000" bIns="2988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Forma Livre: Forma 140"/>
            <p:cNvSpPr/>
            <p:nvPr/>
          </p:nvSpPr>
          <p:spPr>
            <a:xfrm>
              <a:off x="726480" y="1591560"/>
              <a:ext cx="50400" cy="76320"/>
            </a:xfrm>
            <a:custGeom>
              <a:avLst/>
              <a:gdLst/>
              <a:ahLst/>
              <a:cxnLst/>
              <a:rect l="0" t="0" r="r" b="b"/>
              <a:pathLst>
                <a:path w="140" h="212">
                  <a:moveTo>
                    <a:pt x="140" y="153"/>
                  </a:moveTo>
                  <a:cubicBezTo>
                    <a:pt x="137" y="153"/>
                    <a:pt x="133" y="153"/>
                    <a:pt x="130" y="153"/>
                  </a:cubicBezTo>
                  <a:cubicBezTo>
                    <a:pt x="129" y="161"/>
                    <a:pt x="126" y="179"/>
                    <a:pt x="121" y="183"/>
                  </a:cubicBezTo>
                  <a:cubicBezTo>
                    <a:pt x="120" y="184"/>
                    <a:pt x="95" y="184"/>
                    <a:pt x="90" y="184"/>
                  </a:cubicBezTo>
                  <a:cubicBezTo>
                    <a:pt x="70" y="184"/>
                    <a:pt x="51" y="184"/>
                    <a:pt x="31" y="184"/>
                  </a:cubicBezTo>
                  <a:cubicBezTo>
                    <a:pt x="65" y="154"/>
                    <a:pt x="75" y="147"/>
                    <a:pt x="95" y="131"/>
                  </a:cubicBezTo>
                  <a:cubicBezTo>
                    <a:pt x="118" y="113"/>
                    <a:pt x="140" y="92"/>
                    <a:pt x="140" y="62"/>
                  </a:cubicBezTo>
                  <a:cubicBezTo>
                    <a:pt x="140" y="23"/>
                    <a:pt x="107" y="0"/>
                    <a:pt x="66" y="0"/>
                  </a:cubicBezTo>
                  <a:cubicBezTo>
                    <a:pt x="26" y="0"/>
                    <a:pt x="0" y="27"/>
                    <a:pt x="0" y="57"/>
                  </a:cubicBezTo>
                  <a:cubicBezTo>
                    <a:pt x="0" y="74"/>
                    <a:pt x="13" y="75"/>
                    <a:pt x="17" y="75"/>
                  </a:cubicBezTo>
                  <a:cubicBezTo>
                    <a:pt x="23" y="75"/>
                    <a:pt x="34" y="70"/>
                    <a:pt x="34" y="58"/>
                  </a:cubicBezTo>
                  <a:cubicBezTo>
                    <a:pt x="34" y="52"/>
                    <a:pt x="31" y="42"/>
                    <a:pt x="14" y="42"/>
                  </a:cubicBezTo>
                  <a:cubicBezTo>
                    <a:pt x="25" y="18"/>
                    <a:pt x="45" y="12"/>
                    <a:pt x="61" y="12"/>
                  </a:cubicBezTo>
                  <a:cubicBezTo>
                    <a:pt x="94" y="12"/>
                    <a:pt x="109" y="36"/>
                    <a:pt x="109" y="62"/>
                  </a:cubicBezTo>
                  <a:cubicBezTo>
                    <a:pt x="109" y="90"/>
                    <a:pt x="90" y="112"/>
                    <a:pt x="79" y="123"/>
                  </a:cubicBezTo>
                  <a:cubicBezTo>
                    <a:pt x="54" y="149"/>
                    <a:pt x="28" y="174"/>
                    <a:pt x="3" y="200"/>
                  </a:cubicBezTo>
                  <a:cubicBezTo>
                    <a:pt x="0" y="203"/>
                    <a:pt x="0" y="203"/>
                    <a:pt x="0" y="212"/>
                  </a:cubicBezTo>
                  <a:cubicBezTo>
                    <a:pt x="44" y="212"/>
                    <a:pt x="88" y="212"/>
                    <a:pt x="131" y="212"/>
                  </a:cubicBezTo>
                  <a:cubicBezTo>
                    <a:pt x="134" y="192"/>
                    <a:pt x="137" y="173"/>
                    <a:pt x="140" y="1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1320" rIns="90000" bIns="313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" name="Forma Livre: Forma 141"/>
            <p:cNvSpPr/>
            <p:nvPr/>
          </p:nvSpPr>
          <p:spPr>
            <a:xfrm>
              <a:off x="563400" y="1793880"/>
              <a:ext cx="263520" cy="6480"/>
            </a:xfrm>
            <a:custGeom>
              <a:avLst/>
              <a:gdLst/>
              <a:ahLst/>
              <a:cxnLst/>
              <a:rect l="0" t="0" r="r" b="b"/>
              <a:pathLst>
                <a:path w="732" h="18">
                  <a:moveTo>
                    <a:pt x="0" y="0"/>
                  </a:moveTo>
                  <a:cubicBezTo>
                    <a:pt x="244" y="0"/>
                    <a:pt x="488" y="0"/>
                    <a:pt x="732" y="0"/>
                  </a:cubicBezTo>
                  <a:cubicBezTo>
                    <a:pt x="732" y="6"/>
                    <a:pt x="732" y="12"/>
                    <a:pt x="732" y="18"/>
                  </a:cubicBezTo>
                  <a:cubicBezTo>
                    <a:pt x="488" y="18"/>
                    <a:pt x="244" y="18"/>
                    <a:pt x="0" y="18"/>
                  </a:cubicBezTo>
                  <a:cubicBezTo>
                    <a:pt x="0" y="12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38520" rIns="90000" bIns="-385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" name="Forma Livre: Forma 142"/>
            <p:cNvSpPr/>
            <p:nvPr/>
          </p:nvSpPr>
          <p:spPr>
            <a:xfrm>
              <a:off x="577800" y="1841760"/>
              <a:ext cx="54360" cy="109440"/>
            </a:xfrm>
            <a:custGeom>
              <a:avLst/>
              <a:gdLst/>
              <a:ahLst/>
              <a:cxnLst/>
              <a:rect l="0" t="0" r="r" b="b"/>
              <a:pathLst>
                <a:path w="151" h="304">
                  <a:moveTo>
                    <a:pt x="94" y="12"/>
                  </a:moveTo>
                  <a:cubicBezTo>
                    <a:pt x="94" y="1"/>
                    <a:pt x="94" y="0"/>
                    <a:pt x="83" y="0"/>
                  </a:cubicBezTo>
                  <a:cubicBezTo>
                    <a:pt x="55" y="30"/>
                    <a:pt x="14" y="30"/>
                    <a:pt x="0" y="30"/>
                  </a:cubicBezTo>
                  <a:cubicBezTo>
                    <a:pt x="0" y="35"/>
                    <a:pt x="0" y="39"/>
                    <a:pt x="0" y="44"/>
                  </a:cubicBezTo>
                  <a:cubicBezTo>
                    <a:pt x="9" y="44"/>
                    <a:pt x="36" y="44"/>
                    <a:pt x="60" y="31"/>
                  </a:cubicBezTo>
                  <a:cubicBezTo>
                    <a:pt x="60" y="110"/>
                    <a:pt x="60" y="189"/>
                    <a:pt x="60" y="267"/>
                  </a:cubicBezTo>
                  <a:cubicBezTo>
                    <a:pt x="60" y="284"/>
                    <a:pt x="58" y="290"/>
                    <a:pt x="17" y="290"/>
                  </a:cubicBezTo>
                  <a:cubicBezTo>
                    <a:pt x="12" y="290"/>
                    <a:pt x="7" y="290"/>
                    <a:pt x="3" y="290"/>
                  </a:cubicBezTo>
                  <a:cubicBezTo>
                    <a:pt x="3" y="294"/>
                    <a:pt x="3" y="299"/>
                    <a:pt x="3" y="304"/>
                  </a:cubicBezTo>
                  <a:cubicBezTo>
                    <a:pt x="18" y="302"/>
                    <a:pt x="58" y="302"/>
                    <a:pt x="77" y="302"/>
                  </a:cubicBezTo>
                  <a:cubicBezTo>
                    <a:pt x="95" y="302"/>
                    <a:pt x="135" y="302"/>
                    <a:pt x="151" y="304"/>
                  </a:cubicBezTo>
                  <a:cubicBezTo>
                    <a:pt x="151" y="299"/>
                    <a:pt x="151" y="294"/>
                    <a:pt x="151" y="290"/>
                  </a:cubicBezTo>
                  <a:cubicBezTo>
                    <a:pt x="146" y="290"/>
                    <a:pt x="141" y="290"/>
                    <a:pt x="136" y="290"/>
                  </a:cubicBezTo>
                  <a:cubicBezTo>
                    <a:pt x="95" y="290"/>
                    <a:pt x="94" y="284"/>
                    <a:pt x="94" y="267"/>
                  </a:cubicBezTo>
                  <a:cubicBezTo>
                    <a:pt x="94" y="182"/>
                    <a:pt x="94" y="97"/>
                    <a:pt x="94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Forma Livre: Forma 143"/>
            <p:cNvSpPr/>
            <p:nvPr/>
          </p:nvSpPr>
          <p:spPr>
            <a:xfrm>
              <a:off x="653760" y="1841760"/>
              <a:ext cx="65520" cy="109440"/>
            </a:xfrm>
            <a:custGeom>
              <a:avLst/>
              <a:gdLst/>
              <a:ahLst/>
              <a:cxnLst/>
              <a:rect l="0" t="0" r="r" b="b"/>
              <a:pathLst>
                <a:path w="182" h="304">
                  <a:moveTo>
                    <a:pt x="35" y="269"/>
                  </a:moveTo>
                  <a:cubicBezTo>
                    <a:pt x="51" y="253"/>
                    <a:pt x="67" y="238"/>
                    <a:pt x="83" y="222"/>
                  </a:cubicBezTo>
                  <a:cubicBezTo>
                    <a:pt x="155" y="158"/>
                    <a:pt x="182" y="135"/>
                    <a:pt x="182" y="88"/>
                  </a:cubicBezTo>
                  <a:cubicBezTo>
                    <a:pt x="182" y="36"/>
                    <a:pt x="142" y="0"/>
                    <a:pt x="86" y="0"/>
                  </a:cubicBezTo>
                  <a:cubicBezTo>
                    <a:pt x="34" y="0"/>
                    <a:pt x="0" y="43"/>
                    <a:pt x="0" y="83"/>
                  </a:cubicBezTo>
                  <a:cubicBezTo>
                    <a:pt x="0" y="108"/>
                    <a:pt x="23" y="108"/>
                    <a:pt x="25" y="108"/>
                  </a:cubicBezTo>
                  <a:cubicBezTo>
                    <a:pt x="32" y="108"/>
                    <a:pt x="48" y="103"/>
                    <a:pt x="48" y="84"/>
                  </a:cubicBezTo>
                  <a:cubicBezTo>
                    <a:pt x="48" y="73"/>
                    <a:pt x="40" y="61"/>
                    <a:pt x="23" y="61"/>
                  </a:cubicBezTo>
                  <a:cubicBezTo>
                    <a:pt x="19" y="61"/>
                    <a:pt x="19" y="61"/>
                    <a:pt x="18" y="61"/>
                  </a:cubicBezTo>
                  <a:cubicBezTo>
                    <a:pt x="29" y="31"/>
                    <a:pt x="53" y="14"/>
                    <a:pt x="79" y="14"/>
                  </a:cubicBezTo>
                  <a:cubicBezTo>
                    <a:pt x="121" y="14"/>
                    <a:pt x="140" y="52"/>
                    <a:pt x="140" y="88"/>
                  </a:cubicBezTo>
                  <a:cubicBezTo>
                    <a:pt x="140" y="125"/>
                    <a:pt x="118" y="161"/>
                    <a:pt x="92" y="190"/>
                  </a:cubicBezTo>
                  <a:cubicBezTo>
                    <a:pt x="63" y="222"/>
                    <a:pt x="34" y="254"/>
                    <a:pt x="5" y="287"/>
                  </a:cubicBezTo>
                  <a:cubicBezTo>
                    <a:pt x="0" y="292"/>
                    <a:pt x="0" y="293"/>
                    <a:pt x="0" y="304"/>
                  </a:cubicBezTo>
                  <a:cubicBezTo>
                    <a:pt x="56" y="304"/>
                    <a:pt x="113" y="304"/>
                    <a:pt x="169" y="304"/>
                  </a:cubicBezTo>
                  <a:cubicBezTo>
                    <a:pt x="173" y="277"/>
                    <a:pt x="178" y="251"/>
                    <a:pt x="182" y="225"/>
                  </a:cubicBezTo>
                  <a:cubicBezTo>
                    <a:pt x="178" y="225"/>
                    <a:pt x="174" y="225"/>
                    <a:pt x="170" y="225"/>
                  </a:cubicBezTo>
                  <a:cubicBezTo>
                    <a:pt x="169" y="239"/>
                    <a:pt x="165" y="258"/>
                    <a:pt x="161" y="265"/>
                  </a:cubicBezTo>
                  <a:cubicBezTo>
                    <a:pt x="157" y="269"/>
                    <a:pt x="127" y="269"/>
                    <a:pt x="117" y="269"/>
                  </a:cubicBezTo>
                  <a:cubicBezTo>
                    <a:pt x="90" y="269"/>
                    <a:pt x="62" y="269"/>
                    <a:pt x="35" y="2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Forma Livre: Forma 144"/>
            <p:cNvSpPr/>
            <p:nvPr/>
          </p:nvSpPr>
          <p:spPr>
            <a:xfrm>
              <a:off x="732600" y="1878480"/>
              <a:ext cx="88920" cy="108000"/>
            </a:xfrm>
            <a:custGeom>
              <a:avLst/>
              <a:gdLst/>
              <a:ahLst/>
              <a:cxnLst/>
              <a:rect l="0" t="0" r="r" b="b"/>
              <a:pathLst>
                <a:path w="247" h="300">
                  <a:moveTo>
                    <a:pt x="91" y="42"/>
                  </a:moveTo>
                  <a:cubicBezTo>
                    <a:pt x="94" y="32"/>
                    <a:pt x="99" y="14"/>
                    <a:pt x="99" y="12"/>
                  </a:cubicBezTo>
                  <a:cubicBezTo>
                    <a:pt x="99" y="4"/>
                    <a:pt x="92" y="0"/>
                    <a:pt x="84" y="0"/>
                  </a:cubicBezTo>
                  <a:cubicBezTo>
                    <a:pt x="83" y="0"/>
                    <a:pt x="71" y="0"/>
                    <a:pt x="66" y="17"/>
                  </a:cubicBezTo>
                  <a:cubicBezTo>
                    <a:pt x="45" y="105"/>
                    <a:pt x="23" y="193"/>
                    <a:pt x="1" y="280"/>
                  </a:cubicBezTo>
                  <a:cubicBezTo>
                    <a:pt x="0" y="286"/>
                    <a:pt x="0" y="287"/>
                    <a:pt x="0" y="288"/>
                  </a:cubicBezTo>
                  <a:cubicBezTo>
                    <a:pt x="0" y="295"/>
                    <a:pt x="5" y="300"/>
                    <a:pt x="13" y="300"/>
                  </a:cubicBezTo>
                  <a:cubicBezTo>
                    <a:pt x="22" y="300"/>
                    <a:pt x="27" y="292"/>
                    <a:pt x="29" y="291"/>
                  </a:cubicBezTo>
                  <a:cubicBezTo>
                    <a:pt x="30" y="286"/>
                    <a:pt x="36" y="262"/>
                    <a:pt x="53" y="192"/>
                  </a:cubicBezTo>
                  <a:cubicBezTo>
                    <a:pt x="68" y="205"/>
                    <a:pt x="88" y="206"/>
                    <a:pt x="97" y="206"/>
                  </a:cubicBezTo>
                  <a:cubicBezTo>
                    <a:pt x="130" y="206"/>
                    <a:pt x="148" y="186"/>
                    <a:pt x="159" y="173"/>
                  </a:cubicBezTo>
                  <a:cubicBezTo>
                    <a:pt x="162" y="193"/>
                    <a:pt x="179" y="206"/>
                    <a:pt x="200" y="206"/>
                  </a:cubicBezTo>
                  <a:cubicBezTo>
                    <a:pt x="216" y="206"/>
                    <a:pt x="226" y="196"/>
                    <a:pt x="234" y="182"/>
                  </a:cubicBezTo>
                  <a:cubicBezTo>
                    <a:pt x="242" y="165"/>
                    <a:pt x="247" y="138"/>
                    <a:pt x="247" y="136"/>
                  </a:cubicBezTo>
                  <a:cubicBezTo>
                    <a:pt x="247" y="131"/>
                    <a:pt x="243" y="131"/>
                    <a:pt x="242" y="131"/>
                  </a:cubicBezTo>
                  <a:cubicBezTo>
                    <a:pt x="237" y="131"/>
                    <a:pt x="237" y="134"/>
                    <a:pt x="235" y="140"/>
                  </a:cubicBezTo>
                  <a:cubicBezTo>
                    <a:pt x="227" y="170"/>
                    <a:pt x="220" y="196"/>
                    <a:pt x="200" y="196"/>
                  </a:cubicBezTo>
                  <a:cubicBezTo>
                    <a:pt x="188" y="196"/>
                    <a:pt x="187" y="184"/>
                    <a:pt x="187" y="175"/>
                  </a:cubicBezTo>
                  <a:cubicBezTo>
                    <a:pt x="187" y="165"/>
                    <a:pt x="192" y="144"/>
                    <a:pt x="196" y="129"/>
                  </a:cubicBezTo>
                  <a:cubicBezTo>
                    <a:pt x="201" y="112"/>
                    <a:pt x="205" y="96"/>
                    <a:pt x="209" y="79"/>
                  </a:cubicBezTo>
                  <a:cubicBezTo>
                    <a:pt x="211" y="71"/>
                    <a:pt x="214" y="55"/>
                    <a:pt x="217" y="48"/>
                  </a:cubicBezTo>
                  <a:cubicBezTo>
                    <a:pt x="218" y="38"/>
                    <a:pt x="224" y="19"/>
                    <a:pt x="224" y="17"/>
                  </a:cubicBezTo>
                  <a:cubicBezTo>
                    <a:pt x="224" y="9"/>
                    <a:pt x="217" y="5"/>
                    <a:pt x="211" y="5"/>
                  </a:cubicBezTo>
                  <a:cubicBezTo>
                    <a:pt x="208" y="5"/>
                    <a:pt x="196" y="5"/>
                    <a:pt x="192" y="21"/>
                  </a:cubicBezTo>
                  <a:cubicBezTo>
                    <a:pt x="185" y="49"/>
                    <a:pt x="178" y="78"/>
                    <a:pt x="170" y="106"/>
                  </a:cubicBezTo>
                  <a:cubicBezTo>
                    <a:pt x="165" y="129"/>
                    <a:pt x="160" y="148"/>
                    <a:pt x="159" y="153"/>
                  </a:cubicBezTo>
                  <a:cubicBezTo>
                    <a:pt x="159" y="154"/>
                    <a:pt x="136" y="196"/>
                    <a:pt x="100" y="196"/>
                  </a:cubicBezTo>
                  <a:cubicBezTo>
                    <a:pt x="77" y="196"/>
                    <a:pt x="66" y="182"/>
                    <a:pt x="66" y="157"/>
                  </a:cubicBezTo>
                  <a:cubicBezTo>
                    <a:pt x="66" y="144"/>
                    <a:pt x="69" y="131"/>
                    <a:pt x="73" y="118"/>
                  </a:cubicBezTo>
                  <a:cubicBezTo>
                    <a:pt x="79" y="93"/>
                    <a:pt x="85" y="67"/>
                    <a:pt x="91" y="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Forma Livre: Forma 145"/>
            <p:cNvSpPr/>
            <p:nvPr/>
          </p:nvSpPr>
          <p:spPr>
            <a:xfrm>
              <a:off x="901080" y="1778040"/>
              <a:ext cx="109440" cy="38880"/>
            </a:xfrm>
            <a:custGeom>
              <a:avLst/>
              <a:gdLst/>
              <a:ahLst/>
              <a:cxnLst/>
              <a:rect l="0" t="0" r="r" b="b"/>
              <a:pathLst>
                <a:path w="304" h="108">
                  <a:moveTo>
                    <a:pt x="289" y="18"/>
                  </a:moveTo>
                  <a:cubicBezTo>
                    <a:pt x="295" y="18"/>
                    <a:pt x="304" y="18"/>
                    <a:pt x="304" y="9"/>
                  </a:cubicBezTo>
                  <a:cubicBezTo>
                    <a:pt x="304" y="0"/>
                    <a:pt x="295" y="0"/>
                    <a:pt x="289" y="0"/>
                  </a:cubicBezTo>
                  <a:cubicBezTo>
                    <a:pt x="198" y="0"/>
                    <a:pt x="107" y="0"/>
                    <a:pt x="16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cubicBezTo>
                    <a:pt x="107" y="18"/>
                    <a:pt x="198" y="18"/>
                    <a:pt x="289" y="18"/>
                  </a:cubicBezTo>
                  <a:moveTo>
                    <a:pt x="289" y="108"/>
                  </a:moveTo>
                  <a:cubicBezTo>
                    <a:pt x="295" y="108"/>
                    <a:pt x="304" y="108"/>
                    <a:pt x="304" y="99"/>
                  </a:cubicBezTo>
                  <a:cubicBezTo>
                    <a:pt x="304" y="89"/>
                    <a:pt x="295" y="88"/>
                    <a:pt x="289" y="88"/>
                  </a:cubicBezTo>
                  <a:cubicBezTo>
                    <a:pt x="198" y="88"/>
                    <a:pt x="107" y="88"/>
                    <a:pt x="16" y="88"/>
                  </a:cubicBezTo>
                  <a:cubicBezTo>
                    <a:pt x="9" y="88"/>
                    <a:pt x="0" y="89"/>
                    <a:pt x="0" y="99"/>
                  </a:cubicBezTo>
                  <a:cubicBezTo>
                    <a:pt x="0" y="108"/>
                    <a:pt x="9" y="108"/>
                    <a:pt x="16" y="108"/>
                  </a:cubicBezTo>
                  <a:cubicBezTo>
                    <a:pt x="107" y="108"/>
                    <a:pt x="198" y="108"/>
                    <a:pt x="289" y="1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6120" rIns="90000" bIns="-61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Forma Livre: Forma 146"/>
            <p:cNvSpPr/>
            <p:nvPr/>
          </p:nvSpPr>
          <p:spPr>
            <a:xfrm>
              <a:off x="1101960" y="1604160"/>
              <a:ext cx="37800" cy="164160"/>
            </a:xfrm>
            <a:custGeom>
              <a:avLst/>
              <a:gdLst/>
              <a:ahLst/>
              <a:cxnLst/>
              <a:rect l="0" t="0" r="r" b="b"/>
              <a:pathLst>
                <a:path w="105" h="456">
                  <a:moveTo>
                    <a:pt x="105" y="452"/>
                  </a:moveTo>
                  <a:cubicBezTo>
                    <a:pt x="105" y="450"/>
                    <a:pt x="105" y="449"/>
                    <a:pt x="97" y="441"/>
                  </a:cubicBezTo>
                  <a:cubicBezTo>
                    <a:pt x="40" y="384"/>
                    <a:pt x="26" y="299"/>
                    <a:pt x="26" y="228"/>
                  </a:cubicBezTo>
                  <a:cubicBezTo>
                    <a:pt x="26" y="149"/>
                    <a:pt x="43" y="70"/>
                    <a:pt x="100" y="13"/>
                  </a:cubicBezTo>
                  <a:cubicBezTo>
                    <a:pt x="105" y="8"/>
                    <a:pt x="105" y="6"/>
                    <a:pt x="105" y="5"/>
                  </a:cubicBezTo>
                  <a:cubicBezTo>
                    <a:pt x="105" y="1"/>
                    <a:pt x="104" y="0"/>
                    <a:pt x="101" y="0"/>
                  </a:cubicBezTo>
                  <a:cubicBezTo>
                    <a:pt x="96" y="0"/>
                    <a:pt x="55" y="31"/>
                    <a:pt x="29" y="90"/>
                  </a:cubicBezTo>
                  <a:cubicBezTo>
                    <a:pt x="5" y="139"/>
                    <a:pt x="0" y="190"/>
                    <a:pt x="0" y="228"/>
                  </a:cubicBezTo>
                  <a:cubicBezTo>
                    <a:pt x="0" y="264"/>
                    <a:pt x="4" y="319"/>
                    <a:pt x="30" y="370"/>
                  </a:cubicBezTo>
                  <a:cubicBezTo>
                    <a:pt x="57" y="427"/>
                    <a:pt x="96" y="456"/>
                    <a:pt x="101" y="456"/>
                  </a:cubicBezTo>
                  <a:cubicBezTo>
                    <a:pt x="104" y="456"/>
                    <a:pt x="105" y="454"/>
                    <a:pt x="105" y="4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Forma Livre: Forma 147"/>
            <p:cNvSpPr/>
            <p:nvPr/>
          </p:nvSpPr>
          <p:spPr>
            <a:xfrm>
              <a:off x="1155600" y="1618200"/>
              <a:ext cx="69120" cy="112680"/>
            </a:xfrm>
            <a:custGeom>
              <a:avLst/>
              <a:gdLst/>
              <a:ahLst/>
              <a:cxnLst/>
              <a:rect l="0" t="0" r="r" b="b"/>
              <a:pathLst>
                <a:path w="192" h="313">
                  <a:moveTo>
                    <a:pt x="192" y="157"/>
                  </a:moveTo>
                  <a:cubicBezTo>
                    <a:pt x="192" y="121"/>
                    <a:pt x="190" y="84"/>
                    <a:pt x="174" y="51"/>
                  </a:cubicBezTo>
                  <a:cubicBezTo>
                    <a:pt x="153" y="6"/>
                    <a:pt x="116" y="0"/>
                    <a:pt x="96" y="0"/>
                  </a:cubicBezTo>
                  <a:cubicBezTo>
                    <a:pt x="69" y="0"/>
                    <a:pt x="36" y="12"/>
                    <a:pt x="17" y="55"/>
                  </a:cubicBezTo>
                  <a:cubicBezTo>
                    <a:pt x="3" y="86"/>
                    <a:pt x="0" y="121"/>
                    <a:pt x="0" y="157"/>
                  </a:cubicBezTo>
                  <a:cubicBezTo>
                    <a:pt x="0" y="192"/>
                    <a:pt x="3" y="232"/>
                    <a:pt x="21" y="267"/>
                  </a:cubicBezTo>
                  <a:cubicBezTo>
                    <a:pt x="40" y="304"/>
                    <a:pt x="74" y="313"/>
                    <a:pt x="96" y="313"/>
                  </a:cubicBezTo>
                  <a:cubicBezTo>
                    <a:pt x="121" y="313"/>
                    <a:pt x="156" y="304"/>
                    <a:pt x="175" y="261"/>
                  </a:cubicBezTo>
                  <a:cubicBezTo>
                    <a:pt x="190" y="228"/>
                    <a:pt x="192" y="193"/>
                    <a:pt x="192" y="157"/>
                  </a:cubicBezTo>
                  <a:moveTo>
                    <a:pt x="96" y="304"/>
                  </a:moveTo>
                  <a:cubicBezTo>
                    <a:pt x="78" y="304"/>
                    <a:pt x="52" y="292"/>
                    <a:pt x="43" y="248"/>
                  </a:cubicBezTo>
                  <a:cubicBezTo>
                    <a:pt x="38" y="221"/>
                    <a:pt x="38" y="179"/>
                    <a:pt x="38" y="152"/>
                  </a:cubicBezTo>
                  <a:cubicBezTo>
                    <a:pt x="38" y="123"/>
                    <a:pt x="38" y="92"/>
                    <a:pt x="42" y="68"/>
                  </a:cubicBezTo>
                  <a:cubicBezTo>
                    <a:pt x="51" y="14"/>
                    <a:pt x="84" y="10"/>
                    <a:pt x="96" y="10"/>
                  </a:cubicBezTo>
                  <a:cubicBezTo>
                    <a:pt x="112" y="10"/>
                    <a:pt x="142" y="18"/>
                    <a:pt x="149" y="64"/>
                  </a:cubicBezTo>
                  <a:cubicBezTo>
                    <a:pt x="155" y="88"/>
                    <a:pt x="155" y="123"/>
                    <a:pt x="155" y="152"/>
                  </a:cubicBezTo>
                  <a:cubicBezTo>
                    <a:pt x="155" y="186"/>
                    <a:pt x="155" y="217"/>
                    <a:pt x="149" y="247"/>
                  </a:cubicBezTo>
                  <a:cubicBezTo>
                    <a:pt x="143" y="290"/>
                    <a:pt x="117" y="304"/>
                    <a:pt x="96" y="3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Forma Livre: Forma 148"/>
            <p:cNvSpPr/>
            <p:nvPr/>
          </p:nvSpPr>
          <p:spPr>
            <a:xfrm>
              <a:off x="1245600" y="1709640"/>
              <a:ext cx="17640" cy="17640"/>
            </a:xfrm>
            <a:custGeom>
              <a:avLst/>
              <a:gdLst/>
              <a:ahLst/>
              <a:cxnLst/>
              <a:rect l="0" t="0" r="r" b="b"/>
              <a:pathLst>
                <a:path w="49" h="49">
                  <a:moveTo>
                    <a:pt x="49" y="25"/>
                  </a:moveTo>
                  <a:cubicBezTo>
                    <a:pt x="49" y="12"/>
                    <a:pt x="38" y="0"/>
                    <a:pt x="25" y="0"/>
                  </a:cubicBezTo>
                  <a:cubicBezTo>
                    <a:pt x="12" y="0"/>
                    <a:pt x="0" y="12"/>
                    <a:pt x="0" y="25"/>
                  </a:cubicBezTo>
                  <a:cubicBezTo>
                    <a:pt x="0" y="38"/>
                    <a:pt x="12" y="49"/>
                    <a:pt x="25" y="49"/>
                  </a:cubicBezTo>
                  <a:cubicBezTo>
                    <a:pt x="38" y="49"/>
                    <a:pt x="49" y="38"/>
                    <a:pt x="49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27360" rIns="90000" bIns="-2736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Forma Livre: Forma 149"/>
            <p:cNvSpPr/>
            <p:nvPr/>
          </p:nvSpPr>
          <p:spPr>
            <a:xfrm>
              <a:off x="1285200" y="1618200"/>
              <a:ext cx="65880" cy="112680"/>
            </a:xfrm>
            <a:custGeom>
              <a:avLst/>
              <a:gdLst/>
              <a:ahLst/>
              <a:cxnLst/>
              <a:rect l="0" t="0" r="r" b="b"/>
              <a:pathLst>
                <a:path w="183" h="313">
                  <a:moveTo>
                    <a:pt x="183" y="212"/>
                  </a:moveTo>
                  <a:cubicBezTo>
                    <a:pt x="183" y="157"/>
                    <a:pt x="146" y="112"/>
                    <a:pt x="96" y="112"/>
                  </a:cubicBezTo>
                  <a:cubicBezTo>
                    <a:pt x="74" y="112"/>
                    <a:pt x="55" y="119"/>
                    <a:pt x="38" y="135"/>
                  </a:cubicBezTo>
                  <a:cubicBezTo>
                    <a:pt x="38" y="106"/>
                    <a:pt x="38" y="76"/>
                    <a:pt x="38" y="47"/>
                  </a:cubicBezTo>
                  <a:cubicBezTo>
                    <a:pt x="47" y="49"/>
                    <a:pt x="62" y="52"/>
                    <a:pt x="77" y="52"/>
                  </a:cubicBezTo>
                  <a:cubicBezTo>
                    <a:pt x="133" y="52"/>
                    <a:pt x="165" y="10"/>
                    <a:pt x="165" y="5"/>
                  </a:cubicBezTo>
                  <a:cubicBezTo>
                    <a:pt x="165" y="3"/>
                    <a:pt x="164" y="0"/>
                    <a:pt x="160" y="0"/>
                  </a:cubicBezTo>
                  <a:cubicBezTo>
                    <a:pt x="159" y="0"/>
                    <a:pt x="159" y="0"/>
                    <a:pt x="157" y="1"/>
                  </a:cubicBezTo>
                  <a:cubicBezTo>
                    <a:pt x="148" y="5"/>
                    <a:pt x="125" y="14"/>
                    <a:pt x="95" y="14"/>
                  </a:cubicBezTo>
                  <a:cubicBezTo>
                    <a:pt x="77" y="14"/>
                    <a:pt x="56" y="12"/>
                    <a:pt x="34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3" y="0"/>
                    <a:pt x="23" y="4"/>
                    <a:pt x="23" y="12"/>
                  </a:cubicBezTo>
                  <a:cubicBezTo>
                    <a:pt x="23" y="57"/>
                    <a:pt x="23" y="102"/>
                    <a:pt x="23" y="147"/>
                  </a:cubicBezTo>
                  <a:cubicBezTo>
                    <a:pt x="23" y="154"/>
                    <a:pt x="23" y="158"/>
                    <a:pt x="30" y="158"/>
                  </a:cubicBezTo>
                  <a:cubicBezTo>
                    <a:pt x="34" y="158"/>
                    <a:pt x="34" y="157"/>
                    <a:pt x="36" y="153"/>
                  </a:cubicBezTo>
                  <a:cubicBezTo>
                    <a:pt x="42" y="147"/>
                    <a:pt x="58" y="122"/>
                    <a:pt x="95" y="122"/>
                  </a:cubicBezTo>
                  <a:cubicBezTo>
                    <a:pt x="118" y="122"/>
                    <a:pt x="130" y="143"/>
                    <a:pt x="134" y="151"/>
                  </a:cubicBezTo>
                  <a:cubicBezTo>
                    <a:pt x="142" y="167"/>
                    <a:pt x="142" y="186"/>
                    <a:pt x="142" y="209"/>
                  </a:cubicBezTo>
                  <a:cubicBezTo>
                    <a:pt x="142" y="225"/>
                    <a:pt x="142" y="252"/>
                    <a:pt x="131" y="271"/>
                  </a:cubicBezTo>
                  <a:cubicBezTo>
                    <a:pt x="120" y="288"/>
                    <a:pt x="103" y="301"/>
                    <a:pt x="82" y="301"/>
                  </a:cubicBezTo>
                  <a:cubicBezTo>
                    <a:pt x="49" y="301"/>
                    <a:pt x="23" y="277"/>
                    <a:pt x="16" y="249"/>
                  </a:cubicBezTo>
                  <a:cubicBezTo>
                    <a:pt x="17" y="251"/>
                    <a:pt x="18" y="251"/>
                    <a:pt x="23" y="251"/>
                  </a:cubicBezTo>
                  <a:cubicBezTo>
                    <a:pt x="38" y="251"/>
                    <a:pt x="45" y="240"/>
                    <a:pt x="45" y="228"/>
                  </a:cubicBezTo>
                  <a:cubicBezTo>
                    <a:pt x="45" y="217"/>
                    <a:pt x="38" y="206"/>
                    <a:pt x="23" y="206"/>
                  </a:cubicBezTo>
                  <a:cubicBezTo>
                    <a:pt x="17" y="206"/>
                    <a:pt x="0" y="209"/>
                    <a:pt x="0" y="230"/>
                  </a:cubicBezTo>
                  <a:cubicBezTo>
                    <a:pt x="0" y="269"/>
                    <a:pt x="32" y="313"/>
                    <a:pt x="83" y="313"/>
                  </a:cubicBezTo>
                  <a:cubicBezTo>
                    <a:pt x="136" y="313"/>
                    <a:pt x="183" y="270"/>
                    <a:pt x="183" y="2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Forma Livre: Forma 150"/>
            <p:cNvSpPr/>
            <p:nvPr/>
          </p:nvSpPr>
          <p:spPr>
            <a:xfrm>
              <a:off x="1367640" y="1618200"/>
              <a:ext cx="65520" cy="109440"/>
            </a:xfrm>
            <a:custGeom>
              <a:avLst/>
              <a:gdLst/>
              <a:ahLst/>
              <a:cxnLst/>
              <a:rect l="0" t="0" r="r" b="b"/>
              <a:pathLst>
                <a:path w="182" h="304">
                  <a:moveTo>
                    <a:pt x="35" y="269"/>
                  </a:moveTo>
                  <a:cubicBezTo>
                    <a:pt x="51" y="253"/>
                    <a:pt x="67" y="237"/>
                    <a:pt x="83" y="221"/>
                  </a:cubicBezTo>
                  <a:cubicBezTo>
                    <a:pt x="155" y="158"/>
                    <a:pt x="182" y="134"/>
                    <a:pt x="182" y="88"/>
                  </a:cubicBezTo>
                  <a:cubicBezTo>
                    <a:pt x="182" y="36"/>
                    <a:pt x="142" y="0"/>
                    <a:pt x="86" y="0"/>
                  </a:cubicBezTo>
                  <a:cubicBezTo>
                    <a:pt x="34" y="0"/>
                    <a:pt x="0" y="42"/>
                    <a:pt x="0" y="82"/>
                  </a:cubicBezTo>
                  <a:cubicBezTo>
                    <a:pt x="0" y="108"/>
                    <a:pt x="23" y="108"/>
                    <a:pt x="25" y="108"/>
                  </a:cubicBezTo>
                  <a:cubicBezTo>
                    <a:pt x="32" y="108"/>
                    <a:pt x="48" y="103"/>
                    <a:pt x="48" y="83"/>
                  </a:cubicBezTo>
                  <a:cubicBezTo>
                    <a:pt x="48" y="71"/>
                    <a:pt x="40" y="60"/>
                    <a:pt x="23" y="60"/>
                  </a:cubicBezTo>
                  <a:cubicBezTo>
                    <a:pt x="21" y="60"/>
                    <a:pt x="19" y="60"/>
                    <a:pt x="18" y="60"/>
                  </a:cubicBezTo>
                  <a:cubicBezTo>
                    <a:pt x="29" y="31"/>
                    <a:pt x="53" y="14"/>
                    <a:pt x="79" y="14"/>
                  </a:cubicBezTo>
                  <a:cubicBezTo>
                    <a:pt x="121" y="14"/>
                    <a:pt x="140" y="51"/>
                    <a:pt x="140" y="88"/>
                  </a:cubicBezTo>
                  <a:cubicBezTo>
                    <a:pt x="140" y="125"/>
                    <a:pt x="118" y="161"/>
                    <a:pt x="92" y="190"/>
                  </a:cubicBezTo>
                  <a:cubicBezTo>
                    <a:pt x="63" y="222"/>
                    <a:pt x="34" y="254"/>
                    <a:pt x="5" y="287"/>
                  </a:cubicBezTo>
                  <a:cubicBezTo>
                    <a:pt x="0" y="292"/>
                    <a:pt x="0" y="292"/>
                    <a:pt x="0" y="304"/>
                  </a:cubicBezTo>
                  <a:cubicBezTo>
                    <a:pt x="56" y="304"/>
                    <a:pt x="113" y="304"/>
                    <a:pt x="169" y="304"/>
                  </a:cubicBezTo>
                  <a:cubicBezTo>
                    <a:pt x="173" y="277"/>
                    <a:pt x="178" y="251"/>
                    <a:pt x="182" y="225"/>
                  </a:cubicBezTo>
                  <a:cubicBezTo>
                    <a:pt x="178" y="225"/>
                    <a:pt x="174" y="225"/>
                    <a:pt x="170" y="225"/>
                  </a:cubicBezTo>
                  <a:cubicBezTo>
                    <a:pt x="169" y="238"/>
                    <a:pt x="165" y="258"/>
                    <a:pt x="161" y="265"/>
                  </a:cubicBezTo>
                  <a:cubicBezTo>
                    <a:pt x="157" y="269"/>
                    <a:pt x="127" y="269"/>
                    <a:pt x="117" y="269"/>
                  </a:cubicBezTo>
                  <a:cubicBezTo>
                    <a:pt x="90" y="269"/>
                    <a:pt x="62" y="269"/>
                    <a:pt x="35" y="2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Forma Livre: Forma 151"/>
            <p:cNvSpPr/>
            <p:nvPr/>
          </p:nvSpPr>
          <p:spPr>
            <a:xfrm>
              <a:off x="1502640" y="1646640"/>
              <a:ext cx="79560" cy="79560"/>
            </a:xfrm>
            <a:custGeom>
              <a:avLst/>
              <a:gdLst/>
              <a:ahLst/>
              <a:cxnLst/>
              <a:rect l="0" t="0" r="r" b="b"/>
              <a:pathLst>
                <a:path w="221" h="221">
                  <a:moveTo>
                    <a:pt x="110" y="97"/>
                  </a:moveTo>
                  <a:cubicBezTo>
                    <a:pt x="80" y="67"/>
                    <a:pt x="50" y="37"/>
                    <a:pt x="19" y="6"/>
                  </a:cubicBezTo>
                  <a:cubicBezTo>
                    <a:pt x="13" y="1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1" y="13"/>
                    <a:pt x="6" y="18"/>
                  </a:cubicBezTo>
                  <a:cubicBezTo>
                    <a:pt x="37" y="49"/>
                    <a:pt x="67" y="80"/>
                    <a:pt x="97" y="110"/>
                  </a:cubicBezTo>
                  <a:cubicBezTo>
                    <a:pt x="67" y="141"/>
                    <a:pt x="37" y="171"/>
                    <a:pt x="6" y="201"/>
                  </a:cubicBezTo>
                  <a:cubicBezTo>
                    <a:pt x="1" y="206"/>
                    <a:pt x="0" y="208"/>
                    <a:pt x="0" y="210"/>
                  </a:cubicBezTo>
                  <a:cubicBezTo>
                    <a:pt x="0" y="216"/>
                    <a:pt x="4" y="221"/>
                    <a:pt x="9" y="221"/>
                  </a:cubicBezTo>
                  <a:cubicBezTo>
                    <a:pt x="13" y="221"/>
                    <a:pt x="13" y="219"/>
                    <a:pt x="19" y="214"/>
                  </a:cubicBezTo>
                  <a:cubicBezTo>
                    <a:pt x="50" y="184"/>
                    <a:pt x="80" y="154"/>
                    <a:pt x="110" y="123"/>
                  </a:cubicBezTo>
                  <a:cubicBezTo>
                    <a:pt x="142" y="154"/>
                    <a:pt x="173" y="186"/>
                    <a:pt x="204" y="217"/>
                  </a:cubicBezTo>
                  <a:cubicBezTo>
                    <a:pt x="205" y="218"/>
                    <a:pt x="209" y="221"/>
                    <a:pt x="212" y="221"/>
                  </a:cubicBezTo>
                  <a:cubicBezTo>
                    <a:pt x="217" y="221"/>
                    <a:pt x="221" y="216"/>
                    <a:pt x="221" y="210"/>
                  </a:cubicBezTo>
                  <a:cubicBezTo>
                    <a:pt x="221" y="209"/>
                    <a:pt x="221" y="208"/>
                    <a:pt x="220" y="206"/>
                  </a:cubicBezTo>
                  <a:cubicBezTo>
                    <a:pt x="218" y="205"/>
                    <a:pt x="146" y="134"/>
                    <a:pt x="123" y="110"/>
                  </a:cubicBezTo>
                  <a:cubicBezTo>
                    <a:pt x="151" y="83"/>
                    <a:pt x="179" y="55"/>
                    <a:pt x="207" y="27"/>
                  </a:cubicBezTo>
                  <a:cubicBezTo>
                    <a:pt x="209" y="25"/>
                    <a:pt x="216" y="18"/>
                    <a:pt x="218" y="16"/>
                  </a:cubicBezTo>
                  <a:cubicBezTo>
                    <a:pt x="218" y="14"/>
                    <a:pt x="221" y="13"/>
                    <a:pt x="221" y="9"/>
                  </a:cubicBezTo>
                  <a:cubicBezTo>
                    <a:pt x="221" y="4"/>
                    <a:pt x="217" y="0"/>
                    <a:pt x="212" y="0"/>
                  </a:cubicBezTo>
                  <a:cubicBezTo>
                    <a:pt x="208" y="0"/>
                    <a:pt x="205" y="3"/>
                    <a:pt x="201" y="8"/>
                  </a:cubicBezTo>
                  <a:cubicBezTo>
                    <a:pt x="171" y="38"/>
                    <a:pt x="141" y="68"/>
                    <a:pt x="110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4560" rIns="90000" bIns="3456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Forma Livre: Forma 152"/>
            <p:cNvSpPr/>
            <p:nvPr/>
          </p:nvSpPr>
          <p:spPr>
            <a:xfrm>
              <a:off x="1657440" y="1618200"/>
              <a:ext cx="54360" cy="109440"/>
            </a:xfrm>
            <a:custGeom>
              <a:avLst/>
              <a:gdLst/>
              <a:ahLst/>
              <a:cxnLst/>
              <a:rect l="0" t="0" r="r" b="b"/>
              <a:pathLst>
                <a:path w="151" h="304">
                  <a:moveTo>
                    <a:pt x="94" y="12"/>
                  </a:moveTo>
                  <a:cubicBezTo>
                    <a:pt x="94" y="0"/>
                    <a:pt x="94" y="0"/>
                    <a:pt x="83" y="0"/>
                  </a:cubicBezTo>
                  <a:cubicBezTo>
                    <a:pt x="55" y="29"/>
                    <a:pt x="14" y="29"/>
                    <a:pt x="0" y="29"/>
                  </a:cubicBezTo>
                  <a:cubicBezTo>
                    <a:pt x="0" y="33"/>
                    <a:pt x="0" y="38"/>
                    <a:pt x="0" y="43"/>
                  </a:cubicBezTo>
                  <a:cubicBezTo>
                    <a:pt x="9" y="43"/>
                    <a:pt x="36" y="43"/>
                    <a:pt x="60" y="31"/>
                  </a:cubicBezTo>
                  <a:cubicBezTo>
                    <a:pt x="60" y="110"/>
                    <a:pt x="60" y="189"/>
                    <a:pt x="60" y="267"/>
                  </a:cubicBezTo>
                  <a:cubicBezTo>
                    <a:pt x="60" y="284"/>
                    <a:pt x="58" y="290"/>
                    <a:pt x="17" y="290"/>
                  </a:cubicBezTo>
                  <a:cubicBezTo>
                    <a:pt x="12" y="290"/>
                    <a:pt x="7" y="290"/>
                    <a:pt x="3" y="290"/>
                  </a:cubicBezTo>
                  <a:cubicBezTo>
                    <a:pt x="3" y="294"/>
                    <a:pt x="3" y="299"/>
                    <a:pt x="3" y="304"/>
                  </a:cubicBezTo>
                  <a:cubicBezTo>
                    <a:pt x="18" y="302"/>
                    <a:pt x="58" y="302"/>
                    <a:pt x="77" y="302"/>
                  </a:cubicBezTo>
                  <a:cubicBezTo>
                    <a:pt x="95" y="302"/>
                    <a:pt x="135" y="302"/>
                    <a:pt x="151" y="304"/>
                  </a:cubicBezTo>
                  <a:cubicBezTo>
                    <a:pt x="151" y="299"/>
                    <a:pt x="151" y="294"/>
                    <a:pt x="151" y="290"/>
                  </a:cubicBezTo>
                  <a:cubicBezTo>
                    <a:pt x="146" y="290"/>
                    <a:pt x="141" y="290"/>
                    <a:pt x="136" y="290"/>
                  </a:cubicBezTo>
                  <a:cubicBezTo>
                    <a:pt x="95" y="290"/>
                    <a:pt x="94" y="284"/>
                    <a:pt x="94" y="267"/>
                  </a:cubicBezTo>
                  <a:cubicBezTo>
                    <a:pt x="94" y="182"/>
                    <a:pt x="94" y="97"/>
                    <a:pt x="94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Forma Livre: Forma 153"/>
            <p:cNvSpPr/>
            <p:nvPr/>
          </p:nvSpPr>
          <p:spPr>
            <a:xfrm>
              <a:off x="1731240" y="1618200"/>
              <a:ext cx="69120" cy="112680"/>
            </a:xfrm>
            <a:custGeom>
              <a:avLst/>
              <a:gdLst/>
              <a:ahLst/>
              <a:cxnLst/>
              <a:rect l="0" t="0" r="r" b="b"/>
              <a:pathLst>
                <a:path w="192" h="313">
                  <a:moveTo>
                    <a:pt x="192" y="157"/>
                  </a:moveTo>
                  <a:cubicBezTo>
                    <a:pt x="192" y="121"/>
                    <a:pt x="190" y="84"/>
                    <a:pt x="174" y="51"/>
                  </a:cubicBezTo>
                  <a:cubicBezTo>
                    <a:pt x="153" y="6"/>
                    <a:pt x="116" y="0"/>
                    <a:pt x="96" y="0"/>
                  </a:cubicBezTo>
                  <a:cubicBezTo>
                    <a:pt x="69" y="0"/>
                    <a:pt x="36" y="12"/>
                    <a:pt x="17" y="55"/>
                  </a:cubicBezTo>
                  <a:cubicBezTo>
                    <a:pt x="3" y="86"/>
                    <a:pt x="0" y="121"/>
                    <a:pt x="0" y="157"/>
                  </a:cubicBezTo>
                  <a:cubicBezTo>
                    <a:pt x="0" y="192"/>
                    <a:pt x="3" y="232"/>
                    <a:pt x="21" y="267"/>
                  </a:cubicBezTo>
                  <a:cubicBezTo>
                    <a:pt x="40" y="304"/>
                    <a:pt x="74" y="313"/>
                    <a:pt x="96" y="313"/>
                  </a:cubicBezTo>
                  <a:cubicBezTo>
                    <a:pt x="121" y="313"/>
                    <a:pt x="156" y="304"/>
                    <a:pt x="175" y="261"/>
                  </a:cubicBezTo>
                  <a:cubicBezTo>
                    <a:pt x="190" y="228"/>
                    <a:pt x="192" y="193"/>
                    <a:pt x="192" y="157"/>
                  </a:cubicBezTo>
                  <a:moveTo>
                    <a:pt x="96" y="304"/>
                  </a:moveTo>
                  <a:cubicBezTo>
                    <a:pt x="78" y="304"/>
                    <a:pt x="51" y="292"/>
                    <a:pt x="43" y="248"/>
                  </a:cubicBezTo>
                  <a:cubicBezTo>
                    <a:pt x="38" y="221"/>
                    <a:pt x="38" y="179"/>
                    <a:pt x="38" y="152"/>
                  </a:cubicBezTo>
                  <a:cubicBezTo>
                    <a:pt x="38" y="123"/>
                    <a:pt x="38" y="92"/>
                    <a:pt x="42" y="68"/>
                  </a:cubicBezTo>
                  <a:cubicBezTo>
                    <a:pt x="51" y="14"/>
                    <a:pt x="84" y="10"/>
                    <a:pt x="96" y="10"/>
                  </a:cubicBezTo>
                  <a:cubicBezTo>
                    <a:pt x="112" y="10"/>
                    <a:pt x="142" y="18"/>
                    <a:pt x="149" y="64"/>
                  </a:cubicBezTo>
                  <a:cubicBezTo>
                    <a:pt x="155" y="88"/>
                    <a:pt x="155" y="123"/>
                    <a:pt x="155" y="152"/>
                  </a:cubicBezTo>
                  <a:cubicBezTo>
                    <a:pt x="155" y="186"/>
                    <a:pt x="155" y="217"/>
                    <a:pt x="149" y="247"/>
                  </a:cubicBezTo>
                  <a:cubicBezTo>
                    <a:pt x="143" y="290"/>
                    <a:pt x="117" y="304"/>
                    <a:pt x="96" y="3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Forma Livre: Forma 154"/>
            <p:cNvSpPr/>
            <p:nvPr/>
          </p:nvSpPr>
          <p:spPr>
            <a:xfrm>
              <a:off x="1819800" y="1636560"/>
              <a:ext cx="77760" cy="5760"/>
            </a:xfrm>
            <a:custGeom>
              <a:avLst/>
              <a:gdLst/>
              <a:ahLst/>
              <a:cxnLst/>
              <a:rect l="0" t="0" r="r" b="b"/>
              <a:pathLst>
                <a:path w="216" h="16">
                  <a:moveTo>
                    <a:pt x="203" y="16"/>
                  </a:moveTo>
                  <a:cubicBezTo>
                    <a:pt x="208" y="16"/>
                    <a:pt x="216" y="16"/>
                    <a:pt x="216" y="8"/>
                  </a:cubicBezTo>
                  <a:cubicBezTo>
                    <a:pt x="216" y="0"/>
                    <a:pt x="208" y="0"/>
                    <a:pt x="203" y="0"/>
                  </a:cubicBezTo>
                  <a:cubicBezTo>
                    <a:pt x="140" y="0"/>
                    <a:pt x="76" y="0"/>
                    <a:pt x="13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6"/>
                    <a:pt x="6" y="16"/>
                    <a:pt x="13" y="16"/>
                  </a:cubicBezTo>
                  <a:cubicBezTo>
                    <a:pt x="76" y="16"/>
                    <a:pt x="140" y="16"/>
                    <a:pt x="203" y="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39240" rIns="90000" bIns="-3924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Forma Livre: Forma 155"/>
            <p:cNvSpPr/>
            <p:nvPr/>
          </p:nvSpPr>
          <p:spPr>
            <a:xfrm>
              <a:off x="1916280" y="1591560"/>
              <a:ext cx="52920" cy="78480"/>
            </a:xfrm>
            <a:custGeom>
              <a:avLst/>
              <a:gdLst/>
              <a:ahLst/>
              <a:cxnLst/>
              <a:rect l="0" t="0" r="r" b="b"/>
              <a:pathLst>
                <a:path w="147" h="218">
                  <a:moveTo>
                    <a:pt x="70" y="105"/>
                  </a:moveTo>
                  <a:cubicBezTo>
                    <a:pt x="95" y="105"/>
                    <a:pt x="113" y="122"/>
                    <a:pt x="113" y="157"/>
                  </a:cubicBezTo>
                  <a:cubicBezTo>
                    <a:pt x="113" y="196"/>
                    <a:pt x="90" y="208"/>
                    <a:pt x="71" y="208"/>
                  </a:cubicBezTo>
                  <a:cubicBezTo>
                    <a:pt x="58" y="208"/>
                    <a:pt x="30" y="205"/>
                    <a:pt x="17" y="186"/>
                  </a:cubicBezTo>
                  <a:cubicBezTo>
                    <a:pt x="32" y="186"/>
                    <a:pt x="35" y="174"/>
                    <a:pt x="35" y="167"/>
                  </a:cubicBezTo>
                  <a:cubicBezTo>
                    <a:pt x="35" y="157"/>
                    <a:pt x="27" y="151"/>
                    <a:pt x="18" y="151"/>
                  </a:cubicBezTo>
                  <a:cubicBezTo>
                    <a:pt x="9" y="151"/>
                    <a:pt x="0" y="156"/>
                    <a:pt x="0" y="169"/>
                  </a:cubicBezTo>
                  <a:cubicBezTo>
                    <a:pt x="0" y="199"/>
                    <a:pt x="34" y="218"/>
                    <a:pt x="71" y="218"/>
                  </a:cubicBezTo>
                  <a:cubicBezTo>
                    <a:pt x="117" y="218"/>
                    <a:pt x="147" y="188"/>
                    <a:pt x="147" y="157"/>
                  </a:cubicBezTo>
                  <a:cubicBezTo>
                    <a:pt x="147" y="132"/>
                    <a:pt x="126" y="106"/>
                    <a:pt x="91" y="100"/>
                  </a:cubicBezTo>
                  <a:cubicBezTo>
                    <a:pt x="125" y="87"/>
                    <a:pt x="138" y="64"/>
                    <a:pt x="138" y="44"/>
                  </a:cubicBezTo>
                  <a:cubicBezTo>
                    <a:pt x="138" y="19"/>
                    <a:pt x="108" y="0"/>
                    <a:pt x="73" y="0"/>
                  </a:cubicBezTo>
                  <a:cubicBezTo>
                    <a:pt x="38" y="0"/>
                    <a:pt x="10" y="17"/>
                    <a:pt x="10" y="43"/>
                  </a:cubicBezTo>
                  <a:cubicBezTo>
                    <a:pt x="10" y="53"/>
                    <a:pt x="17" y="60"/>
                    <a:pt x="26" y="60"/>
                  </a:cubicBezTo>
                  <a:cubicBezTo>
                    <a:pt x="36" y="60"/>
                    <a:pt x="43" y="52"/>
                    <a:pt x="43" y="43"/>
                  </a:cubicBezTo>
                  <a:cubicBezTo>
                    <a:pt x="43" y="34"/>
                    <a:pt x="36" y="27"/>
                    <a:pt x="26" y="27"/>
                  </a:cubicBezTo>
                  <a:cubicBezTo>
                    <a:pt x="38" y="13"/>
                    <a:pt x="60" y="9"/>
                    <a:pt x="71" y="9"/>
                  </a:cubicBezTo>
                  <a:cubicBezTo>
                    <a:pt x="86" y="9"/>
                    <a:pt x="107" y="17"/>
                    <a:pt x="107" y="44"/>
                  </a:cubicBezTo>
                  <a:cubicBezTo>
                    <a:pt x="107" y="57"/>
                    <a:pt x="101" y="73"/>
                    <a:pt x="94" y="82"/>
                  </a:cubicBezTo>
                  <a:cubicBezTo>
                    <a:pt x="83" y="95"/>
                    <a:pt x="74" y="95"/>
                    <a:pt x="58" y="96"/>
                  </a:cubicBezTo>
                  <a:cubicBezTo>
                    <a:pt x="49" y="96"/>
                    <a:pt x="49" y="96"/>
                    <a:pt x="48" y="96"/>
                  </a:cubicBezTo>
                  <a:cubicBezTo>
                    <a:pt x="47" y="96"/>
                    <a:pt x="44" y="97"/>
                    <a:pt x="44" y="101"/>
                  </a:cubicBezTo>
                  <a:cubicBezTo>
                    <a:pt x="44" y="105"/>
                    <a:pt x="47" y="105"/>
                    <a:pt x="53" y="105"/>
                  </a:cubicBezTo>
                  <a:cubicBezTo>
                    <a:pt x="59" y="105"/>
                    <a:pt x="65" y="105"/>
                    <a:pt x="70" y="1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3480" rIns="90000" bIns="3348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Forma Livre: Forma 156"/>
            <p:cNvSpPr/>
            <p:nvPr/>
          </p:nvSpPr>
          <p:spPr>
            <a:xfrm>
              <a:off x="1992960" y="1604160"/>
              <a:ext cx="38520" cy="164160"/>
            </a:xfrm>
            <a:custGeom>
              <a:avLst/>
              <a:gdLst/>
              <a:ahLst/>
              <a:cxnLst/>
              <a:rect l="0" t="0" r="r" b="b"/>
              <a:pathLst>
                <a:path w="107" h="456">
                  <a:moveTo>
                    <a:pt x="107" y="228"/>
                  </a:moveTo>
                  <a:cubicBezTo>
                    <a:pt x="107" y="192"/>
                    <a:pt x="101" y="138"/>
                    <a:pt x="77" y="86"/>
                  </a:cubicBezTo>
                  <a:cubicBezTo>
                    <a:pt x="49" y="30"/>
                    <a:pt x="9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"/>
                    <a:pt x="0" y="8"/>
                    <a:pt x="9" y="16"/>
                  </a:cubicBezTo>
                  <a:cubicBezTo>
                    <a:pt x="55" y="61"/>
                    <a:pt x="81" y="132"/>
                    <a:pt x="81" y="228"/>
                  </a:cubicBezTo>
                  <a:cubicBezTo>
                    <a:pt x="81" y="306"/>
                    <a:pt x="64" y="387"/>
                    <a:pt x="6" y="444"/>
                  </a:cubicBezTo>
                  <a:cubicBezTo>
                    <a:pt x="0" y="449"/>
                    <a:pt x="0" y="450"/>
                    <a:pt x="0" y="452"/>
                  </a:cubicBezTo>
                  <a:cubicBezTo>
                    <a:pt x="0" y="454"/>
                    <a:pt x="3" y="456"/>
                    <a:pt x="5" y="456"/>
                  </a:cubicBezTo>
                  <a:cubicBezTo>
                    <a:pt x="9" y="456"/>
                    <a:pt x="51" y="426"/>
                    <a:pt x="78" y="367"/>
                  </a:cubicBezTo>
                  <a:cubicBezTo>
                    <a:pt x="101" y="317"/>
                    <a:pt x="107" y="266"/>
                    <a:pt x="107" y="2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Forma Livre: Forma 157"/>
            <p:cNvSpPr/>
            <p:nvPr/>
          </p:nvSpPr>
          <p:spPr>
            <a:xfrm>
              <a:off x="2055240" y="1591560"/>
              <a:ext cx="50400" cy="76320"/>
            </a:xfrm>
            <a:custGeom>
              <a:avLst/>
              <a:gdLst/>
              <a:ahLst/>
              <a:cxnLst/>
              <a:rect l="0" t="0" r="r" b="b"/>
              <a:pathLst>
                <a:path w="140" h="212">
                  <a:moveTo>
                    <a:pt x="140" y="153"/>
                  </a:moveTo>
                  <a:cubicBezTo>
                    <a:pt x="137" y="153"/>
                    <a:pt x="133" y="153"/>
                    <a:pt x="130" y="153"/>
                  </a:cubicBezTo>
                  <a:cubicBezTo>
                    <a:pt x="129" y="161"/>
                    <a:pt x="126" y="179"/>
                    <a:pt x="122" y="183"/>
                  </a:cubicBezTo>
                  <a:cubicBezTo>
                    <a:pt x="120" y="184"/>
                    <a:pt x="95" y="184"/>
                    <a:pt x="90" y="184"/>
                  </a:cubicBezTo>
                  <a:cubicBezTo>
                    <a:pt x="70" y="184"/>
                    <a:pt x="51" y="184"/>
                    <a:pt x="31" y="184"/>
                  </a:cubicBezTo>
                  <a:cubicBezTo>
                    <a:pt x="65" y="154"/>
                    <a:pt x="75" y="147"/>
                    <a:pt x="95" y="131"/>
                  </a:cubicBezTo>
                  <a:cubicBezTo>
                    <a:pt x="118" y="113"/>
                    <a:pt x="140" y="92"/>
                    <a:pt x="140" y="62"/>
                  </a:cubicBezTo>
                  <a:cubicBezTo>
                    <a:pt x="140" y="23"/>
                    <a:pt x="107" y="0"/>
                    <a:pt x="66" y="0"/>
                  </a:cubicBezTo>
                  <a:cubicBezTo>
                    <a:pt x="26" y="0"/>
                    <a:pt x="0" y="27"/>
                    <a:pt x="0" y="57"/>
                  </a:cubicBezTo>
                  <a:cubicBezTo>
                    <a:pt x="0" y="74"/>
                    <a:pt x="13" y="75"/>
                    <a:pt x="17" y="75"/>
                  </a:cubicBezTo>
                  <a:cubicBezTo>
                    <a:pt x="25" y="75"/>
                    <a:pt x="34" y="70"/>
                    <a:pt x="34" y="58"/>
                  </a:cubicBezTo>
                  <a:cubicBezTo>
                    <a:pt x="34" y="52"/>
                    <a:pt x="31" y="42"/>
                    <a:pt x="14" y="42"/>
                  </a:cubicBezTo>
                  <a:cubicBezTo>
                    <a:pt x="25" y="18"/>
                    <a:pt x="45" y="12"/>
                    <a:pt x="61" y="12"/>
                  </a:cubicBezTo>
                  <a:cubicBezTo>
                    <a:pt x="94" y="12"/>
                    <a:pt x="109" y="36"/>
                    <a:pt x="109" y="62"/>
                  </a:cubicBezTo>
                  <a:cubicBezTo>
                    <a:pt x="109" y="90"/>
                    <a:pt x="90" y="112"/>
                    <a:pt x="79" y="123"/>
                  </a:cubicBezTo>
                  <a:cubicBezTo>
                    <a:pt x="54" y="149"/>
                    <a:pt x="28" y="174"/>
                    <a:pt x="3" y="200"/>
                  </a:cubicBezTo>
                  <a:cubicBezTo>
                    <a:pt x="0" y="203"/>
                    <a:pt x="0" y="203"/>
                    <a:pt x="0" y="212"/>
                  </a:cubicBezTo>
                  <a:cubicBezTo>
                    <a:pt x="44" y="212"/>
                    <a:pt x="88" y="212"/>
                    <a:pt x="131" y="212"/>
                  </a:cubicBezTo>
                  <a:cubicBezTo>
                    <a:pt x="134" y="192"/>
                    <a:pt x="137" y="173"/>
                    <a:pt x="140" y="1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1320" rIns="90000" bIns="313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Forma Livre: Forma 158"/>
            <p:cNvSpPr/>
            <p:nvPr/>
          </p:nvSpPr>
          <p:spPr>
            <a:xfrm>
              <a:off x="1085400" y="1793880"/>
              <a:ext cx="1036080" cy="6480"/>
            </a:xfrm>
            <a:custGeom>
              <a:avLst/>
              <a:gdLst/>
              <a:ahLst/>
              <a:cxnLst/>
              <a:rect l="0" t="0" r="r" b="b"/>
              <a:pathLst>
                <a:path w="2878" h="18">
                  <a:moveTo>
                    <a:pt x="0" y="0"/>
                  </a:moveTo>
                  <a:cubicBezTo>
                    <a:pt x="959" y="0"/>
                    <a:pt x="1919" y="0"/>
                    <a:pt x="2878" y="0"/>
                  </a:cubicBezTo>
                  <a:cubicBezTo>
                    <a:pt x="2878" y="6"/>
                    <a:pt x="2878" y="12"/>
                    <a:pt x="2878" y="18"/>
                  </a:cubicBezTo>
                  <a:cubicBezTo>
                    <a:pt x="1919" y="18"/>
                    <a:pt x="959" y="18"/>
                    <a:pt x="0" y="18"/>
                  </a:cubicBezTo>
                  <a:cubicBezTo>
                    <a:pt x="0" y="12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38520" rIns="90000" bIns="-385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Forma Livre: Forma 159"/>
            <p:cNvSpPr/>
            <p:nvPr/>
          </p:nvSpPr>
          <p:spPr>
            <a:xfrm>
              <a:off x="1264680" y="1841760"/>
              <a:ext cx="54360" cy="109440"/>
            </a:xfrm>
            <a:custGeom>
              <a:avLst/>
              <a:gdLst/>
              <a:ahLst/>
              <a:cxnLst/>
              <a:rect l="0" t="0" r="r" b="b"/>
              <a:pathLst>
                <a:path w="151" h="304">
                  <a:moveTo>
                    <a:pt x="94" y="12"/>
                  </a:moveTo>
                  <a:cubicBezTo>
                    <a:pt x="94" y="1"/>
                    <a:pt x="94" y="0"/>
                    <a:pt x="83" y="0"/>
                  </a:cubicBezTo>
                  <a:cubicBezTo>
                    <a:pt x="55" y="30"/>
                    <a:pt x="14" y="30"/>
                    <a:pt x="0" y="30"/>
                  </a:cubicBezTo>
                  <a:cubicBezTo>
                    <a:pt x="0" y="35"/>
                    <a:pt x="0" y="39"/>
                    <a:pt x="0" y="44"/>
                  </a:cubicBezTo>
                  <a:cubicBezTo>
                    <a:pt x="9" y="44"/>
                    <a:pt x="36" y="44"/>
                    <a:pt x="60" y="31"/>
                  </a:cubicBezTo>
                  <a:cubicBezTo>
                    <a:pt x="60" y="110"/>
                    <a:pt x="60" y="189"/>
                    <a:pt x="60" y="267"/>
                  </a:cubicBezTo>
                  <a:cubicBezTo>
                    <a:pt x="60" y="284"/>
                    <a:pt x="58" y="290"/>
                    <a:pt x="18" y="290"/>
                  </a:cubicBezTo>
                  <a:cubicBezTo>
                    <a:pt x="13" y="290"/>
                    <a:pt x="8" y="290"/>
                    <a:pt x="3" y="290"/>
                  </a:cubicBezTo>
                  <a:cubicBezTo>
                    <a:pt x="3" y="294"/>
                    <a:pt x="3" y="299"/>
                    <a:pt x="3" y="304"/>
                  </a:cubicBezTo>
                  <a:cubicBezTo>
                    <a:pt x="19" y="302"/>
                    <a:pt x="58" y="302"/>
                    <a:pt x="77" y="302"/>
                  </a:cubicBezTo>
                  <a:cubicBezTo>
                    <a:pt x="95" y="302"/>
                    <a:pt x="135" y="302"/>
                    <a:pt x="151" y="304"/>
                  </a:cubicBezTo>
                  <a:cubicBezTo>
                    <a:pt x="151" y="299"/>
                    <a:pt x="151" y="294"/>
                    <a:pt x="151" y="290"/>
                  </a:cubicBezTo>
                  <a:cubicBezTo>
                    <a:pt x="146" y="290"/>
                    <a:pt x="141" y="290"/>
                    <a:pt x="136" y="290"/>
                  </a:cubicBezTo>
                  <a:cubicBezTo>
                    <a:pt x="95" y="290"/>
                    <a:pt x="94" y="284"/>
                    <a:pt x="94" y="267"/>
                  </a:cubicBezTo>
                  <a:cubicBezTo>
                    <a:pt x="94" y="182"/>
                    <a:pt x="94" y="97"/>
                    <a:pt x="94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Forma Livre: Forma 160"/>
            <p:cNvSpPr/>
            <p:nvPr/>
          </p:nvSpPr>
          <p:spPr>
            <a:xfrm>
              <a:off x="1340640" y="1841760"/>
              <a:ext cx="65520" cy="109440"/>
            </a:xfrm>
            <a:custGeom>
              <a:avLst/>
              <a:gdLst/>
              <a:ahLst/>
              <a:cxnLst/>
              <a:rect l="0" t="0" r="r" b="b"/>
              <a:pathLst>
                <a:path w="182" h="304">
                  <a:moveTo>
                    <a:pt x="35" y="269"/>
                  </a:moveTo>
                  <a:cubicBezTo>
                    <a:pt x="52" y="253"/>
                    <a:pt x="68" y="238"/>
                    <a:pt x="84" y="222"/>
                  </a:cubicBezTo>
                  <a:cubicBezTo>
                    <a:pt x="155" y="158"/>
                    <a:pt x="182" y="135"/>
                    <a:pt x="182" y="88"/>
                  </a:cubicBezTo>
                  <a:cubicBezTo>
                    <a:pt x="182" y="36"/>
                    <a:pt x="142" y="0"/>
                    <a:pt x="86" y="0"/>
                  </a:cubicBezTo>
                  <a:cubicBezTo>
                    <a:pt x="34" y="0"/>
                    <a:pt x="0" y="43"/>
                    <a:pt x="0" y="83"/>
                  </a:cubicBezTo>
                  <a:cubicBezTo>
                    <a:pt x="0" y="108"/>
                    <a:pt x="23" y="108"/>
                    <a:pt x="25" y="108"/>
                  </a:cubicBezTo>
                  <a:cubicBezTo>
                    <a:pt x="32" y="108"/>
                    <a:pt x="48" y="103"/>
                    <a:pt x="48" y="84"/>
                  </a:cubicBezTo>
                  <a:cubicBezTo>
                    <a:pt x="48" y="73"/>
                    <a:pt x="40" y="61"/>
                    <a:pt x="23" y="61"/>
                  </a:cubicBezTo>
                  <a:cubicBezTo>
                    <a:pt x="21" y="61"/>
                    <a:pt x="19" y="61"/>
                    <a:pt x="18" y="61"/>
                  </a:cubicBezTo>
                  <a:cubicBezTo>
                    <a:pt x="29" y="31"/>
                    <a:pt x="53" y="14"/>
                    <a:pt x="79" y="14"/>
                  </a:cubicBezTo>
                  <a:cubicBezTo>
                    <a:pt x="121" y="14"/>
                    <a:pt x="140" y="52"/>
                    <a:pt x="140" y="88"/>
                  </a:cubicBezTo>
                  <a:cubicBezTo>
                    <a:pt x="140" y="125"/>
                    <a:pt x="118" y="161"/>
                    <a:pt x="94" y="190"/>
                  </a:cubicBezTo>
                  <a:cubicBezTo>
                    <a:pt x="64" y="222"/>
                    <a:pt x="35" y="254"/>
                    <a:pt x="5" y="287"/>
                  </a:cubicBezTo>
                  <a:cubicBezTo>
                    <a:pt x="0" y="292"/>
                    <a:pt x="0" y="293"/>
                    <a:pt x="0" y="304"/>
                  </a:cubicBezTo>
                  <a:cubicBezTo>
                    <a:pt x="57" y="304"/>
                    <a:pt x="114" y="304"/>
                    <a:pt x="170" y="304"/>
                  </a:cubicBezTo>
                  <a:cubicBezTo>
                    <a:pt x="174" y="277"/>
                    <a:pt x="178" y="251"/>
                    <a:pt x="182" y="225"/>
                  </a:cubicBezTo>
                  <a:cubicBezTo>
                    <a:pt x="179" y="225"/>
                    <a:pt x="175" y="225"/>
                    <a:pt x="172" y="225"/>
                  </a:cubicBezTo>
                  <a:cubicBezTo>
                    <a:pt x="169" y="239"/>
                    <a:pt x="165" y="258"/>
                    <a:pt x="161" y="265"/>
                  </a:cubicBezTo>
                  <a:cubicBezTo>
                    <a:pt x="157" y="269"/>
                    <a:pt x="127" y="269"/>
                    <a:pt x="118" y="269"/>
                  </a:cubicBezTo>
                  <a:cubicBezTo>
                    <a:pt x="91" y="269"/>
                    <a:pt x="63" y="269"/>
                    <a:pt x="35" y="2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" name="Forma Livre: Forma 161"/>
            <p:cNvSpPr/>
            <p:nvPr/>
          </p:nvSpPr>
          <p:spPr>
            <a:xfrm>
              <a:off x="1475280" y="1870560"/>
              <a:ext cx="79560" cy="78840"/>
            </a:xfrm>
            <a:custGeom>
              <a:avLst/>
              <a:gdLst/>
              <a:ahLst/>
              <a:cxnLst/>
              <a:rect l="0" t="0" r="r" b="b"/>
              <a:pathLst>
                <a:path w="221" h="219">
                  <a:moveTo>
                    <a:pt x="110" y="97"/>
                  </a:moveTo>
                  <a:cubicBezTo>
                    <a:pt x="80" y="67"/>
                    <a:pt x="50" y="37"/>
                    <a:pt x="19" y="6"/>
                  </a:cubicBezTo>
                  <a:cubicBezTo>
                    <a:pt x="14" y="0"/>
                    <a:pt x="13" y="0"/>
                    <a:pt x="9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2"/>
                    <a:pt x="1" y="13"/>
                    <a:pt x="6" y="18"/>
                  </a:cubicBezTo>
                  <a:cubicBezTo>
                    <a:pt x="37" y="48"/>
                    <a:pt x="67" y="79"/>
                    <a:pt x="97" y="109"/>
                  </a:cubicBezTo>
                  <a:cubicBezTo>
                    <a:pt x="67" y="140"/>
                    <a:pt x="37" y="171"/>
                    <a:pt x="6" y="201"/>
                  </a:cubicBezTo>
                  <a:cubicBezTo>
                    <a:pt x="1" y="206"/>
                    <a:pt x="0" y="208"/>
                    <a:pt x="0" y="210"/>
                  </a:cubicBezTo>
                  <a:cubicBezTo>
                    <a:pt x="0" y="216"/>
                    <a:pt x="5" y="219"/>
                    <a:pt x="9" y="219"/>
                  </a:cubicBezTo>
                  <a:cubicBezTo>
                    <a:pt x="13" y="219"/>
                    <a:pt x="14" y="218"/>
                    <a:pt x="19" y="213"/>
                  </a:cubicBezTo>
                  <a:cubicBezTo>
                    <a:pt x="50" y="183"/>
                    <a:pt x="80" y="152"/>
                    <a:pt x="110" y="122"/>
                  </a:cubicBezTo>
                  <a:cubicBezTo>
                    <a:pt x="142" y="154"/>
                    <a:pt x="174" y="185"/>
                    <a:pt x="205" y="217"/>
                  </a:cubicBezTo>
                  <a:cubicBezTo>
                    <a:pt x="208" y="218"/>
                    <a:pt x="209" y="219"/>
                    <a:pt x="212" y="219"/>
                  </a:cubicBezTo>
                  <a:cubicBezTo>
                    <a:pt x="217" y="219"/>
                    <a:pt x="221" y="216"/>
                    <a:pt x="221" y="210"/>
                  </a:cubicBezTo>
                  <a:cubicBezTo>
                    <a:pt x="221" y="209"/>
                    <a:pt x="221" y="208"/>
                    <a:pt x="220" y="205"/>
                  </a:cubicBezTo>
                  <a:cubicBezTo>
                    <a:pt x="218" y="204"/>
                    <a:pt x="147" y="132"/>
                    <a:pt x="123" y="109"/>
                  </a:cubicBezTo>
                  <a:cubicBezTo>
                    <a:pt x="151" y="81"/>
                    <a:pt x="179" y="54"/>
                    <a:pt x="207" y="26"/>
                  </a:cubicBezTo>
                  <a:cubicBezTo>
                    <a:pt x="209" y="23"/>
                    <a:pt x="216" y="17"/>
                    <a:pt x="218" y="14"/>
                  </a:cubicBezTo>
                  <a:cubicBezTo>
                    <a:pt x="219" y="13"/>
                    <a:pt x="221" y="12"/>
                    <a:pt x="221" y="9"/>
                  </a:cubicBezTo>
                  <a:cubicBezTo>
                    <a:pt x="221" y="4"/>
                    <a:pt x="217" y="0"/>
                    <a:pt x="212" y="0"/>
                  </a:cubicBezTo>
                  <a:cubicBezTo>
                    <a:pt x="208" y="0"/>
                    <a:pt x="207" y="1"/>
                    <a:pt x="201" y="6"/>
                  </a:cubicBezTo>
                  <a:cubicBezTo>
                    <a:pt x="171" y="37"/>
                    <a:pt x="141" y="67"/>
                    <a:pt x="110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3840" rIns="90000" bIns="3384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Forma Livre: Forma 162"/>
            <p:cNvSpPr/>
            <p:nvPr/>
          </p:nvSpPr>
          <p:spPr>
            <a:xfrm>
              <a:off x="1630080" y="1841760"/>
              <a:ext cx="54360" cy="109440"/>
            </a:xfrm>
            <a:custGeom>
              <a:avLst/>
              <a:gdLst/>
              <a:ahLst/>
              <a:cxnLst/>
              <a:rect l="0" t="0" r="r" b="b"/>
              <a:pathLst>
                <a:path w="151" h="304">
                  <a:moveTo>
                    <a:pt x="94" y="12"/>
                  </a:moveTo>
                  <a:cubicBezTo>
                    <a:pt x="94" y="1"/>
                    <a:pt x="94" y="0"/>
                    <a:pt x="83" y="0"/>
                  </a:cubicBezTo>
                  <a:cubicBezTo>
                    <a:pt x="55" y="30"/>
                    <a:pt x="14" y="30"/>
                    <a:pt x="0" y="30"/>
                  </a:cubicBezTo>
                  <a:cubicBezTo>
                    <a:pt x="0" y="35"/>
                    <a:pt x="0" y="39"/>
                    <a:pt x="0" y="44"/>
                  </a:cubicBezTo>
                  <a:cubicBezTo>
                    <a:pt x="9" y="44"/>
                    <a:pt x="36" y="44"/>
                    <a:pt x="60" y="31"/>
                  </a:cubicBezTo>
                  <a:cubicBezTo>
                    <a:pt x="60" y="110"/>
                    <a:pt x="60" y="189"/>
                    <a:pt x="60" y="267"/>
                  </a:cubicBezTo>
                  <a:cubicBezTo>
                    <a:pt x="60" y="284"/>
                    <a:pt x="58" y="290"/>
                    <a:pt x="17" y="290"/>
                  </a:cubicBezTo>
                  <a:cubicBezTo>
                    <a:pt x="12" y="290"/>
                    <a:pt x="7" y="290"/>
                    <a:pt x="3" y="290"/>
                  </a:cubicBezTo>
                  <a:cubicBezTo>
                    <a:pt x="3" y="294"/>
                    <a:pt x="3" y="299"/>
                    <a:pt x="3" y="304"/>
                  </a:cubicBezTo>
                  <a:cubicBezTo>
                    <a:pt x="19" y="302"/>
                    <a:pt x="58" y="302"/>
                    <a:pt x="77" y="302"/>
                  </a:cubicBezTo>
                  <a:cubicBezTo>
                    <a:pt x="95" y="302"/>
                    <a:pt x="135" y="302"/>
                    <a:pt x="151" y="304"/>
                  </a:cubicBezTo>
                  <a:cubicBezTo>
                    <a:pt x="151" y="299"/>
                    <a:pt x="151" y="294"/>
                    <a:pt x="151" y="290"/>
                  </a:cubicBezTo>
                  <a:cubicBezTo>
                    <a:pt x="146" y="290"/>
                    <a:pt x="141" y="290"/>
                    <a:pt x="136" y="290"/>
                  </a:cubicBezTo>
                  <a:cubicBezTo>
                    <a:pt x="95" y="290"/>
                    <a:pt x="94" y="284"/>
                    <a:pt x="94" y="267"/>
                  </a:cubicBezTo>
                  <a:cubicBezTo>
                    <a:pt x="94" y="182"/>
                    <a:pt x="94" y="97"/>
                    <a:pt x="94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Forma Livre: Forma 163"/>
            <p:cNvSpPr/>
            <p:nvPr/>
          </p:nvSpPr>
          <p:spPr>
            <a:xfrm>
              <a:off x="1704240" y="1841760"/>
              <a:ext cx="69120" cy="113040"/>
            </a:xfrm>
            <a:custGeom>
              <a:avLst/>
              <a:gdLst/>
              <a:ahLst/>
              <a:cxnLst/>
              <a:rect l="0" t="0" r="r" b="b"/>
              <a:pathLst>
                <a:path w="192" h="314">
                  <a:moveTo>
                    <a:pt x="192" y="158"/>
                  </a:moveTo>
                  <a:cubicBezTo>
                    <a:pt x="192" y="122"/>
                    <a:pt x="190" y="86"/>
                    <a:pt x="174" y="52"/>
                  </a:cubicBezTo>
                  <a:cubicBezTo>
                    <a:pt x="153" y="8"/>
                    <a:pt x="116" y="0"/>
                    <a:pt x="96" y="0"/>
                  </a:cubicBezTo>
                  <a:cubicBezTo>
                    <a:pt x="69" y="0"/>
                    <a:pt x="36" y="12"/>
                    <a:pt x="17" y="55"/>
                  </a:cubicBezTo>
                  <a:cubicBezTo>
                    <a:pt x="3" y="86"/>
                    <a:pt x="0" y="122"/>
                    <a:pt x="0" y="158"/>
                  </a:cubicBezTo>
                  <a:cubicBezTo>
                    <a:pt x="0" y="192"/>
                    <a:pt x="3" y="234"/>
                    <a:pt x="21" y="267"/>
                  </a:cubicBezTo>
                  <a:cubicBezTo>
                    <a:pt x="40" y="305"/>
                    <a:pt x="74" y="314"/>
                    <a:pt x="96" y="314"/>
                  </a:cubicBezTo>
                  <a:cubicBezTo>
                    <a:pt x="121" y="314"/>
                    <a:pt x="156" y="304"/>
                    <a:pt x="175" y="261"/>
                  </a:cubicBezTo>
                  <a:cubicBezTo>
                    <a:pt x="190" y="230"/>
                    <a:pt x="192" y="195"/>
                    <a:pt x="192" y="158"/>
                  </a:cubicBezTo>
                  <a:moveTo>
                    <a:pt x="96" y="304"/>
                  </a:moveTo>
                  <a:cubicBezTo>
                    <a:pt x="78" y="304"/>
                    <a:pt x="52" y="292"/>
                    <a:pt x="43" y="249"/>
                  </a:cubicBezTo>
                  <a:cubicBezTo>
                    <a:pt x="38" y="222"/>
                    <a:pt x="38" y="179"/>
                    <a:pt x="38" y="153"/>
                  </a:cubicBezTo>
                  <a:cubicBezTo>
                    <a:pt x="38" y="123"/>
                    <a:pt x="38" y="93"/>
                    <a:pt x="42" y="69"/>
                  </a:cubicBezTo>
                  <a:cubicBezTo>
                    <a:pt x="51" y="14"/>
                    <a:pt x="84" y="10"/>
                    <a:pt x="96" y="10"/>
                  </a:cubicBezTo>
                  <a:cubicBezTo>
                    <a:pt x="112" y="10"/>
                    <a:pt x="142" y="18"/>
                    <a:pt x="151" y="64"/>
                  </a:cubicBezTo>
                  <a:cubicBezTo>
                    <a:pt x="155" y="90"/>
                    <a:pt x="155" y="123"/>
                    <a:pt x="155" y="153"/>
                  </a:cubicBezTo>
                  <a:cubicBezTo>
                    <a:pt x="155" y="187"/>
                    <a:pt x="155" y="218"/>
                    <a:pt x="149" y="247"/>
                  </a:cubicBezTo>
                  <a:cubicBezTo>
                    <a:pt x="143" y="291"/>
                    <a:pt x="117" y="304"/>
                    <a:pt x="96" y="3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Forma Livre: Forma 164"/>
            <p:cNvSpPr/>
            <p:nvPr/>
          </p:nvSpPr>
          <p:spPr>
            <a:xfrm>
              <a:off x="1792800" y="1872000"/>
              <a:ext cx="77760" cy="5760"/>
            </a:xfrm>
            <a:custGeom>
              <a:avLst/>
              <a:gdLst/>
              <a:ahLst/>
              <a:cxnLst/>
              <a:rect l="0" t="0" r="r" b="b"/>
              <a:pathLst>
                <a:path w="216" h="16">
                  <a:moveTo>
                    <a:pt x="203" y="16"/>
                  </a:moveTo>
                  <a:cubicBezTo>
                    <a:pt x="208" y="16"/>
                    <a:pt x="216" y="16"/>
                    <a:pt x="216" y="8"/>
                  </a:cubicBezTo>
                  <a:cubicBezTo>
                    <a:pt x="216" y="0"/>
                    <a:pt x="208" y="0"/>
                    <a:pt x="203" y="0"/>
                  </a:cubicBezTo>
                  <a:cubicBezTo>
                    <a:pt x="140" y="0"/>
                    <a:pt x="76" y="0"/>
                    <a:pt x="13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6"/>
                    <a:pt x="8" y="16"/>
                    <a:pt x="13" y="16"/>
                  </a:cubicBezTo>
                  <a:cubicBezTo>
                    <a:pt x="76" y="16"/>
                    <a:pt x="140" y="16"/>
                    <a:pt x="203" y="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39240" rIns="90000" bIns="-3924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Forma Livre: Forma 165"/>
            <p:cNvSpPr/>
            <p:nvPr/>
          </p:nvSpPr>
          <p:spPr>
            <a:xfrm>
              <a:off x="1888920" y="1827000"/>
              <a:ext cx="52920" cy="78840"/>
            </a:xfrm>
            <a:custGeom>
              <a:avLst/>
              <a:gdLst/>
              <a:ahLst/>
              <a:cxnLst/>
              <a:rect l="0" t="0" r="r" b="b"/>
              <a:pathLst>
                <a:path w="147" h="219">
                  <a:moveTo>
                    <a:pt x="70" y="106"/>
                  </a:moveTo>
                  <a:cubicBezTo>
                    <a:pt x="95" y="106"/>
                    <a:pt x="113" y="123"/>
                    <a:pt x="113" y="157"/>
                  </a:cubicBezTo>
                  <a:cubicBezTo>
                    <a:pt x="113" y="197"/>
                    <a:pt x="90" y="209"/>
                    <a:pt x="71" y="209"/>
                  </a:cubicBezTo>
                  <a:cubicBezTo>
                    <a:pt x="58" y="209"/>
                    <a:pt x="31" y="205"/>
                    <a:pt x="17" y="187"/>
                  </a:cubicBezTo>
                  <a:cubicBezTo>
                    <a:pt x="32" y="186"/>
                    <a:pt x="36" y="175"/>
                    <a:pt x="36" y="169"/>
                  </a:cubicBezTo>
                  <a:cubicBezTo>
                    <a:pt x="36" y="158"/>
                    <a:pt x="29" y="151"/>
                    <a:pt x="18" y="151"/>
                  </a:cubicBezTo>
                  <a:cubicBezTo>
                    <a:pt x="9" y="151"/>
                    <a:pt x="0" y="156"/>
                    <a:pt x="0" y="170"/>
                  </a:cubicBezTo>
                  <a:cubicBezTo>
                    <a:pt x="0" y="200"/>
                    <a:pt x="34" y="219"/>
                    <a:pt x="73" y="219"/>
                  </a:cubicBezTo>
                  <a:cubicBezTo>
                    <a:pt x="117" y="219"/>
                    <a:pt x="147" y="190"/>
                    <a:pt x="147" y="157"/>
                  </a:cubicBezTo>
                  <a:cubicBezTo>
                    <a:pt x="147" y="132"/>
                    <a:pt x="127" y="108"/>
                    <a:pt x="92" y="100"/>
                  </a:cubicBezTo>
                  <a:cubicBezTo>
                    <a:pt x="125" y="88"/>
                    <a:pt x="138" y="64"/>
                    <a:pt x="138" y="44"/>
                  </a:cubicBezTo>
                  <a:cubicBezTo>
                    <a:pt x="138" y="19"/>
                    <a:pt x="108" y="0"/>
                    <a:pt x="73" y="0"/>
                  </a:cubicBezTo>
                  <a:cubicBezTo>
                    <a:pt x="38" y="0"/>
                    <a:pt x="10" y="18"/>
                    <a:pt x="10" y="43"/>
                  </a:cubicBezTo>
                  <a:cubicBezTo>
                    <a:pt x="10" y="55"/>
                    <a:pt x="17" y="60"/>
                    <a:pt x="27" y="60"/>
                  </a:cubicBezTo>
                  <a:cubicBezTo>
                    <a:pt x="36" y="60"/>
                    <a:pt x="43" y="53"/>
                    <a:pt x="43" y="44"/>
                  </a:cubicBezTo>
                  <a:cubicBezTo>
                    <a:pt x="43" y="35"/>
                    <a:pt x="36" y="29"/>
                    <a:pt x="27" y="27"/>
                  </a:cubicBezTo>
                  <a:cubicBezTo>
                    <a:pt x="38" y="13"/>
                    <a:pt x="60" y="10"/>
                    <a:pt x="71" y="10"/>
                  </a:cubicBezTo>
                  <a:cubicBezTo>
                    <a:pt x="86" y="10"/>
                    <a:pt x="107" y="17"/>
                    <a:pt x="107" y="44"/>
                  </a:cubicBezTo>
                  <a:cubicBezTo>
                    <a:pt x="107" y="58"/>
                    <a:pt x="101" y="73"/>
                    <a:pt x="94" y="83"/>
                  </a:cubicBezTo>
                  <a:cubicBezTo>
                    <a:pt x="83" y="95"/>
                    <a:pt x="74" y="95"/>
                    <a:pt x="58" y="96"/>
                  </a:cubicBezTo>
                  <a:cubicBezTo>
                    <a:pt x="51" y="97"/>
                    <a:pt x="49" y="97"/>
                    <a:pt x="48" y="97"/>
                  </a:cubicBezTo>
                  <a:cubicBezTo>
                    <a:pt x="47" y="97"/>
                    <a:pt x="44" y="97"/>
                    <a:pt x="44" y="101"/>
                  </a:cubicBezTo>
                  <a:cubicBezTo>
                    <a:pt x="44" y="106"/>
                    <a:pt x="48" y="106"/>
                    <a:pt x="53" y="106"/>
                  </a:cubicBezTo>
                  <a:cubicBezTo>
                    <a:pt x="59" y="106"/>
                    <a:pt x="65" y="106"/>
                    <a:pt x="70" y="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3840" rIns="90000" bIns="3384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Forma Livre: Forma 166"/>
            <p:cNvSpPr/>
            <p:nvPr/>
          </p:nvSpPr>
          <p:spPr>
            <a:xfrm>
              <a:off x="2196000" y="1778040"/>
              <a:ext cx="109440" cy="38880"/>
            </a:xfrm>
            <a:custGeom>
              <a:avLst/>
              <a:gdLst/>
              <a:ahLst/>
              <a:cxnLst/>
              <a:rect l="0" t="0" r="r" b="b"/>
              <a:pathLst>
                <a:path w="304" h="108">
                  <a:moveTo>
                    <a:pt x="289" y="18"/>
                  </a:moveTo>
                  <a:cubicBezTo>
                    <a:pt x="295" y="18"/>
                    <a:pt x="304" y="18"/>
                    <a:pt x="304" y="9"/>
                  </a:cubicBezTo>
                  <a:cubicBezTo>
                    <a:pt x="304" y="0"/>
                    <a:pt x="295" y="0"/>
                    <a:pt x="289" y="0"/>
                  </a:cubicBezTo>
                  <a:cubicBezTo>
                    <a:pt x="198" y="0"/>
                    <a:pt x="107" y="0"/>
                    <a:pt x="16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cubicBezTo>
                    <a:pt x="107" y="18"/>
                    <a:pt x="198" y="18"/>
                    <a:pt x="289" y="18"/>
                  </a:cubicBezTo>
                  <a:moveTo>
                    <a:pt x="289" y="108"/>
                  </a:moveTo>
                  <a:cubicBezTo>
                    <a:pt x="295" y="108"/>
                    <a:pt x="304" y="108"/>
                    <a:pt x="304" y="99"/>
                  </a:cubicBezTo>
                  <a:cubicBezTo>
                    <a:pt x="304" y="89"/>
                    <a:pt x="295" y="88"/>
                    <a:pt x="289" y="88"/>
                  </a:cubicBezTo>
                  <a:cubicBezTo>
                    <a:pt x="198" y="88"/>
                    <a:pt x="107" y="88"/>
                    <a:pt x="16" y="88"/>
                  </a:cubicBezTo>
                  <a:cubicBezTo>
                    <a:pt x="9" y="88"/>
                    <a:pt x="0" y="89"/>
                    <a:pt x="0" y="99"/>
                  </a:cubicBezTo>
                  <a:cubicBezTo>
                    <a:pt x="0" y="108"/>
                    <a:pt x="9" y="108"/>
                    <a:pt x="16" y="108"/>
                  </a:cubicBezTo>
                  <a:cubicBezTo>
                    <a:pt x="107" y="108"/>
                    <a:pt x="198" y="108"/>
                    <a:pt x="289" y="1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6120" rIns="90000" bIns="-61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Forma Livre: Forma 167"/>
            <p:cNvSpPr/>
            <p:nvPr/>
          </p:nvSpPr>
          <p:spPr>
            <a:xfrm>
              <a:off x="2368800" y="1729080"/>
              <a:ext cx="65520" cy="109440"/>
            </a:xfrm>
            <a:custGeom>
              <a:avLst/>
              <a:gdLst/>
              <a:ahLst/>
              <a:cxnLst/>
              <a:rect l="0" t="0" r="r" b="b"/>
              <a:pathLst>
                <a:path w="182" h="304">
                  <a:moveTo>
                    <a:pt x="35" y="269"/>
                  </a:moveTo>
                  <a:cubicBezTo>
                    <a:pt x="51" y="253"/>
                    <a:pt x="67" y="238"/>
                    <a:pt x="83" y="222"/>
                  </a:cubicBezTo>
                  <a:cubicBezTo>
                    <a:pt x="155" y="160"/>
                    <a:pt x="182" y="135"/>
                    <a:pt x="182" y="88"/>
                  </a:cubicBezTo>
                  <a:cubicBezTo>
                    <a:pt x="182" y="36"/>
                    <a:pt x="142" y="0"/>
                    <a:pt x="86" y="0"/>
                  </a:cubicBezTo>
                  <a:cubicBezTo>
                    <a:pt x="34" y="0"/>
                    <a:pt x="0" y="43"/>
                    <a:pt x="0" y="83"/>
                  </a:cubicBezTo>
                  <a:cubicBezTo>
                    <a:pt x="0" y="109"/>
                    <a:pt x="23" y="109"/>
                    <a:pt x="25" y="109"/>
                  </a:cubicBezTo>
                  <a:cubicBezTo>
                    <a:pt x="32" y="109"/>
                    <a:pt x="48" y="103"/>
                    <a:pt x="48" y="84"/>
                  </a:cubicBezTo>
                  <a:cubicBezTo>
                    <a:pt x="48" y="73"/>
                    <a:pt x="40" y="61"/>
                    <a:pt x="23" y="61"/>
                  </a:cubicBezTo>
                  <a:cubicBezTo>
                    <a:pt x="19" y="61"/>
                    <a:pt x="19" y="61"/>
                    <a:pt x="18" y="61"/>
                  </a:cubicBezTo>
                  <a:cubicBezTo>
                    <a:pt x="29" y="31"/>
                    <a:pt x="53" y="14"/>
                    <a:pt x="79" y="14"/>
                  </a:cubicBezTo>
                  <a:cubicBezTo>
                    <a:pt x="121" y="14"/>
                    <a:pt x="140" y="52"/>
                    <a:pt x="140" y="88"/>
                  </a:cubicBezTo>
                  <a:cubicBezTo>
                    <a:pt x="140" y="126"/>
                    <a:pt x="118" y="161"/>
                    <a:pt x="92" y="190"/>
                  </a:cubicBezTo>
                  <a:cubicBezTo>
                    <a:pt x="63" y="222"/>
                    <a:pt x="34" y="254"/>
                    <a:pt x="5" y="287"/>
                  </a:cubicBezTo>
                  <a:cubicBezTo>
                    <a:pt x="0" y="292"/>
                    <a:pt x="0" y="293"/>
                    <a:pt x="0" y="304"/>
                  </a:cubicBezTo>
                  <a:cubicBezTo>
                    <a:pt x="56" y="304"/>
                    <a:pt x="113" y="304"/>
                    <a:pt x="169" y="304"/>
                  </a:cubicBezTo>
                  <a:cubicBezTo>
                    <a:pt x="173" y="277"/>
                    <a:pt x="178" y="251"/>
                    <a:pt x="182" y="225"/>
                  </a:cubicBezTo>
                  <a:cubicBezTo>
                    <a:pt x="178" y="225"/>
                    <a:pt x="174" y="225"/>
                    <a:pt x="170" y="225"/>
                  </a:cubicBezTo>
                  <a:cubicBezTo>
                    <a:pt x="169" y="239"/>
                    <a:pt x="165" y="258"/>
                    <a:pt x="161" y="265"/>
                  </a:cubicBezTo>
                  <a:cubicBezTo>
                    <a:pt x="157" y="269"/>
                    <a:pt x="127" y="269"/>
                    <a:pt x="117" y="269"/>
                  </a:cubicBezTo>
                  <a:cubicBezTo>
                    <a:pt x="90" y="269"/>
                    <a:pt x="62" y="269"/>
                    <a:pt x="35" y="2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Forma Livre: Forma 168"/>
            <p:cNvSpPr/>
            <p:nvPr/>
          </p:nvSpPr>
          <p:spPr>
            <a:xfrm>
              <a:off x="2456640" y="1820880"/>
              <a:ext cx="17640" cy="17280"/>
            </a:xfrm>
            <a:custGeom>
              <a:avLst/>
              <a:gdLst/>
              <a:ahLst/>
              <a:cxnLst/>
              <a:rect l="0" t="0" r="r" b="b"/>
              <a:pathLst>
                <a:path w="49" h="48">
                  <a:moveTo>
                    <a:pt x="49" y="25"/>
                  </a:moveTo>
                  <a:cubicBezTo>
                    <a:pt x="49" y="10"/>
                    <a:pt x="38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8"/>
                    <a:pt x="12" y="48"/>
                    <a:pt x="25" y="48"/>
                  </a:cubicBezTo>
                  <a:cubicBezTo>
                    <a:pt x="38" y="48"/>
                    <a:pt x="49" y="38"/>
                    <a:pt x="49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27720" rIns="90000" bIns="-277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Forma Livre: Forma 169"/>
            <p:cNvSpPr/>
            <p:nvPr/>
          </p:nvSpPr>
          <p:spPr>
            <a:xfrm>
              <a:off x="2496600" y="1729080"/>
              <a:ext cx="65880" cy="109440"/>
            </a:xfrm>
            <a:custGeom>
              <a:avLst/>
              <a:gdLst/>
              <a:ahLst/>
              <a:cxnLst/>
              <a:rect l="0" t="0" r="r" b="b"/>
              <a:pathLst>
                <a:path w="183" h="304">
                  <a:moveTo>
                    <a:pt x="35" y="269"/>
                  </a:moveTo>
                  <a:cubicBezTo>
                    <a:pt x="52" y="253"/>
                    <a:pt x="68" y="238"/>
                    <a:pt x="84" y="222"/>
                  </a:cubicBezTo>
                  <a:cubicBezTo>
                    <a:pt x="155" y="160"/>
                    <a:pt x="183" y="135"/>
                    <a:pt x="183" y="88"/>
                  </a:cubicBezTo>
                  <a:cubicBezTo>
                    <a:pt x="183" y="36"/>
                    <a:pt x="142" y="0"/>
                    <a:pt x="86" y="0"/>
                  </a:cubicBezTo>
                  <a:cubicBezTo>
                    <a:pt x="34" y="0"/>
                    <a:pt x="0" y="43"/>
                    <a:pt x="0" y="83"/>
                  </a:cubicBezTo>
                  <a:cubicBezTo>
                    <a:pt x="0" y="109"/>
                    <a:pt x="23" y="109"/>
                    <a:pt x="25" y="109"/>
                  </a:cubicBezTo>
                  <a:cubicBezTo>
                    <a:pt x="32" y="109"/>
                    <a:pt x="48" y="103"/>
                    <a:pt x="48" y="84"/>
                  </a:cubicBezTo>
                  <a:cubicBezTo>
                    <a:pt x="48" y="73"/>
                    <a:pt x="40" y="61"/>
                    <a:pt x="25" y="61"/>
                  </a:cubicBezTo>
                  <a:cubicBezTo>
                    <a:pt x="21" y="61"/>
                    <a:pt x="19" y="61"/>
                    <a:pt x="18" y="61"/>
                  </a:cubicBezTo>
                  <a:cubicBezTo>
                    <a:pt x="29" y="31"/>
                    <a:pt x="53" y="14"/>
                    <a:pt x="79" y="14"/>
                  </a:cubicBezTo>
                  <a:cubicBezTo>
                    <a:pt x="121" y="14"/>
                    <a:pt x="142" y="52"/>
                    <a:pt x="142" y="88"/>
                  </a:cubicBezTo>
                  <a:cubicBezTo>
                    <a:pt x="142" y="126"/>
                    <a:pt x="118" y="161"/>
                    <a:pt x="94" y="190"/>
                  </a:cubicBezTo>
                  <a:cubicBezTo>
                    <a:pt x="64" y="222"/>
                    <a:pt x="35" y="254"/>
                    <a:pt x="5" y="287"/>
                  </a:cubicBezTo>
                  <a:cubicBezTo>
                    <a:pt x="0" y="292"/>
                    <a:pt x="0" y="293"/>
                    <a:pt x="0" y="304"/>
                  </a:cubicBezTo>
                  <a:cubicBezTo>
                    <a:pt x="57" y="304"/>
                    <a:pt x="114" y="304"/>
                    <a:pt x="170" y="304"/>
                  </a:cubicBezTo>
                  <a:cubicBezTo>
                    <a:pt x="175" y="277"/>
                    <a:pt x="179" y="251"/>
                    <a:pt x="183" y="225"/>
                  </a:cubicBezTo>
                  <a:cubicBezTo>
                    <a:pt x="179" y="225"/>
                    <a:pt x="175" y="225"/>
                    <a:pt x="172" y="225"/>
                  </a:cubicBezTo>
                  <a:cubicBezTo>
                    <a:pt x="169" y="239"/>
                    <a:pt x="166" y="258"/>
                    <a:pt x="161" y="265"/>
                  </a:cubicBezTo>
                  <a:cubicBezTo>
                    <a:pt x="159" y="269"/>
                    <a:pt x="127" y="269"/>
                    <a:pt x="118" y="269"/>
                  </a:cubicBezTo>
                  <a:cubicBezTo>
                    <a:pt x="91" y="269"/>
                    <a:pt x="63" y="269"/>
                    <a:pt x="35" y="2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Forma Livre: Forma 170"/>
            <p:cNvSpPr/>
            <p:nvPr/>
          </p:nvSpPr>
          <p:spPr>
            <a:xfrm>
              <a:off x="2577240" y="1729080"/>
              <a:ext cx="68400" cy="113040"/>
            </a:xfrm>
            <a:custGeom>
              <a:avLst/>
              <a:gdLst/>
              <a:ahLst/>
              <a:cxnLst/>
              <a:rect l="0" t="0" r="r" b="b"/>
              <a:pathLst>
                <a:path w="190" h="314">
                  <a:moveTo>
                    <a:pt x="113" y="144"/>
                  </a:moveTo>
                  <a:cubicBezTo>
                    <a:pt x="151" y="131"/>
                    <a:pt x="178" y="100"/>
                    <a:pt x="178" y="64"/>
                  </a:cubicBezTo>
                  <a:cubicBezTo>
                    <a:pt x="178" y="26"/>
                    <a:pt x="138" y="0"/>
                    <a:pt x="94" y="0"/>
                  </a:cubicBezTo>
                  <a:cubicBezTo>
                    <a:pt x="47" y="0"/>
                    <a:pt x="13" y="27"/>
                    <a:pt x="13" y="62"/>
                  </a:cubicBezTo>
                  <a:cubicBezTo>
                    <a:pt x="13" y="78"/>
                    <a:pt x="22" y="86"/>
                    <a:pt x="36" y="86"/>
                  </a:cubicBezTo>
                  <a:cubicBezTo>
                    <a:pt x="51" y="86"/>
                    <a:pt x="60" y="77"/>
                    <a:pt x="60" y="62"/>
                  </a:cubicBezTo>
                  <a:cubicBezTo>
                    <a:pt x="60" y="40"/>
                    <a:pt x="38" y="40"/>
                    <a:pt x="31" y="40"/>
                  </a:cubicBezTo>
                  <a:cubicBezTo>
                    <a:pt x="45" y="18"/>
                    <a:pt x="75" y="12"/>
                    <a:pt x="92" y="12"/>
                  </a:cubicBezTo>
                  <a:cubicBezTo>
                    <a:pt x="110" y="12"/>
                    <a:pt x="135" y="22"/>
                    <a:pt x="135" y="62"/>
                  </a:cubicBezTo>
                  <a:cubicBezTo>
                    <a:pt x="135" y="69"/>
                    <a:pt x="135" y="95"/>
                    <a:pt x="122" y="116"/>
                  </a:cubicBezTo>
                  <a:cubicBezTo>
                    <a:pt x="109" y="136"/>
                    <a:pt x="94" y="138"/>
                    <a:pt x="82" y="139"/>
                  </a:cubicBezTo>
                  <a:cubicBezTo>
                    <a:pt x="78" y="139"/>
                    <a:pt x="68" y="140"/>
                    <a:pt x="64" y="140"/>
                  </a:cubicBezTo>
                  <a:cubicBezTo>
                    <a:pt x="61" y="140"/>
                    <a:pt x="57" y="142"/>
                    <a:pt x="57" y="145"/>
                  </a:cubicBezTo>
                  <a:cubicBezTo>
                    <a:pt x="57" y="151"/>
                    <a:pt x="61" y="151"/>
                    <a:pt x="69" y="151"/>
                  </a:cubicBezTo>
                  <a:cubicBezTo>
                    <a:pt x="75" y="151"/>
                    <a:pt x="82" y="151"/>
                    <a:pt x="88" y="151"/>
                  </a:cubicBezTo>
                  <a:cubicBezTo>
                    <a:pt x="126" y="151"/>
                    <a:pt x="143" y="182"/>
                    <a:pt x="143" y="226"/>
                  </a:cubicBezTo>
                  <a:cubicBezTo>
                    <a:pt x="143" y="288"/>
                    <a:pt x="112" y="301"/>
                    <a:pt x="91" y="301"/>
                  </a:cubicBezTo>
                  <a:cubicBezTo>
                    <a:pt x="71" y="301"/>
                    <a:pt x="38" y="293"/>
                    <a:pt x="21" y="266"/>
                  </a:cubicBezTo>
                  <a:cubicBezTo>
                    <a:pt x="38" y="269"/>
                    <a:pt x="52" y="258"/>
                    <a:pt x="52" y="241"/>
                  </a:cubicBezTo>
                  <a:cubicBezTo>
                    <a:pt x="52" y="225"/>
                    <a:pt x="39" y="216"/>
                    <a:pt x="26" y="216"/>
                  </a:cubicBezTo>
                  <a:cubicBezTo>
                    <a:pt x="14" y="216"/>
                    <a:pt x="0" y="222"/>
                    <a:pt x="0" y="243"/>
                  </a:cubicBezTo>
                  <a:cubicBezTo>
                    <a:pt x="0" y="284"/>
                    <a:pt x="43" y="314"/>
                    <a:pt x="92" y="314"/>
                  </a:cubicBezTo>
                  <a:cubicBezTo>
                    <a:pt x="148" y="314"/>
                    <a:pt x="190" y="273"/>
                    <a:pt x="190" y="226"/>
                  </a:cubicBezTo>
                  <a:cubicBezTo>
                    <a:pt x="190" y="188"/>
                    <a:pt x="161" y="153"/>
                    <a:pt x="113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Forma Livre: Forma 171"/>
            <p:cNvSpPr/>
            <p:nvPr/>
          </p:nvSpPr>
          <p:spPr>
            <a:xfrm>
              <a:off x="2713680" y="1757880"/>
              <a:ext cx="79560" cy="78840"/>
            </a:xfrm>
            <a:custGeom>
              <a:avLst/>
              <a:gdLst/>
              <a:ahLst/>
              <a:cxnLst/>
              <a:rect l="0" t="0" r="r" b="b"/>
              <a:pathLst>
                <a:path w="221" h="219">
                  <a:moveTo>
                    <a:pt x="110" y="97"/>
                  </a:moveTo>
                  <a:cubicBezTo>
                    <a:pt x="80" y="67"/>
                    <a:pt x="50" y="37"/>
                    <a:pt x="19" y="6"/>
                  </a:cubicBezTo>
                  <a:cubicBezTo>
                    <a:pt x="13" y="1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1" y="13"/>
                    <a:pt x="5" y="18"/>
                  </a:cubicBezTo>
                  <a:cubicBezTo>
                    <a:pt x="36" y="48"/>
                    <a:pt x="67" y="79"/>
                    <a:pt x="97" y="109"/>
                  </a:cubicBezTo>
                  <a:cubicBezTo>
                    <a:pt x="67" y="140"/>
                    <a:pt x="36" y="171"/>
                    <a:pt x="5" y="201"/>
                  </a:cubicBezTo>
                  <a:cubicBezTo>
                    <a:pt x="1" y="206"/>
                    <a:pt x="0" y="208"/>
                    <a:pt x="0" y="210"/>
                  </a:cubicBezTo>
                  <a:cubicBezTo>
                    <a:pt x="0" y="216"/>
                    <a:pt x="4" y="219"/>
                    <a:pt x="9" y="219"/>
                  </a:cubicBezTo>
                  <a:cubicBezTo>
                    <a:pt x="13" y="219"/>
                    <a:pt x="13" y="218"/>
                    <a:pt x="19" y="213"/>
                  </a:cubicBezTo>
                  <a:cubicBezTo>
                    <a:pt x="50" y="183"/>
                    <a:pt x="80" y="152"/>
                    <a:pt x="110" y="122"/>
                  </a:cubicBezTo>
                  <a:cubicBezTo>
                    <a:pt x="142" y="154"/>
                    <a:pt x="173" y="185"/>
                    <a:pt x="204" y="217"/>
                  </a:cubicBezTo>
                  <a:cubicBezTo>
                    <a:pt x="205" y="217"/>
                    <a:pt x="209" y="219"/>
                    <a:pt x="212" y="219"/>
                  </a:cubicBezTo>
                  <a:cubicBezTo>
                    <a:pt x="217" y="219"/>
                    <a:pt x="221" y="216"/>
                    <a:pt x="221" y="210"/>
                  </a:cubicBezTo>
                  <a:cubicBezTo>
                    <a:pt x="221" y="209"/>
                    <a:pt x="221" y="208"/>
                    <a:pt x="220" y="205"/>
                  </a:cubicBezTo>
                  <a:cubicBezTo>
                    <a:pt x="218" y="205"/>
                    <a:pt x="146" y="132"/>
                    <a:pt x="123" y="109"/>
                  </a:cubicBezTo>
                  <a:cubicBezTo>
                    <a:pt x="151" y="81"/>
                    <a:pt x="179" y="54"/>
                    <a:pt x="207" y="26"/>
                  </a:cubicBezTo>
                  <a:cubicBezTo>
                    <a:pt x="209" y="23"/>
                    <a:pt x="216" y="18"/>
                    <a:pt x="218" y="14"/>
                  </a:cubicBezTo>
                  <a:cubicBezTo>
                    <a:pt x="219" y="13"/>
                    <a:pt x="221" y="12"/>
                    <a:pt x="221" y="9"/>
                  </a:cubicBezTo>
                  <a:cubicBezTo>
                    <a:pt x="221" y="4"/>
                    <a:pt x="217" y="0"/>
                    <a:pt x="212" y="0"/>
                  </a:cubicBezTo>
                  <a:cubicBezTo>
                    <a:pt x="208" y="0"/>
                    <a:pt x="205" y="1"/>
                    <a:pt x="201" y="6"/>
                  </a:cubicBezTo>
                  <a:cubicBezTo>
                    <a:pt x="171" y="37"/>
                    <a:pt x="141" y="67"/>
                    <a:pt x="110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3840" rIns="90000" bIns="3384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Forma Livre: Forma 172"/>
            <p:cNvSpPr/>
            <p:nvPr/>
          </p:nvSpPr>
          <p:spPr>
            <a:xfrm>
              <a:off x="2868480" y="1729080"/>
              <a:ext cx="54360" cy="109440"/>
            </a:xfrm>
            <a:custGeom>
              <a:avLst/>
              <a:gdLst/>
              <a:ahLst/>
              <a:cxnLst/>
              <a:rect l="0" t="0" r="r" b="b"/>
              <a:pathLst>
                <a:path w="151" h="304">
                  <a:moveTo>
                    <a:pt x="94" y="12"/>
                  </a:moveTo>
                  <a:cubicBezTo>
                    <a:pt x="94" y="1"/>
                    <a:pt x="94" y="0"/>
                    <a:pt x="83" y="0"/>
                  </a:cubicBezTo>
                  <a:cubicBezTo>
                    <a:pt x="55" y="30"/>
                    <a:pt x="14" y="30"/>
                    <a:pt x="0" y="30"/>
                  </a:cubicBezTo>
                  <a:cubicBezTo>
                    <a:pt x="0" y="35"/>
                    <a:pt x="0" y="39"/>
                    <a:pt x="0" y="44"/>
                  </a:cubicBezTo>
                  <a:cubicBezTo>
                    <a:pt x="9" y="44"/>
                    <a:pt x="36" y="44"/>
                    <a:pt x="60" y="32"/>
                  </a:cubicBezTo>
                  <a:cubicBezTo>
                    <a:pt x="60" y="111"/>
                    <a:pt x="60" y="190"/>
                    <a:pt x="60" y="269"/>
                  </a:cubicBezTo>
                  <a:cubicBezTo>
                    <a:pt x="60" y="284"/>
                    <a:pt x="58" y="290"/>
                    <a:pt x="17" y="290"/>
                  </a:cubicBezTo>
                  <a:cubicBezTo>
                    <a:pt x="12" y="290"/>
                    <a:pt x="7" y="290"/>
                    <a:pt x="3" y="290"/>
                  </a:cubicBezTo>
                  <a:cubicBezTo>
                    <a:pt x="3" y="294"/>
                    <a:pt x="3" y="299"/>
                    <a:pt x="3" y="304"/>
                  </a:cubicBezTo>
                  <a:cubicBezTo>
                    <a:pt x="18" y="302"/>
                    <a:pt x="58" y="302"/>
                    <a:pt x="77" y="302"/>
                  </a:cubicBezTo>
                  <a:cubicBezTo>
                    <a:pt x="95" y="302"/>
                    <a:pt x="135" y="302"/>
                    <a:pt x="151" y="304"/>
                  </a:cubicBezTo>
                  <a:cubicBezTo>
                    <a:pt x="151" y="299"/>
                    <a:pt x="151" y="294"/>
                    <a:pt x="151" y="290"/>
                  </a:cubicBezTo>
                  <a:cubicBezTo>
                    <a:pt x="146" y="290"/>
                    <a:pt x="141" y="290"/>
                    <a:pt x="136" y="290"/>
                  </a:cubicBezTo>
                  <a:cubicBezTo>
                    <a:pt x="95" y="290"/>
                    <a:pt x="94" y="286"/>
                    <a:pt x="94" y="269"/>
                  </a:cubicBezTo>
                  <a:cubicBezTo>
                    <a:pt x="94" y="183"/>
                    <a:pt x="94" y="97"/>
                    <a:pt x="94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Forma Livre: Forma 173"/>
            <p:cNvSpPr/>
            <p:nvPr/>
          </p:nvSpPr>
          <p:spPr>
            <a:xfrm>
              <a:off x="2942280" y="1729080"/>
              <a:ext cx="69120" cy="113040"/>
            </a:xfrm>
            <a:custGeom>
              <a:avLst/>
              <a:gdLst/>
              <a:ahLst/>
              <a:cxnLst/>
              <a:rect l="0" t="0" r="r" b="b"/>
              <a:pathLst>
                <a:path w="192" h="314">
                  <a:moveTo>
                    <a:pt x="192" y="158"/>
                  </a:moveTo>
                  <a:cubicBezTo>
                    <a:pt x="192" y="122"/>
                    <a:pt x="190" y="86"/>
                    <a:pt x="174" y="52"/>
                  </a:cubicBezTo>
                  <a:cubicBezTo>
                    <a:pt x="153" y="8"/>
                    <a:pt x="116" y="0"/>
                    <a:pt x="96" y="0"/>
                  </a:cubicBezTo>
                  <a:cubicBezTo>
                    <a:pt x="69" y="0"/>
                    <a:pt x="36" y="12"/>
                    <a:pt x="17" y="55"/>
                  </a:cubicBezTo>
                  <a:cubicBezTo>
                    <a:pt x="3" y="86"/>
                    <a:pt x="0" y="122"/>
                    <a:pt x="0" y="158"/>
                  </a:cubicBezTo>
                  <a:cubicBezTo>
                    <a:pt x="0" y="192"/>
                    <a:pt x="3" y="234"/>
                    <a:pt x="21" y="269"/>
                  </a:cubicBezTo>
                  <a:cubicBezTo>
                    <a:pt x="40" y="305"/>
                    <a:pt x="74" y="314"/>
                    <a:pt x="96" y="314"/>
                  </a:cubicBezTo>
                  <a:cubicBezTo>
                    <a:pt x="121" y="314"/>
                    <a:pt x="156" y="305"/>
                    <a:pt x="175" y="261"/>
                  </a:cubicBezTo>
                  <a:cubicBezTo>
                    <a:pt x="190" y="230"/>
                    <a:pt x="192" y="195"/>
                    <a:pt x="192" y="158"/>
                  </a:cubicBezTo>
                  <a:moveTo>
                    <a:pt x="96" y="304"/>
                  </a:moveTo>
                  <a:cubicBezTo>
                    <a:pt x="78" y="304"/>
                    <a:pt x="51" y="292"/>
                    <a:pt x="43" y="249"/>
                  </a:cubicBezTo>
                  <a:cubicBezTo>
                    <a:pt x="38" y="222"/>
                    <a:pt x="38" y="179"/>
                    <a:pt x="38" y="153"/>
                  </a:cubicBezTo>
                  <a:cubicBezTo>
                    <a:pt x="38" y="123"/>
                    <a:pt x="38" y="93"/>
                    <a:pt x="42" y="69"/>
                  </a:cubicBezTo>
                  <a:cubicBezTo>
                    <a:pt x="51" y="14"/>
                    <a:pt x="84" y="10"/>
                    <a:pt x="96" y="10"/>
                  </a:cubicBezTo>
                  <a:cubicBezTo>
                    <a:pt x="110" y="10"/>
                    <a:pt x="142" y="18"/>
                    <a:pt x="149" y="64"/>
                  </a:cubicBezTo>
                  <a:cubicBezTo>
                    <a:pt x="155" y="90"/>
                    <a:pt x="155" y="125"/>
                    <a:pt x="155" y="153"/>
                  </a:cubicBezTo>
                  <a:cubicBezTo>
                    <a:pt x="155" y="187"/>
                    <a:pt x="155" y="218"/>
                    <a:pt x="149" y="247"/>
                  </a:cubicBezTo>
                  <a:cubicBezTo>
                    <a:pt x="143" y="291"/>
                    <a:pt x="117" y="304"/>
                    <a:pt x="96" y="3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Forma Livre: Forma 174"/>
            <p:cNvSpPr/>
            <p:nvPr/>
          </p:nvSpPr>
          <p:spPr>
            <a:xfrm>
              <a:off x="3030840" y="1739160"/>
              <a:ext cx="77760" cy="5760"/>
            </a:xfrm>
            <a:custGeom>
              <a:avLst/>
              <a:gdLst/>
              <a:ahLst/>
              <a:cxnLst/>
              <a:rect l="0" t="0" r="r" b="b"/>
              <a:pathLst>
                <a:path w="216" h="16">
                  <a:moveTo>
                    <a:pt x="203" y="16"/>
                  </a:moveTo>
                  <a:cubicBezTo>
                    <a:pt x="208" y="16"/>
                    <a:pt x="216" y="16"/>
                    <a:pt x="216" y="8"/>
                  </a:cubicBezTo>
                  <a:cubicBezTo>
                    <a:pt x="216" y="0"/>
                    <a:pt x="208" y="0"/>
                    <a:pt x="203" y="0"/>
                  </a:cubicBezTo>
                  <a:cubicBezTo>
                    <a:pt x="140" y="0"/>
                    <a:pt x="76" y="0"/>
                    <a:pt x="13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6"/>
                    <a:pt x="6" y="16"/>
                    <a:pt x="13" y="16"/>
                  </a:cubicBezTo>
                  <a:cubicBezTo>
                    <a:pt x="76" y="16"/>
                    <a:pt x="140" y="16"/>
                    <a:pt x="203" y="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39240" rIns="90000" bIns="-3924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Forma Livre: Forma 175"/>
            <p:cNvSpPr/>
            <p:nvPr/>
          </p:nvSpPr>
          <p:spPr>
            <a:xfrm>
              <a:off x="3128040" y="1694520"/>
              <a:ext cx="51120" cy="78480"/>
            </a:xfrm>
            <a:custGeom>
              <a:avLst/>
              <a:gdLst/>
              <a:ahLst/>
              <a:cxnLst/>
              <a:rect l="0" t="0" r="r" b="b"/>
              <a:pathLst>
                <a:path w="142" h="218">
                  <a:moveTo>
                    <a:pt x="30" y="34"/>
                  </a:moveTo>
                  <a:cubicBezTo>
                    <a:pt x="45" y="38"/>
                    <a:pt x="56" y="38"/>
                    <a:pt x="61" y="38"/>
                  </a:cubicBezTo>
                  <a:cubicBezTo>
                    <a:pt x="103" y="38"/>
                    <a:pt x="127" y="9"/>
                    <a:pt x="127" y="4"/>
                  </a:cubicBezTo>
                  <a:cubicBezTo>
                    <a:pt x="127" y="1"/>
                    <a:pt x="126" y="0"/>
                    <a:pt x="123" y="0"/>
                  </a:cubicBezTo>
                  <a:cubicBezTo>
                    <a:pt x="123" y="0"/>
                    <a:pt x="122" y="0"/>
                    <a:pt x="121" y="1"/>
                  </a:cubicBezTo>
                  <a:cubicBezTo>
                    <a:pt x="114" y="4"/>
                    <a:pt x="97" y="10"/>
                    <a:pt x="73" y="10"/>
                  </a:cubicBezTo>
                  <a:cubicBezTo>
                    <a:pt x="64" y="10"/>
                    <a:pt x="47" y="9"/>
                    <a:pt x="26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8" y="0"/>
                    <a:pt x="18" y="4"/>
                    <a:pt x="18" y="9"/>
                  </a:cubicBezTo>
                  <a:cubicBezTo>
                    <a:pt x="18" y="40"/>
                    <a:pt x="18" y="71"/>
                    <a:pt x="18" y="103"/>
                  </a:cubicBezTo>
                  <a:cubicBezTo>
                    <a:pt x="18" y="108"/>
                    <a:pt x="18" y="112"/>
                    <a:pt x="23" y="112"/>
                  </a:cubicBezTo>
                  <a:cubicBezTo>
                    <a:pt x="26" y="112"/>
                    <a:pt x="26" y="112"/>
                    <a:pt x="30" y="108"/>
                  </a:cubicBezTo>
                  <a:cubicBezTo>
                    <a:pt x="43" y="90"/>
                    <a:pt x="62" y="87"/>
                    <a:pt x="74" y="87"/>
                  </a:cubicBezTo>
                  <a:cubicBezTo>
                    <a:pt x="94" y="87"/>
                    <a:pt x="101" y="103"/>
                    <a:pt x="104" y="105"/>
                  </a:cubicBezTo>
                  <a:cubicBezTo>
                    <a:pt x="109" y="116"/>
                    <a:pt x="112" y="129"/>
                    <a:pt x="112" y="147"/>
                  </a:cubicBezTo>
                  <a:cubicBezTo>
                    <a:pt x="112" y="156"/>
                    <a:pt x="112" y="175"/>
                    <a:pt x="101" y="190"/>
                  </a:cubicBezTo>
                  <a:cubicBezTo>
                    <a:pt x="94" y="200"/>
                    <a:pt x="79" y="208"/>
                    <a:pt x="64" y="208"/>
                  </a:cubicBezTo>
                  <a:cubicBezTo>
                    <a:pt x="43" y="208"/>
                    <a:pt x="22" y="196"/>
                    <a:pt x="14" y="175"/>
                  </a:cubicBezTo>
                  <a:cubicBezTo>
                    <a:pt x="26" y="177"/>
                    <a:pt x="32" y="169"/>
                    <a:pt x="32" y="160"/>
                  </a:cubicBezTo>
                  <a:cubicBezTo>
                    <a:pt x="32" y="147"/>
                    <a:pt x="21" y="144"/>
                    <a:pt x="17" y="144"/>
                  </a:cubicBezTo>
                  <a:cubicBezTo>
                    <a:pt x="16" y="144"/>
                    <a:pt x="0" y="144"/>
                    <a:pt x="0" y="161"/>
                  </a:cubicBezTo>
                  <a:cubicBezTo>
                    <a:pt x="0" y="190"/>
                    <a:pt x="26" y="218"/>
                    <a:pt x="65" y="218"/>
                  </a:cubicBezTo>
                  <a:cubicBezTo>
                    <a:pt x="105" y="218"/>
                    <a:pt x="142" y="188"/>
                    <a:pt x="142" y="148"/>
                  </a:cubicBezTo>
                  <a:cubicBezTo>
                    <a:pt x="142" y="112"/>
                    <a:pt x="114" y="78"/>
                    <a:pt x="74" y="78"/>
                  </a:cubicBezTo>
                  <a:cubicBezTo>
                    <a:pt x="60" y="78"/>
                    <a:pt x="44" y="82"/>
                    <a:pt x="30" y="95"/>
                  </a:cubicBezTo>
                  <a:cubicBezTo>
                    <a:pt x="30" y="74"/>
                    <a:pt x="30" y="54"/>
                    <a:pt x="30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3480" rIns="90000" bIns="3348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Forma Livre: Forma 176"/>
            <p:cNvSpPr/>
            <p:nvPr/>
          </p:nvSpPr>
          <p:spPr>
            <a:xfrm>
              <a:off x="3199680" y="1765800"/>
              <a:ext cx="134280" cy="74160"/>
            </a:xfrm>
            <a:custGeom>
              <a:avLst/>
              <a:gdLst/>
              <a:ahLst/>
              <a:cxnLst/>
              <a:rect l="0" t="0" r="r" b="b"/>
              <a:pathLst>
                <a:path w="373" h="206">
                  <a:moveTo>
                    <a:pt x="26" y="175"/>
                  </a:moveTo>
                  <a:cubicBezTo>
                    <a:pt x="25" y="182"/>
                    <a:pt x="22" y="192"/>
                    <a:pt x="22" y="195"/>
                  </a:cubicBezTo>
                  <a:cubicBezTo>
                    <a:pt x="22" y="203"/>
                    <a:pt x="29" y="206"/>
                    <a:pt x="35" y="206"/>
                  </a:cubicBezTo>
                  <a:cubicBezTo>
                    <a:pt x="42" y="206"/>
                    <a:pt x="49" y="203"/>
                    <a:pt x="52" y="193"/>
                  </a:cubicBezTo>
                  <a:cubicBezTo>
                    <a:pt x="53" y="193"/>
                    <a:pt x="58" y="171"/>
                    <a:pt x="61" y="160"/>
                  </a:cubicBezTo>
                  <a:cubicBezTo>
                    <a:pt x="65" y="146"/>
                    <a:pt x="68" y="133"/>
                    <a:pt x="71" y="119"/>
                  </a:cubicBezTo>
                  <a:cubicBezTo>
                    <a:pt x="74" y="109"/>
                    <a:pt x="77" y="99"/>
                    <a:pt x="79" y="88"/>
                  </a:cubicBezTo>
                  <a:cubicBezTo>
                    <a:pt x="81" y="80"/>
                    <a:pt x="84" y="68"/>
                    <a:pt x="84" y="66"/>
                  </a:cubicBezTo>
                  <a:cubicBezTo>
                    <a:pt x="92" y="52"/>
                    <a:pt x="116" y="10"/>
                    <a:pt x="160" y="10"/>
                  </a:cubicBezTo>
                  <a:cubicBezTo>
                    <a:pt x="179" y="10"/>
                    <a:pt x="185" y="27"/>
                    <a:pt x="185" y="42"/>
                  </a:cubicBezTo>
                  <a:cubicBezTo>
                    <a:pt x="185" y="53"/>
                    <a:pt x="181" y="66"/>
                    <a:pt x="177" y="79"/>
                  </a:cubicBezTo>
                  <a:cubicBezTo>
                    <a:pt x="172" y="97"/>
                    <a:pt x="168" y="115"/>
                    <a:pt x="164" y="132"/>
                  </a:cubicBezTo>
                  <a:cubicBezTo>
                    <a:pt x="161" y="144"/>
                    <a:pt x="158" y="156"/>
                    <a:pt x="155" y="167"/>
                  </a:cubicBezTo>
                  <a:cubicBezTo>
                    <a:pt x="153" y="177"/>
                    <a:pt x="149" y="192"/>
                    <a:pt x="149" y="195"/>
                  </a:cubicBezTo>
                  <a:cubicBezTo>
                    <a:pt x="149" y="203"/>
                    <a:pt x="156" y="206"/>
                    <a:pt x="162" y="206"/>
                  </a:cubicBezTo>
                  <a:cubicBezTo>
                    <a:pt x="177" y="206"/>
                    <a:pt x="179" y="195"/>
                    <a:pt x="183" y="180"/>
                  </a:cubicBezTo>
                  <a:cubicBezTo>
                    <a:pt x="190" y="154"/>
                    <a:pt x="207" y="88"/>
                    <a:pt x="211" y="70"/>
                  </a:cubicBezTo>
                  <a:cubicBezTo>
                    <a:pt x="212" y="65"/>
                    <a:pt x="237" y="10"/>
                    <a:pt x="286" y="10"/>
                  </a:cubicBezTo>
                  <a:cubicBezTo>
                    <a:pt x="305" y="10"/>
                    <a:pt x="311" y="26"/>
                    <a:pt x="311" y="42"/>
                  </a:cubicBezTo>
                  <a:cubicBezTo>
                    <a:pt x="311" y="68"/>
                    <a:pt x="291" y="119"/>
                    <a:pt x="282" y="144"/>
                  </a:cubicBezTo>
                  <a:cubicBezTo>
                    <a:pt x="278" y="154"/>
                    <a:pt x="277" y="160"/>
                    <a:pt x="277" y="169"/>
                  </a:cubicBezTo>
                  <a:cubicBezTo>
                    <a:pt x="277" y="191"/>
                    <a:pt x="292" y="206"/>
                    <a:pt x="313" y="206"/>
                  </a:cubicBezTo>
                  <a:cubicBezTo>
                    <a:pt x="356" y="206"/>
                    <a:pt x="373" y="140"/>
                    <a:pt x="373" y="136"/>
                  </a:cubicBezTo>
                  <a:cubicBezTo>
                    <a:pt x="373" y="132"/>
                    <a:pt x="369" y="132"/>
                    <a:pt x="368" y="132"/>
                  </a:cubicBezTo>
                  <a:cubicBezTo>
                    <a:pt x="364" y="132"/>
                    <a:pt x="364" y="134"/>
                    <a:pt x="361" y="140"/>
                  </a:cubicBezTo>
                  <a:cubicBezTo>
                    <a:pt x="355" y="164"/>
                    <a:pt x="339" y="196"/>
                    <a:pt x="315" y="196"/>
                  </a:cubicBezTo>
                  <a:cubicBezTo>
                    <a:pt x="307" y="196"/>
                    <a:pt x="304" y="192"/>
                    <a:pt x="304" y="182"/>
                  </a:cubicBezTo>
                  <a:cubicBezTo>
                    <a:pt x="304" y="170"/>
                    <a:pt x="308" y="160"/>
                    <a:pt x="312" y="149"/>
                  </a:cubicBezTo>
                  <a:cubicBezTo>
                    <a:pt x="321" y="126"/>
                    <a:pt x="339" y="75"/>
                    <a:pt x="339" y="49"/>
                  </a:cubicBezTo>
                  <a:cubicBezTo>
                    <a:pt x="339" y="19"/>
                    <a:pt x="321" y="0"/>
                    <a:pt x="287" y="0"/>
                  </a:cubicBezTo>
                  <a:cubicBezTo>
                    <a:pt x="253" y="0"/>
                    <a:pt x="230" y="19"/>
                    <a:pt x="213" y="44"/>
                  </a:cubicBezTo>
                  <a:cubicBezTo>
                    <a:pt x="212" y="39"/>
                    <a:pt x="211" y="23"/>
                    <a:pt x="198" y="12"/>
                  </a:cubicBezTo>
                  <a:cubicBezTo>
                    <a:pt x="187" y="3"/>
                    <a:pt x="172" y="0"/>
                    <a:pt x="161" y="0"/>
                  </a:cubicBezTo>
                  <a:cubicBezTo>
                    <a:pt x="120" y="0"/>
                    <a:pt x="97" y="30"/>
                    <a:pt x="90" y="40"/>
                  </a:cubicBezTo>
                  <a:cubicBezTo>
                    <a:pt x="87" y="14"/>
                    <a:pt x="68" y="0"/>
                    <a:pt x="47" y="0"/>
                  </a:cubicBezTo>
                  <a:cubicBezTo>
                    <a:pt x="26" y="0"/>
                    <a:pt x="18" y="18"/>
                    <a:pt x="13" y="26"/>
                  </a:cubicBezTo>
                  <a:cubicBezTo>
                    <a:pt x="5" y="42"/>
                    <a:pt x="0" y="69"/>
                    <a:pt x="0" y="70"/>
                  </a:cubicBezTo>
                  <a:cubicBezTo>
                    <a:pt x="0" y="75"/>
                    <a:pt x="4" y="75"/>
                    <a:pt x="5" y="75"/>
                  </a:cubicBezTo>
                  <a:cubicBezTo>
                    <a:pt x="9" y="75"/>
                    <a:pt x="10" y="74"/>
                    <a:pt x="13" y="65"/>
                  </a:cubicBezTo>
                  <a:cubicBezTo>
                    <a:pt x="21" y="32"/>
                    <a:pt x="30" y="10"/>
                    <a:pt x="45" y="10"/>
                  </a:cubicBezTo>
                  <a:cubicBezTo>
                    <a:pt x="53" y="10"/>
                    <a:pt x="60" y="14"/>
                    <a:pt x="60" y="31"/>
                  </a:cubicBezTo>
                  <a:cubicBezTo>
                    <a:pt x="60" y="40"/>
                    <a:pt x="58" y="45"/>
                    <a:pt x="53" y="69"/>
                  </a:cubicBezTo>
                  <a:cubicBezTo>
                    <a:pt x="44" y="104"/>
                    <a:pt x="35" y="140"/>
                    <a:pt x="26" y="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29160" rIns="90000" bIns="2916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Forma Livre: Forma 177"/>
            <p:cNvSpPr/>
            <p:nvPr/>
          </p:nvSpPr>
          <p:spPr>
            <a:xfrm>
              <a:off x="3346200" y="1694520"/>
              <a:ext cx="51120" cy="76320"/>
            </a:xfrm>
            <a:custGeom>
              <a:avLst/>
              <a:gdLst/>
              <a:ahLst/>
              <a:cxnLst/>
              <a:rect l="0" t="0" r="r" b="b"/>
              <a:pathLst>
                <a:path w="142" h="212">
                  <a:moveTo>
                    <a:pt x="142" y="154"/>
                  </a:moveTo>
                  <a:cubicBezTo>
                    <a:pt x="138" y="154"/>
                    <a:pt x="135" y="154"/>
                    <a:pt x="131" y="154"/>
                  </a:cubicBezTo>
                  <a:cubicBezTo>
                    <a:pt x="130" y="161"/>
                    <a:pt x="127" y="179"/>
                    <a:pt x="122" y="183"/>
                  </a:cubicBezTo>
                  <a:cubicBezTo>
                    <a:pt x="120" y="184"/>
                    <a:pt x="95" y="184"/>
                    <a:pt x="91" y="184"/>
                  </a:cubicBezTo>
                  <a:cubicBezTo>
                    <a:pt x="71" y="184"/>
                    <a:pt x="52" y="184"/>
                    <a:pt x="32" y="184"/>
                  </a:cubicBezTo>
                  <a:cubicBezTo>
                    <a:pt x="66" y="154"/>
                    <a:pt x="77" y="147"/>
                    <a:pt x="96" y="131"/>
                  </a:cubicBezTo>
                  <a:cubicBezTo>
                    <a:pt x="120" y="113"/>
                    <a:pt x="142" y="92"/>
                    <a:pt x="142" y="62"/>
                  </a:cubicBezTo>
                  <a:cubicBezTo>
                    <a:pt x="142" y="23"/>
                    <a:pt x="108" y="0"/>
                    <a:pt x="68" y="0"/>
                  </a:cubicBezTo>
                  <a:cubicBezTo>
                    <a:pt x="27" y="0"/>
                    <a:pt x="0" y="27"/>
                    <a:pt x="0" y="57"/>
                  </a:cubicBezTo>
                  <a:cubicBezTo>
                    <a:pt x="0" y="74"/>
                    <a:pt x="14" y="75"/>
                    <a:pt x="17" y="75"/>
                  </a:cubicBezTo>
                  <a:cubicBezTo>
                    <a:pt x="25" y="75"/>
                    <a:pt x="35" y="70"/>
                    <a:pt x="35" y="58"/>
                  </a:cubicBezTo>
                  <a:cubicBezTo>
                    <a:pt x="35" y="52"/>
                    <a:pt x="32" y="42"/>
                    <a:pt x="16" y="42"/>
                  </a:cubicBezTo>
                  <a:cubicBezTo>
                    <a:pt x="26" y="18"/>
                    <a:pt x="47" y="12"/>
                    <a:pt x="62" y="12"/>
                  </a:cubicBezTo>
                  <a:cubicBezTo>
                    <a:pt x="95" y="12"/>
                    <a:pt x="110" y="36"/>
                    <a:pt x="110" y="62"/>
                  </a:cubicBezTo>
                  <a:cubicBezTo>
                    <a:pt x="110" y="90"/>
                    <a:pt x="91" y="112"/>
                    <a:pt x="81" y="123"/>
                  </a:cubicBezTo>
                  <a:cubicBezTo>
                    <a:pt x="55" y="149"/>
                    <a:pt x="29" y="174"/>
                    <a:pt x="4" y="200"/>
                  </a:cubicBezTo>
                  <a:cubicBezTo>
                    <a:pt x="0" y="203"/>
                    <a:pt x="0" y="203"/>
                    <a:pt x="0" y="212"/>
                  </a:cubicBezTo>
                  <a:cubicBezTo>
                    <a:pt x="44" y="212"/>
                    <a:pt x="88" y="212"/>
                    <a:pt x="133" y="212"/>
                  </a:cubicBezTo>
                  <a:cubicBezTo>
                    <a:pt x="136" y="193"/>
                    <a:pt x="139" y="174"/>
                    <a:pt x="142" y="1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1320" rIns="90000" bIns="313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Forma Livre: Forma 178"/>
            <p:cNvSpPr/>
            <p:nvPr/>
          </p:nvSpPr>
          <p:spPr>
            <a:xfrm>
              <a:off x="3467880" y="1778040"/>
              <a:ext cx="109440" cy="38880"/>
            </a:xfrm>
            <a:custGeom>
              <a:avLst/>
              <a:gdLst/>
              <a:ahLst/>
              <a:cxnLst/>
              <a:rect l="0" t="0" r="r" b="b"/>
              <a:pathLst>
                <a:path w="304" h="108">
                  <a:moveTo>
                    <a:pt x="289" y="18"/>
                  </a:moveTo>
                  <a:cubicBezTo>
                    <a:pt x="295" y="18"/>
                    <a:pt x="304" y="18"/>
                    <a:pt x="304" y="9"/>
                  </a:cubicBezTo>
                  <a:cubicBezTo>
                    <a:pt x="304" y="0"/>
                    <a:pt x="295" y="0"/>
                    <a:pt x="289" y="0"/>
                  </a:cubicBezTo>
                  <a:cubicBezTo>
                    <a:pt x="197" y="0"/>
                    <a:pt x="106" y="0"/>
                    <a:pt x="14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cubicBezTo>
                    <a:pt x="107" y="18"/>
                    <a:pt x="198" y="18"/>
                    <a:pt x="289" y="18"/>
                  </a:cubicBezTo>
                  <a:moveTo>
                    <a:pt x="289" y="108"/>
                  </a:moveTo>
                  <a:cubicBezTo>
                    <a:pt x="295" y="108"/>
                    <a:pt x="304" y="108"/>
                    <a:pt x="304" y="99"/>
                  </a:cubicBezTo>
                  <a:cubicBezTo>
                    <a:pt x="304" y="89"/>
                    <a:pt x="295" y="88"/>
                    <a:pt x="289" y="88"/>
                  </a:cubicBezTo>
                  <a:cubicBezTo>
                    <a:pt x="198" y="88"/>
                    <a:pt x="107" y="88"/>
                    <a:pt x="16" y="88"/>
                  </a:cubicBezTo>
                  <a:cubicBezTo>
                    <a:pt x="9" y="88"/>
                    <a:pt x="0" y="89"/>
                    <a:pt x="0" y="99"/>
                  </a:cubicBezTo>
                  <a:cubicBezTo>
                    <a:pt x="0" y="108"/>
                    <a:pt x="9" y="108"/>
                    <a:pt x="14" y="108"/>
                  </a:cubicBezTo>
                  <a:cubicBezTo>
                    <a:pt x="106" y="108"/>
                    <a:pt x="197" y="108"/>
                    <a:pt x="289" y="1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6120" rIns="90000" bIns="-61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Forma Livre: Forma 179"/>
            <p:cNvSpPr/>
            <p:nvPr/>
          </p:nvSpPr>
          <p:spPr>
            <a:xfrm>
              <a:off x="3640680" y="1729080"/>
              <a:ext cx="65520" cy="109440"/>
            </a:xfrm>
            <a:custGeom>
              <a:avLst/>
              <a:gdLst/>
              <a:ahLst/>
              <a:cxnLst/>
              <a:rect l="0" t="0" r="r" b="b"/>
              <a:pathLst>
                <a:path w="182" h="304">
                  <a:moveTo>
                    <a:pt x="35" y="269"/>
                  </a:moveTo>
                  <a:cubicBezTo>
                    <a:pt x="51" y="253"/>
                    <a:pt x="67" y="238"/>
                    <a:pt x="83" y="222"/>
                  </a:cubicBezTo>
                  <a:cubicBezTo>
                    <a:pt x="155" y="160"/>
                    <a:pt x="182" y="135"/>
                    <a:pt x="182" y="88"/>
                  </a:cubicBezTo>
                  <a:cubicBezTo>
                    <a:pt x="182" y="36"/>
                    <a:pt x="140" y="0"/>
                    <a:pt x="84" y="0"/>
                  </a:cubicBezTo>
                  <a:cubicBezTo>
                    <a:pt x="34" y="0"/>
                    <a:pt x="0" y="43"/>
                    <a:pt x="0" y="83"/>
                  </a:cubicBezTo>
                  <a:cubicBezTo>
                    <a:pt x="0" y="109"/>
                    <a:pt x="22" y="109"/>
                    <a:pt x="23" y="109"/>
                  </a:cubicBezTo>
                  <a:cubicBezTo>
                    <a:pt x="31" y="109"/>
                    <a:pt x="48" y="103"/>
                    <a:pt x="48" y="84"/>
                  </a:cubicBezTo>
                  <a:cubicBezTo>
                    <a:pt x="48" y="73"/>
                    <a:pt x="39" y="61"/>
                    <a:pt x="23" y="61"/>
                  </a:cubicBezTo>
                  <a:cubicBezTo>
                    <a:pt x="19" y="61"/>
                    <a:pt x="18" y="61"/>
                    <a:pt x="17" y="61"/>
                  </a:cubicBezTo>
                  <a:cubicBezTo>
                    <a:pt x="29" y="31"/>
                    <a:pt x="52" y="14"/>
                    <a:pt x="79" y="14"/>
                  </a:cubicBezTo>
                  <a:cubicBezTo>
                    <a:pt x="121" y="14"/>
                    <a:pt x="140" y="52"/>
                    <a:pt x="140" y="88"/>
                  </a:cubicBezTo>
                  <a:cubicBezTo>
                    <a:pt x="140" y="126"/>
                    <a:pt x="117" y="161"/>
                    <a:pt x="92" y="190"/>
                  </a:cubicBezTo>
                  <a:cubicBezTo>
                    <a:pt x="63" y="222"/>
                    <a:pt x="34" y="254"/>
                    <a:pt x="5" y="287"/>
                  </a:cubicBezTo>
                  <a:cubicBezTo>
                    <a:pt x="0" y="292"/>
                    <a:pt x="0" y="293"/>
                    <a:pt x="0" y="304"/>
                  </a:cubicBezTo>
                  <a:cubicBezTo>
                    <a:pt x="56" y="304"/>
                    <a:pt x="113" y="304"/>
                    <a:pt x="169" y="304"/>
                  </a:cubicBezTo>
                  <a:cubicBezTo>
                    <a:pt x="173" y="277"/>
                    <a:pt x="178" y="251"/>
                    <a:pt x="182" y="225"/>
                  </a:cubicBezTo>
                  <a:cubicBezTo>
                    <a:pt x="178" y="225"/>
                    <a:pt x="174" y="225"/>
                    <a:pt x="170" y="225"/>
                  </a:cubicBezTo>
                  <a:cubicBezTo>
                    <a:pt x="168" y="239"/>
                    <a:pt x="165" y="258"/>
                    <a:pt x="160" y="265"/>
                  </a:cubicBezTo>
                  <a:cubicBezTo>
                    <a:pt x="157" y="269"/>
                    <a:pt x="127" y="269"/>
                    <a:pt x="117" y="269"/>
                  </a:cubicBezTo>
                  <a:cubicBezTo>
                    <a:pt x="90" y="269"/>
                    <a:pt x="62" y="269"/>
                    <a:pt x="35" y="2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Forma Livre: Forma 180"/>
            <p:cNvSpPr/>
            <p:nvPr/>
          </p:nvSpPr>
          <p:spPr>
            <a:xfrm>
              <a:off x="3728520" y="1820880"/>
              <a:ext cx="17280" cy="17280"/>
            </a:xfrm>
            <a:custGeom>
              <a:avLst/>
              <a:gdLst/>
              <a:ahLst/>
              <a:cxnLst/>
              <a:rect l="0" t="0" r="r" b="b"/>
              <a:pathLst>
                <a:path w="48" h="48">
                  <a:moveTo>
                    <a:pt x="48" y="25"/>
                  </a:moveTo>
                  <a:cubicBezTo>
                    <a:pt x="48" y="10"/>
                    <a:pt x="38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8"/>
                    <a:pt x="12" y="48"/>
                    <a:pt x="25" y="48"/>
                  </a:cubicBezTo>
                  <a:cubicBezTo>
                    <a:pt x="38" y="48"/>
                    <a:pt x="48" y="38"/>
                    <a:pt x="48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-27720" rIns="90000" bIns="-277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Forma Livre: Forma 181"/>
            <p:cNvSpPr/>
            <p:nvPr/>
          </p:nvSpPr>
          <p:spPr>
            <a:xfrm>
              <a:off x="3768480" y="1729080"/>
              <a:ext cx="65520" cy="109440"/>
            </a:xfrm>
            <a:custGeom>
              <a:avLst/>
              <a:gdLst/>
              <a:ahLst/>
              <a:cxnLst/>
              <a:rect l="0" t="0" r="r" b="b"/>
              <a:pathLst>
                <a:path w="182" h="304">
                  <a:moveTo>
                    <a:pt x="35" y="269"/>
                  </a:moveTo>
                  <a:cubicBezTo>
                    <a:pt x="51" y="253"/>
                    <a:pt x="67" y="238"/>
                    <a:pt x="83" y="222"/>
                  </a:cubicBezTo>
                  <a:cubicBezTo>
                    <a:pt x="155" y="160"/>
                    <a:pt x="182" y="135"/>
                    <a:pt x="182" y="88"/>
                  </a:cubicBezTo>
                  <a:cubicBezTo>
                    <a:pt x="182" y="36"/>
                    <a:pt x="142" y="0"/>
                    <a:pt x="86" y="0"/>
                  </a:cubicBezTo>
                  <a:cubicBezTo>
                    <a:pt x="34" y="0"/>
                    <a:pt x="0" y="43"/>
                    <a:pt x="0" y="83"/>
                  </a:cubicBezTo>
                  <a:cubicBezTo>
                    <a:pt x="0" y="109"/>
                    <a:pt x="23" y="109"/>
                    <a:pt x="25" y="109"/>
                  </a:cubicBezTo>
                  <a:cubicBezTo>
                    <a:pt x="32" y="109"/>
                    <a:pt x="48" y="103"/>
                    <a:pt x="48" y="84"/>
                  </a:cubicBezTo>
                  <a:cubicBezTo>
                    <a:pt x="48" y="73"/>
                    <a:pt x="40" y="61"/>
                    <a:pt x="23" y="61"/>
                  </a:cubicBezTo>
                  <a:cubicBezTo>
                    <a:pt x="21" y="61"/>
                    <a:pt x="19" y="61"/>
                    <a:pt x="18" y="61"/>
                  </a:cubicBezTo>
                  <a:cubicBezTo>
                    <a:pt x="29" y="31"/>
                    <a:pt x="53" y="14"/>
                    <a:pt x="79" y="14"/>
                  </a:cubicBezTo>
                  <a:cubicBezTo>
                    <a:pt x="121" y="14"/>
                    <a:pt x="140" y="52"/>
                    <a:pt x="140" y="88"/>
                  </a:cubicBezTo>
                  <a:cubicBezTo>
                    <a:pt x="140" y="126"/>
                    <a:pt x="118" y="161"/>
                    <a:pt x="92" y="190"/>
                  </a:cubicBezTo>
                  <a:cubicBezTo>
                    <a:pt x="63" y="222"/>
                    <a:pt x="34" y="254"/>
                    <a:pt x="5" y="287"/>
                  </a:cubicBezTo>
                  <a:cubicBezTo>
                    <a:pt x="0" y="292"/>
                    <a:pt x="0" y="293"/>
                    <a:pt x="0" y="304"/>
                  </a:cubicBezTo>
                  <a:cubicBezTo>
                    <a:pt x="56" y="304"/>
                    <a:pt x="113" y="304"/>
                    <a:pt x="169" y="304"/>
                  </a:cubicBezTo>
                  <a:cubicBezTo>
                    <a:pt x="173" y="277"/>
                    <a:pt x="178" y="251"/>
                    <a:pt x="182" y="225"/>
                  </a:cubicBezTo>
                  <a:cubicBezTo>
                    <a:pt x="178" y="225"/>
                    <a:pt x="174" y="225"/>
                    <a:pt x="170" y="225"/>
                  </a:cubicBezTo>
                  <a:cubicBezTo>
                    <a:pt x="169" y="239"/>
                    <a:pt x="165" y="258"/>
                    <a:pt x="161" y="265"/>
                  </a:cubicBezTo>
                  <a:cubicBezTo>
                    <a:pt x="157" y="269"/>
                    <a:pt x="127" y="269"/>
                    <a:pt x="117" y="269"/>
                  </a:cubicBezTo>
                  <a:cubicBezTo>
                    <a:pt x="90" y="269"/>
                    <a:pt x="62" y="269"/>
                    <a:pt x="35" y="2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Forma Livre: Forma 182"/>
            <p:cNvSpPr/>
            <p:nvPr/>
          </p:nvSpPr>
          <p:spPr>
            <a:xfrm>
              <a:off x="3849480" y="1729080"/>
              <a:ext cx="68400" cy="113040"/>
            </a:xfrm>
            <a:custGeom>
              <a:avLst/>
              <a:gdLst/>
              <a:ahLst/>
              <a:cxnLst/>
              <a:rect l="0" t="0" r="r" b="b"/>
              <a:pathLst>
                <a:path w="190" h="314">
                  <a:moveTo>
                    <a:pt x="55" y="96"/>
                  </a:moveTo>
                  <a:cubicBezTo>
                    <a:pt x="34" y="82"/>
                    <a:pt x="32" y="66"/>
                    <a:pt x="32" y="58"/>
                  </a:cubicBezTo>
                  <a:cubicBezTo>
                    <a:pt x="32" y="31"/>
                    <a:pt x="62" y="12"/>
                    <a:pt x="95" y="12"/>
                  </a:cubicBezTo>
                  <a:cubicBezTo>
                    <a:pt x="127" y="12"/>
                    <a:pt x="157" y="35"/>
                    <a:pt x="157" y="69"/>
                  </a:cubicBezTo>
                  <a:cubicBezTo>
                    <a:pt x="157" y="95"/>
                    <a:pt x="139" y="117"/>
                    <a:pt x="112" y="132"/>
                  </a:cubicBezTo>
                  <a:cubicBezTo>
                    <a:pt x="93" y="120"/>
                    <a:pt x="74" y="108"/>
                    <a:pt x="55" y="96"/>
                  </a:cubicBezTo>
                  <a:moveTo>
                    <a:pt x="122" y="139"/>
                  </a:moveTo>
                  <a:cubicBezTo>
                    <a:pt x="155" y="122"/>
                    <a:pt x="177" y="99"/>
                    <a:pt x="177" y="69"/>
                  </a:cubicBezTo>
                  <a:cubicBezTo>
                    <a:pt x="177" y="26"/>
                    <a:pt x="136" y="0"/>
                    <a:pt x="95" y="0"/>
                  </a:cubicBezTo>
                  <a:cubicBezTo>
                    <a:pt x="49" y="0"/>
                    <a:pt x="12" y="34"/>
                    <a:pt x="12" y="77"/>
                  </a:cubicBezTo>
                  <a:cubicBezTo>
                    <a:pt x="12" y="84"/>
                    <a:pt x="13" y="105"/>
                    <a:pt x="32" y="127"/>
                  </a:cubicBezTo>
                  <a:cubicBezTo>
                    <a:pt x="38" y="132"/>
                    <a:pt x="55" y="144"/>
                    <a:pt x="66" y="152"/>
                  </a:cubicBezTo>
                  <a:cubicBezTo>
                    <a:pt x="39" y="165"/>
                    <a:pt x="0" y="190"/>
                    <a:pt x="0" y="235"/>
                  </a:cubicBezTo>
                  <a:cubicBezTo>
                    <a:pt x="0" y="283"/>
                    <a:pt x="47" y="314"/>
                    <a:pt x="95" y="314"/>
                  </a:cubicBezTo>
                  <a:cubicBezTo>
                    <a:pt x="146" y="314"/>
                    <a:pt x="190" y="277"/>
                    <a:pt x="190" y="227"/>
                  </a:cubicBezTo>
                  <a:cubicBezTo>
                    <a:pt x="190" y="212"/>
                    <a:pt x="185" y="191"/>
                    <a:pt x="168" y="171"/>
                  </a:cubicBezTo>
                  <a:cubicBezTo>
                    <a:pt x="159" y="162"/>
                    <a:pt x="151" y="157"/>
                    <a:pt x="122" y="139"/>
                  </a:cubicBezTo>
                  <a:moveTo>
                    <a:pt x="77" y="158"/>
                  </a:moveTo>
                  <a:cubicBezTo>
                    <a:pt x="95" y="170"/>
                    <a:pt x="114" y="182"/>
                    <a:pt x="133" y="193"/>
                  </a:cubicBezTo>
                  <a:cubicBezTo>
                    <a:pt x="146" y="203"/>
                    <a:pt x="166" y="216"/>
                    <a:pt x="166" y="244"/>
                  </a:cubicBezTo>
                  <a:cubicBezTo>
                    <a:pt x="166" y="278"/>
                    <a:pt x="133" y="301"/>
                    <a:pt x="95" y="301"/>
                  </a:cubicBezTo>
                  <a:cubicBezTo>
                    <a:pt x="56" y="301"/>
                    <a:pt x="23" y="273"/>
                    <a:pt x="23" y="235"/>
                  </a:cubicBezTo>
                  <a:cubicBezTo>
                    <a:pt x="23" y="209"/>
                    <a:pt x="38" y="179"/>
                    <a:pt x="77" y="1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" name="Forma Livre: Forma 183"/>
            <p:cNvSpPr/>
            <p:nvPr/>
          </p:nvSpPr>
          <p:spPr>
            <a:xfrm>
              <a:off x="3985560" y="1757880"/>
              <a:ext cx="79200" cy="78840"/>
            </a:xfrm>
            <a:custGeom>
              <a:avLst/>
              <a:gdLst/>
              <a:ahLst/>
              <a:cxnLst/>
              <a:rect l="0" t="0" r="r" b="b"/>
              <a:pathLst>
                <a:path w="220" h="219">
                  <a:moveTo>
                    <a:pt x="110" y="97"/>
                  </a:moveTo>
                  <a:cubicBezTo>
                    <a:pt x="80" y="67"/>
                    <a:pt x="49" y="37"/>
                    <a:pt x="18" y="6"/>
                  </a:cubicBezTo>
                  <a:cubicBezTo>
                    <a:pt x="13" y="1"/>
                    <a:pt x="12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0" y="13"/>
                    <a:pt x="5" y="18"/>
                  </a:cubicBezTo>
                  <a:cubicBezTo>
                    <a:pt x="36" y="48"/>
                    <a:pt x="66" y="79"/>
                    <a:pt x="96" y="109"/>
                  </a:cubicBezTo>
                  <a:cubicBezTo>
                    <a:pt x="66" y="140"/>
                    <a:pt x="36" y="171"/>
                    <a:pt x="5" y="201"/>
                  </a:cubicBezTo>
                  <a:cubicBezTo>
                    <a:pt x="0" y="206"/>
                    <a:pt x="0" y="208"/>
                    <a:pt x="0" y="210"/>
                  </a:cubicBezTo>
                  <a:cubicBezTo>
                    <a:pt x="0" y="216"/>
                    <a:pt x="4" y="219"/>
                    <a:pt x="9" y="219"/>
                  </a:cubicBezTo>
                  <a:cubicBezTo>
                    <a:pt x="12" y="219"/>
                    <a:pt x="13" y="218"/>
                    <a:pt x="18" y="213"/>
                  </a:cubicBezTo>
                  <a:cubicBezTo>
                    <a:pt x="49" y="183"/>
                    <a:pt x="79" y="152"/>
                    <a:pt x="109" y="122"/>
                  </a:cubicBezTo>
                  <a:cubicBezTo>
                    <a:pt x="141" y="154"/>
                    <a:pt x="172" y="185"/>
                    <a:pt x="204" y="217"/>
                  </a:cubicBezTo>
                  <a:cubicBezTo>
                    <a:pt x="205" y="217"/>
                    <a:pt x="208" y="219"/>
                    <a:pt x="211" y="219"/>
                  </a:cubicBezTo>
                  <a:cubicBezTo>
                    <a:pt x="217" y="219"/>
                    <a:pt x="220" y="216"/>
                    <a:pt x="220" y="210"/>
                  </a:cubicBezTo>
                  <a:cubicBezTo>
                    <a:pt x="220" y="209"/>
                    <a:pt x="220" y="208"/>
                    <a:pt x="218" y="205"/>
                  </a:cubicBezTo>
                  <a:cubicBezTo>
                    <a:pt x="187" y="173"/>
                    <a:pt x="146" y="132"/>
                    <a:pt x="123" y="109"/>
                  </a:cubicBezTo>
                  <a:cubicBezTo>
                    <a:pt x="151" y="81"/>
                    <a:pt x="179" y="54"/>
                    <a:pt x="207" y="26"/>
                  </a:cubicBezTo>
                  <a:cubicBezTo>
                    <a:pt x="209" y="23"/>
                    <a:pt x="216" y="18"/>
                    <a:pt x="218" y="14"/>
                  </a:cubicBezTo>
                  <a:cubicBezTo>
                    <a:pt x="219" y="13"/>
                    <a:pt x="220" y="12"/>
                    <a:pt x="220" y="9"/>
                  </a:cubicBezTo>
                  <a:cubicBezTo>
                    <a:pt x="220" y="4"/>
                    <a:pt x="217" y="0"/>
                    <a:pt x="211" y="0"/>
                  </a:cubicBezTo>
                  <a:cubicBezTo>
                    <a:pt x="208" y="0"/>
                    <a:pt x="205" y="1"/>
                    <a:pt x="200" y="6"/>
                  </a:cubicBezTo>
                  <a:cubicBezTo>
                    <a:pt x="170" y="37"/>
                    <a:pt x="140" y="67"/>
                    <a:pt x="110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3840" rIns="90000" bIns="3384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Forma Livre: Forma 184"/>
            <p:cNvSpPr/>
            <p:nvPr/>
          </p:nvSpPr>
          <p:spPr>
            <a:xfrm>
              <a:off x="4140360" y="1729080"/>
              <a:ext cx="54360" cy="109440"/>
            </a:xfrm>
            <a:custGeom>
              <a:avLst/>
              <a:gdLst/>
              <a:ahLst/>
              <a:cxnLst/>
              <a:rect l="0" t="0" r="r" b="b"/>
              <a:pathLst>
                <a:path w="151" h="304">
                  <a:moveTo>
                    <a:pt x="94" y="12"/>
                  </a:moveTo>
                  <a:cubicBezTo>
                    <a:pt x="94" y="1"/>
                    <a:pt x="94" y="0"/>
                    <a:pt x="83" y="0"/>
                  </a:cubicBezTo>
                  <a:cubicBezTo>
                    <a:pt x="55" y="30"/>
                    <a:pt x="14" y="30"/>
                    <a:pt x="0" y="30"/>
                  </a:cubicBezTo>
                  <a:cubicBezTo>
                    <a:pt x="0" y="35"/>
                    <a:pt x="0" y="39"/>
                    <a:pt x="0" y="44"/>
                  </a:cubicBezTo>
                  <a:cubicBezTo>
                    <a:pt x="9" y="44"/>
                    <a:pt x="35" y="44"/>
                    <a:pt x="60" y="32"/>
                  </a:cubicBezTo>
                  <a:cubicBezTo>
                    <a:pt x="60" y="111"/>
                    <a:pt x="60" y="190"/>
                    <a:pt x="60" y="269"/>
                  </a:cubicBezTo>
                  <a:cubicBezTo>
                    <a:pt x="60" y="284"/>
                    <a:pt x="58" y="290"/>
                    <a:pt x="17" y="290"/>
                  </a:cubicBezTo>
                  <a:cubicBezTo>
                    <a:pt x="12" y="290"/>
                    <a:pt x="7" y="290"/>
                    <a:pt x="3" y="290"/>
                  </a:cubicBezTo>
                  <a:cubicBezTo>
                    <a:pt x="3" y="294"/>
                    <a:pt x="3" y="299"/>
                    <a:pt x="3" y="304"/>
                  </a:cubicBezTo>
                  <a:cubicBezTo>
                    <a:pt x="18" y="302"/>
                    <a:pt x="58" y="302"/>
                    <a:pt x="77" y="302"/>
                  </a:cubicBezTo>
                  <a:cubicBezTo>
                    <a:pt x="95" y="302"/>
                    <a:pt x="134" y="302"/>
                    <a:pt x="151" y="304"/>
                  </a:cubicBezTo>
                  <a:cubicBezTo>
                    <a:pt x="151" y="299"/>
                    <a:pt x="151" y="294"/>
                    <a:pt x="151" y="290"/>
                  </a:cubicBezTo>
                  <a:cubicBezTo>
                    <a:pt x="146" y="290"/>
                    <a:pt x="140" y="290"/>
                    <a:pt x="135" y="290"/>
                  </a:cubicBezTo>
                  <a:cubicBezTo>
                    <a:pt x="95" y="290"/>
                    <a:pt x="94" y="286"/>
                    <a:pt x="94" y="269"/>
                  </a:cubicBezTo>
                  <a:cubicBezTo>
                    <a:pt x="94" y="183"/>
                    <a:pt x="94" y="97"/>
                    <a:pt x="94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Forma Livre: Forma 185"/>
            <p:cNvSpPr/>
            <p:nvPr/>
          </p:nvSpPr>
          <p:spPr>
            <a:xfrm>
              <a:off x="4214160" y="1729080"/>
              <a:ext cx="69120" cy="113040"/>
            </a:xfrm>
            <a:custGeom>
              <a:avLst/>
              <a:gdLst/>
              <a:ahLst/>
              <a:cxnLst/>
              <a:rect l="0" t="0" r="r" b="b"/>
              <a:pathLst>
                <a:path w="192" h="314">
                  <a:moveTo>
                    <a:pt x="192" y="158"/>
                  </a:moveTo>
                  <a:cubicBezTo>
                    <a:pt x="192" y="122"/>
                    <a:pt x="190" y="86"/>
                    <a:pt x="174" y="52"/>
                  </a:cubicBezTo>
                  <a:cubicBezTo>
                    <a:pt x="153" y="8"/>
                    <a:pt x="116" y="0"/>
                    <a:pt x="96" y="0"/>
                  </a:cubicBezTo>
                  <a:cubicBezTo>
                    <a:pt x="69" y="0"/>
                    <a:pt x="35" y="12"/>
                    <a:pt x="17" y="55"/>
                  </a:cubicBezTo>
                  <a:cubicBezTo>
                    <a:pt x="3" y="86"/>
                    <a:pt x="0" y="122"/>
                    <a:pt x="0" y="158"/>
                  </a:cubicBezTo>
                  <a:cubicBezTo>
                    <a:pt x="0" y="192"/>
                    <a:pt x="1" y="234"/>
                    <a:pt x="21" y="269"/>
                  </a:cubicBezTo>
                  <a:cubicBezTo>
                    <a:pt x="40" y="305"/>
                    <a:pt x="73" y="314"/>
                    <a:pt x="96" y="314"/>
                  </a:cubicBezTo>
                  <a:cubicBezTo>
                    <a:pt x="121" y="314"/>
                    <a:pt x="155" y="305"/>
                    <a:pt x="175" y="261"/>
                  </a:cubicBezTo>
                  <a:cubicBezTo>
                    <a:pt x="190" y="230"/>
                    <a:pt x="192" y="195"/>
                    <a:pt x="192" y="158"/>
                  </a:cubicBezTo>
                  <a:moveTo>
                    <a:pt x="96" y="304"/>
                  </a:moveTo>
                  <a:cubicBezTo>
                    <a:pt x="78" y="304"/>
                    <a:pt x="51" y="292"/>
                    <a:pt x="43" y="249"/>
                  </a:cubicBezTo>
                  <a:cubicBezTo>
                    <a:pt x="38" y="222"/>
                    <a:pt x="38" y="179"/>
                    <a:pt x="38" y="153"/>
                  </a:cubicBezTo>
                  <a:cubicBezTo>
                    <a:pt x="38" y="123"/>
                    <a:pt x="38" y="93"/>
                    <a:pt x="42" y="69"/>
                  </a:cubicBezTo>
                  <a:cubicBezTo>
                    <a:pt x="49" y="14"/>
                    <a:pt x="84" y="10"/>
                    <a:pt x="96" y="10"/>
                  </a:cubicBezTo>
                  <a:cubicBezTo>
                    <a:pt x="110" y="10"/>
                    <a:pt x="140" y="18"/>
                    <a:pt x="149" y="64"/>
                  </a:cubicBezTo>
                  <a:cubicBezTo>
                    <a:pt x="155" y="90"/>
                    <a:pt x="155" y="125"/>
                    <a:pt x="155" y="153"/>
                  </a:cubicBezTo>
                  <a:cubicBezTo>
                    <a:pt x="155" y="187"/>
                    <a:pt x="155" y="218"/>
                    <a:pt x="149" y="247"/>
                  </a:cubicBezTo>
                  <a:cubicBezTo>
                    <a:pt x="142" y="291"/>
                    <a:pt x="116" y="304"/>
                    <a:pt x="96" y="3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Forma Livre: Forma 186"/>
            <p:cNvSpPr/>
            <p:nvPr/>
          </p:nvSpPr>
          <p:spPr>
            <a:xfrm>
              <a:off x="4298040" y="1693080"/>
              <a:ext cx="54720" cy="79920"/>
            </a:xfrm>
            <a:custGeom>
              <a:avLst/>
              <a:gdLst/>
              <a:ahLst/>
              <a:cxnLst/>
              <a:rect l="0" t="0" r="r" b="b"/>
              <a:pathLst>
                <a:path w="152" h="222">
                  <a:moveTo>
                    <a:pt x="148" y="23"/>
                  </a:moveTo>
                  <a:cubicBezTo>
                    <a:pt x="152" y="19"/>
                    <a:pt x="152" y="18"/>
                    <a:pt x="152" y="10"/>
                  </a:cubicBezTo>
                  <a:cubicBezTo>
                    <a:pt x="124" y="10"/>
                    <a:pt x="96" y="10"/>
                    <a:pt x="68" y="10"/>
                  </a:cubicBezTo>
                  <a:cubicBezTo>
                    <a:pt x="56" y="10"/>
                    <a:pt x="52" y="10"/>
                    <a:pt x="40" y="9"/>
                  </a:cubicBezTo>
                  <a:cubicBezTo>
                    <a:pt x="23" y="8"/>
                    <a:pt x="23" y="5"/>
                    <a:pt x="22" y="0"/>
                  </a:cubicBezTo>
                  <a:cubicBezTo>
                    <a:pt x="19" y="0"/>
                    <a:pt x="15" y="0"/>
                    <a:pt x="12" y="0"/>
                  </a:cubicBezTo>
                  <a:cubicBezTo>
                    <a:pt x="8" y="23"/>
                    <a:pt x="4" y="46"/>
                    <a:pt x="0" y="69"/>
                  </a:cubicBezTo>
                  <a:cubicBezTo>
                    <a:pt x="3" y="69"/>
                    <a:pt x="7" y="69"/>
                    <a:pt x="10" y="69"/>
                  </a:cubicBezTo>
                  <a:cubicBezTo>
                    <a:pt x="12" y="64"/>
                    <a:pt x="14" y="43"/>
                    <a:pt x="19" y="39"/>
                  </a:cubicBezTo>
                  <a:cubicBezTo>
                    <a:pt x="22" y="38"/>
                    <a:pt x="48" y="38"/>
                    <a:pt x="53" y="38"/>
                  </a:cubicBezTo>
                  <a:cubicBezTo>
                    <a:pt x="76" y="38"/>
                    <a:pt x="99" y="38"/>
                    <a:pt x="122" y="38"/>
                  </a:cubicBezTo>
                  <a:cubicBezTo>
                    <a:pt x="113" y="51"/>
                    <a:pt x="96" y="70"/>
                    <a:pt x="90" y="79"/>
                  </a:cubicBezTo>
                  <a:cubicBezTo>
                    <a:pt x="48" y="135"/>
                    <a:pt x="44" y="186"/>
                    <a:pt x="44" y="204"/>
                  </a:cubicBezTo>
                  <a:cubicBezTo>
                    <a:pt x="44" y="208"/>
                    <a:pt x="44" y="222"/>
                    <a:pt x="58" y="222"/>
                  </a:cubicBezTo>
                  <a:cubicBezTo>
                    <a:pt x="74" y="222"/>
                    <a:pt x="74" y="208"/>
                    <a:pt x="74" y="204"/>
                  </a:cubicBezTo>
                  <a:cubicBezTo>
                    <a:pt x="74" y="199"/>
                    <a:pt x="74" y="195"/>
                    <a:pt x="74" y="191"/>
                  </a:cubicBezTo>
                  <a:cubicBezTo>
                    <a:pt x="74" y="129"/>
                    <a:pt x="87" y="101"/>
                    <a:pt x="101" y="83"/>
                  </a:cubicBezTo>
                  <a:cubicBezTo>
                    <a:pt x="117" y="63"/>
                    <a:pt x="133" y="43"/>
                    <a:pt x="148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34920" rIns="90000" bIns="3492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Forma Livre: Forma 187"/>
            <p:cNvSpPr/>
            <p:nvPr/>
          </p:nvSpPr>
          <p:spPr>
            <a:xfrm>
              <a:off x="4370760" y="1726200"/>
              <a:ext cx="125280" cy="112320"/>
            </a:xfrm>
            <a:custGeom>
              <a:avLst/>
              <a:gdLst/>
              <a:ahLst/>
              <a:cxnLst/>
              <a:rect l="0" t="0" r="r" b="b"/>
              <a:pathLst>
                <a:path w="348" h="312">
                  <a:moveTo>
                    <a:pt x="53" y="277"/>
                  </a:moveTo>
                  <a:cubicBezTo>
                    <a:pt x="49" y="295"/>
                    <a:pt x="48" y="297"/>
                    <a:pt x="12" y="297"/>
                  </a:cubicBezTo>
                  <a:cubicBezTo>
                    <a:pt x="4" y="297"/>
                    <a:pt x="0" y="297"/>
                    <a:pt x="0" y="306"/>
                  </a:cubicBezTo>
                  <a:cubicBezTo>
                    <a:pt x="0" y="312"/>
                    <a:pt x="4" y="312"/>
                    <a:pt x="12" y="312"/>
                  </a:cubicBezTo>
                  <a:cubicBezTo>
                    <a:pt x="62" y="312"/>
                    <a:pt x="113" y="312"/>
                    <a:pt x="164" y="312"/>
                  </a:cubicBezTo>
                  <a:cubicBezTo>
                    <a:pt x="259" y="312"/>
                    <a:pt x="348" y="216"/>
                    <a:pt x="348" y="116"/>
                  </a:cubicBezTo>
                  <a:cubicBezTo>
                    <a:pt x="348" y="52"/>
                    <a:pt x="309" y="0"/>
                    <a:pt x="240" y="0"/>
                  </a:cubicBezTo>
                  <a:cubicBezTo>
                    <a:pt x="189" y="0"/>
                    <a:pt x="138" y="0"/>
                    <a:pt x="87" y="0"/>
                  </a:cubicBezTo>
                  <a:cubicBezTo>
                    <a:pt x="79" y="0"/>
                    <a:pt x="74" y="0"/>
                    <a:pt x="74" y="9"/>
                  </a:cubicBezTo>
                  <a:cubicBezTo>
                    <a:pt x="74" y="14"/>
                    <a:pt x="78" y="14"/>
                    <a:pt x="87" y="14"/>
                  </a:cubicBezTo>
                  <a:cubicBezTo>
                    <a:pt x="94" y="14"/>
                    <a:pt x="101" y="16"/>
                    <a:pt x="107" y="16"/>
                  </a:cubicBezTo>
                  <a:cubicBezTo>
                    <a:pt x="114" y="17"/>
                    <a:pt x="117" y="18"/>
                    <a:pt x="117" y="23"/>
                  </a:cubicBezTo>
                  <a:cubicBezTo>
                    <a:pt x="117" y="25"/>
                    <a:pt x="116" y="26"/>
                    <a:pt x="114" y="31"/>
                  </a:cubicBezTo>
                  <a:cubicBezTo>
                    <a:pt x="94" y="113"/>
                    <a:pt x="74" y="195"/>
                    <a:pt x="53" y="277"/>
                  </a:cubicBezTo>
                  <a:moveTo>
                    <a:pt x="152" y="32"/>
                  </a:moveTo>
                  <a:cubicBezTo>
                    <a:pt x="156" y="16"/>
                    <a:pt x="157" y="14"/>
                    <a:pt x="177" y="14"/>
                  </a:cubicBezTo>
                  <a:cubicBezTo>
                    <a:pt x="193" y="14"/>
                    <a:pt x="210" y="14"/>
                    <a:pt x="226" y="14"/>
                  </a:cubicBezTo>
                  <a:cubicBezTo>
                    <a:pt x="270" y="14"/>
                    <a:pt x="308" y="39"/>
                    <a:pt x="308" y="99"/>
                  </a:cubicBezTo>
                  <a:cubicBezTo>
                    <a:pt x="308" y="121"/>
                    <a:pt x="299" y="196"/>
                    <a:pt x="261" y="247"/>
                  </a:cubicBezTo>
                  <a:cubicBezTo>
                    <a:pt x="247" y="264"/>
                    <a:pt x="212" y="297"/>
                    <a:pt x="155" y="297"/>
                  </a:cubicBezTo>
                  <a:cubicBezTo>
                    <a:pt x="138" y="297"/>
                    <a:pt x="121" y="297"/>
                    <a:pt x="104" y="297"/>
                  </a:cubicBezTo>
                  <a:cubicBezTo>
                    <a:pt x="97" y="297"/>
                    <a:pt x="96" y="297"/>
                    <a:pt x="94" y="297"/>
                  </a:cubicBezTo>
                  <a:cubicBezTo>
                    <a:pt x="88" y="297"/>
                    <a:pt x="87" y="296"/>
                    <a:pt x="87" y="293"/>
                  </a:cubicBezTo>
                  <a:cubicBezTo>
                    <a:pt x="87" y="291"/>
                    <a:pt x="87" y="291"/>
                    <a:pt x="90" y="282"/>
                  </a:cubicBezTo>
                  <a:cubicBezTo>
                    <a:pt x="110" y="199"/>
                    <a:pt x="131" y="116"/>
                    <a:pt x="152" y="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6-9 Dark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8507</TotalTime>
  <Words>1009</Words>
  <Application>Microsoft Office PowerPoint</Application>
  <PresentationFormat>Apresentação na tela (16:9)</PresentationFormat>
  <Paragraphs>107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Symbol</vt:lpstr>
      <vt:lpstr>TexMaths Symbols</vt:lpstr>
      <vt:lpstr>Times New Roman</vt:lpstr>
      <vt:lpstr>Wingdings</vt:lpstr>
      <vt:lpstr>16-9 Dark Background</vt:lpstr>
      <vt:lpstr>16-9 White Backgroud</vt:lpstr>
      <vt:lpstr>Apresentação do PowerPoint</vt:lpstr>
      <vt:lpstr>TRACK #1 – FLOW IN FRACTURED MEDIA</vt:lpstr>
      <vt:lpstr>TRACK #1 – FLOW IN FRACTURED MEDIA</vt:lpstr>
      <vt:lpstr>Apresentação do PowerPoint</vt:lpstr>
      <vt:lpstr>(Yanli Pei, 2022) Coupled Geomechanics and Multiphase Flow Modeling in Naturally and Hydraulically Fractured Reservoirs</vt:lpstr>
      <vt:lpstr>EDFM, CDFM, pEDFM ...</vt:lpstr>
      <vt:lpstr>Multiscale FEM (MHM, hybrid mixed)</vt:lpstr>
      <vt:lpstr>Apresentação do PowerPoint</vt:lpstr>
      <vt:lpstr>Moinfar, 2014</vt:lpstr>
      <vt:lpstr>Apresentação do PowerPoint</vt:lpstr>
      <vt:lpstr>My considerations ….</vt:lpstr>
      <vt:lpstr>My considerations ….</vt:lpstr>
      <vt:lpstr>My considerations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456</cp:revision>
  <cp:lastPrinted>2023-12-03T14:38:58Z</cp:lastPrinted>
  <dcterms:created xsi:type="dcterms:W3CDTF">2011-06-30T15:04:08Z</dcterms:created>
  <dcterms:modified xsi:type="dcterms:W3CDTF">2023-12-27T16:15:26Z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