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pen Sans" panose="020B0604020202020204" charset="0"/>
      <p:regular r:id="rId22"/>
      <p:bold r:id="rId23"/>
      <p:italic r:id="rId24"/>
      <p:boldItalic r:id="rId25"/>
    </p:embeddedFont>
    <p:embeddedFont>
      <p:font typeface="PT Sans Narrow"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90" d="100"/>
          <a:sy n="90" d="100"/>
        </p:scale>
        <p:origin x="83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dc036fc8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dc036fc8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dc036fc8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dc036fc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dc036fc8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dc036fc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dc036fc8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dc036fc8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dc036fc8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dc036fc8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dc036fc8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dc036fc8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dc036fc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dc036fc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dc036fc8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dc036fc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dc036fc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dc036f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dc036fc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dc036fc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350beec3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350beec3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350beec3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350beec3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350beec3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350beec3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350beec3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350beec3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dc036fc8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dc036fc8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350beec3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350beec3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dc036fc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dc036f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dc036fc8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dc036fc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591025" y="1827650"/>
            <a:ext cx="79629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Forecasting Video Game Sales with Data Mining</a:t>
            </a:r>
            <a:endParaRPr/>
          </a:p>
        </p:txBody>
      </p:sp>
      <p:sp>
        <p:nvSpPr>
          <p:cNvPr id="67" name="Google Shape;67;p13"/>
          <p:cNvSpPr txBox="1">
            <a:spLocks noGrp="1"/>
          </p:cNvSpPr>
          <p:nvPr>
            <p:ph type="subTitle" idx="1"/>
          </p:nvPr>
        </p:nvSpPr>
        <p:spPr>
          <a:xfrm>
            <a:off x="2137225" y="27525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Rez Ebrahimi</a:t>
            </a:r>
            <a:endParaRPr sz="2100"/>
          </a:p>
          <a:p>
            <a:pPr marL="0" lvl="0" indent="0" algn="ctr" rtl="0">
              <a:spcBef>
                <a:spcPts val="0"/>
              </a:spcBef>
              <a:spcAft>
                <a:spcPts val="0"/>
              </a:spcAft>
              <a:buNone/>
            </a:pPr>
            <a:r>
              <a:rPr lang="en" sz="2100"/>
              <a:t>Ava Shearer</a:t>
            </a:r>
            <a:endParaRPr sz="2100"/>
          </a:p>
          <a:p>
            <a:pPr marL="0" lvl="0" indent="0" algn="ctr" rtl="0">
              <a:spcBef>
                <a:spcPts val="0"/>
              </a:spcBef>
              <a:spcAft>
                <a:spcPts val="0"/>
              </a:spcAft>
              <a:buNone/>
            </a:pPr>
            <a:r>
              <a:rPr lang="en" sz="2100"/>
              <a:t>Yuening He</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52400" y="152400"/>
            <a:ext cx="795077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2400" y="152400"/>
            <a:ext cx="764905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152400" y="152400"/>
            <a:ext cx="8323123" cy="460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52400" y="152400"/>
            <a:ext cx="8324325"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52400" y="152400"/>
            <a:ext cx="7835825"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209875" y="224225"/>
            <a:ext cx="8309950"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152400" y="-86200"/>
            <a:ext cx="7591574" cy="533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152400" y="0"/>
            <a:ext cx="8669124"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152400" y="152400"/>
            <a:ext cx="8839199" cy="4689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71" name="Google Shape;171;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After Data Visualization and Algorithm we used, Critic Score and User Score have the same correlation which means they both work in the postive direction. Games that have Critic and User score have global sales than the ones that don’t have score at all, which also means games that have higher score will have higher global sales. Between all the Genres, Action games have the highest score and global sales, and this tells us that the future of video games is Action games.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 </a:t>
            </a:r>
            <a:r>
              <a:rPr lang="en" sz="2400"/>
              <a:t>Video Game Sales Dataset from Kaggle</a:t>
            </a:r>
            <a:endParaRPr sz="2400"/>
          </a:p>
          <a:p>
            <a:pPr marL="0" lvl="0" indent="0" algn="l" rtl="0">
              <a:spcBef>
                <a:spcPts val="0"/>
              </a:spcBef>
              <a:spcAft>
                <a:spcPts val="0"/>
              </a:spcAft>
              <a:buNone/>
            </a:pPr>
            <a:endParaRPr/>
          </a:p>
        </p:txBody>
      </p:sp>
      <p:sp>
        <p:nvSpPr>
          <p:cNvPr id="73" name="Google Shape;73;p14"/>
          <p:cNvSpPr txBox="1">
            <a:spLocks noGrp="1"/>
          </p:cNvSpPr>
          <p:nvPr>
            <p:ph type="body" idx="1"/>
          </p:nvPr>
        </p:nvSpPr>
        <p:spPr>
          <a:xfrm>
            <a:off x="311700" y="1335000"/>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457200" lvl="0" indent="-330200" algn="l" rtl="0">
              <a:lnSpc>
                <a:spcPct val="100000"/>
              </a:lnSpc>
              <a:spcBef>
                <a:spcPts val="1600"/>
              </a:spcBef>
              <a:spcAft>
                <a:spcPts val="0"/>
              </a:spcAft>
              <a:buSzPts val="1600"/>
              <a:buChar char="-"/>
            </a:pPr>
            <a:endParaRPr sz="1600"/>
          </a:p>
        </p:txBody>
      </p:sp>
      <p:pic>
        <p:nvPicPr>
          <p:cNvPr id="74" name="Google Shape;74;p14"/>
          <p:cNvPicPr preferRelativeResize="0"/>
          <p:nvPr/>
        </p:nvPicPr>
        <p:blipFill>
          <a:blip r:embed="rId3">
            <a:alphaModFix/>
          </a:blip>
          <a:stretch>
            <a:fillRect/>
          </a:stretch>
        </p:blipFill>
        <p:spPr>
          <a:xfrm>
            <a:off x="311700" y="1242193"/>
            <a:ext cx="8520603" cy="37046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 </a:t>
            </a:r>
            <a:r>
              <a:rPr lang="en" sz="2400"/>
              <a:t>Video Game Sales Dataset from Kaggle</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Size: 16719 rows x 16 columns</a:t>
            </a:r>
            <a:endParaRPr/>
          </a:p>
          <a:p>
            <a:pPr marL="0" lvl="0" indent="0" algn="l" rtl="0">
              <a:lnSpc>
                <a:spcPct val="100000"/>
              </a:lnSpc>
              <a:spcBef>
                <a:spcPts val="1600"/>
              </a:spcBef>
              <a:spcAft>
                <a:spcPts val="0"/>
              </a:spcAft>
              <a:buNone/>
            </a:pPr>
            <a:r>
              <a:rPr lang="en"/>
              <a:t>Features:</a:t>
            </a:r>
            <a:endParaRPr/>
          </a:p>
          <a:p>
            <a:pPr marL="457200" lvl="0" indent="-342900" algn="l" rtl="0">
              <a:lnSpc>
                <a:spcPct val="100000"/>
              </a:lnSpc>
              <a:spcBef>
                <a:spcPts val="1600"/>
              </a:spcBef>
              <a:spcAft>
                <a:spcPts val="0"/>
              </a:spcAft>
              <a:buSzPts val="1800"/>
              <a:buChar char="-"/>
            </a:pPr>
            <a:r>
              <a:rPr lang="en"/>
              <a:t>Categorical: Name, Platform, Genre, Publisher, Developer, Rating</a:t>
            </a:r>
            <a:endParaRPr/>
          </a:p>
          <a:p>
            <a:pPr marL="457200" lvl="0" indent="-342900" algn="l" rtl="0">
              <a:lnSpc>
                <a:spcPct val="100000"/>
              </a:lnSpc>
              <a:spcBef>
                <a:spcPts val="0"/>
              </a:spcBef>
              <a:spcAft>
                <a:spcPts val="0"/>
              </a:spcAft>
              <a:buSzPts val="1800"/>
              <a:buChar char="-"/>
            </a:pPr>
            <a:r>
              <a:rPr lang="en"/>
              <a:t>Numeric: Year_of_Release, NA_Sales, JP_Sales, Other_Sales, Global_Sales, Critic_Score, Critic_Count, User_Score, User_Count</a:t>
            </a:r>
            <a:endParaRPr/>
          </a:p>
          <a:p>
            <a:pPr marL="0" lvl="0" indent="0" algn="l" rtl="0">
              <a:lnSpc>
                <a:spcPct val="100000"/>
              </a:lnSpc>
              <a:spcBef>
                <a:spcPts val="1600"/>
              </a:spcBef>
              <a:spcAft>
                <a:spcPts val="0"/>
              </a:spcAft>
              <a:buNone/>
            </a:pPr>
            <a:r>
              <a:rPr lang="en" sz="1600"/>
              <a:t>Goal</a:t>
            </a:r>
            <a:endParaRPr sz="1600"/>
          </a:p>
          <a:p>
            <a:pPr marL="457200" lvl="0" indent="-342900" algn="l" rtl="0">
              <a:spcBef>
                <a:spcPts val="1600"/>
              </a:spcBef>
              <a:spcAft>
                <a:spcPts val="0"/>
              </a:spcAft>
              <a:buSzPts val="1800"/>
              <a:buChar char="-"/>
            </a:pPr>
            <a:r>
              <a:rPr lang="en"/>
              <a:t>To analyze Video Game Sales dataset and make predictions by performing multiple data mining algorithms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324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a:t>
            </a:r>
            <a:endParaRPr/>
          </a:p>
        </p:txBody>
      </p:sp>
      <p:sp>
        <p:nvSpPr>
          <p:cNvPr id="86" name="Google Shape;86;p16"/>
          <p:cNvSpPr txBox="1">
            <a:spLocks noGrp="1"/>
          </p:cNvSpPr>
          <p:nvPr>
            <p:ph type="body" idx="1"/>
          </p:nvPr>
        </p:nvSpPr>
        <p:spPr>
          <a:xfrm>
            <a:off x="311700" y="1840800"/>
            <a:ext cx="48900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Check for obvious outliers </a:t>
            </a:r>
            <a:endParaRPr/>
          </a:p>
          <a:p>
            <a:pPr marL="457200" lvl="0" indent="0" algn="l" rtl="0">
              <a:spcBef>
                <a:spcPts val="0"/>
              </a:spcBef>
              <a:spcAft>
                <a:spcPts val="0"/>
              </a:spcAft>
              <a:buSzPts val="1800"/>
              <a:buChar char="○"/>
            </a:pPr>
            <a:r>
              <a:rPr lang="en"/>
              <a:t>Independent variable: Critic_Score</a:t>
            </a:r>
            <a:endParaRPr/>
          </a:p>
          <a:p>
            <a:pPr marL="457200" lvl="0" indent="0" algn="l" rtl="0">
              <a:spcBef>
                <a:spcPts val="0"/>
              </a:spcBef>
              <a:spcAft>
                <a:spcPts val="0"/>
              </a:spcAft>
              <a:buSzPts val="1800"/>
              <a:buChar char="○"/>
            </a:pPr>
            <a:r>
              <a:rPr lang="en"/>
              <a:t>Dependent variable: Global_Sales</a:t>
            </a:r>
            <a:endParaRPr/>
          </a:p>
          <a:p>
            <a:pPr marL="457200" lvl="0" indent="0" algn="l" rtl="0">
              <a:spcBef>
                <a:spcPts val="0"/>
              </a:spcBef>
              <a:spcAft>
                <a:spcPts val="0"/>
              </a:spcAft>
              <a:buSzPts val="1800"/>
              <a:buChar char="○"/>
            </a:pPr>
            <a:r>
              <a:rPr lang="en"/>
              <a:t>Remove outliers if any</a:t>
            </a: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3" name="Google Shape;93;p17"/>
          <p:cNvPicPr preferRelativeResize="0"/>
          <p:nvPr/>
        </p:nvPicPr>
        <p:blipFill>
          <a:blip r:embed="rId3">
            <a:alphaModFix/>
          </a:blip>
          <a:stretch>
            <a:fillRect/>
          </a:stretch>
        </p:blipFill>
        <p:spPr>
          <a:xfrm>
            <a:off x="-446175" y="0"/>
            <a:ext cx="9816024" cy="5267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0" y="0"/>
            <a:ext cx="85395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Check for missing values:</a:t>
            </a:r>
            <a:endParaRPr/>
          </a:p>
          <a:p>
            <a:pPr marL="0" lvl="0" indent="0" algn="l" rtl="0">
              <a:spcBef>
                <a:spcPts val="0"/>
              </a:spcBef>
              <a:spcAft>
                <a:spcPts val="0"/>
              </a:spcAft>
              <a:buNone/>
            </a:pPr>
            <a:endParaRPr/>
          </a:p>
          <a:p>
            <a:pPr marL="0" lvl="0" indent="0" algn="l" rtl="0">
              <a:spcBef>
                <a:spcPts val="0"/>
              </a:spcBef>
              <a:spcAft>
                <a:spcPts val="0"/>
              </a:spcAft>
              <a:buNone/>
            </a:pPr>
            <a:r>
              <a:rPr lang="en"/>
              <a:t>Critic_Score may be the most important independent variable, but 52.5% of its values are missing.</a:t>
            </a:r>
            <a:endParaRPr/>
          </a:p>
          <a:p>
            <a:pPr marL="0" lvl="0" indent="0" algn="l" rtl="0">
              <a:spcBef>
                <a:spcPts val="0"/>
              </a:spcBef>
              <a:spcAft>
                <a:spcPts val="0"/>
              </a:spcAft>
              <a:buNone/>
            </a:pPr>
            <a:r>
              <a:rPr lang="en"/>
              <a:t>Check missing ratios for Critic_Score across multiple major platforms</a:t>
            </a:r>
            <a:endParaRPr/>
          </a:p>
          <a:p>
            <a:pPr marL="0" lvl="0" indent="0" algn="l" rtl="0">
              <a:spcBef>
                <a:spcPts val="0"/>
              </a:spcBef>
              <a:spcAft>
                <a:spcPts val="0"/>
              </a:spcAft>
              <a:buNone/>
            </a:pPr>
            <a:r>
              <a:rPr lang="en"/>
              <a:t>39.5% is still too big → drop all rows with missing Critic_Score </a:t>
            </a:r>
            <a:endParaRPr/>
          </a:p>
          <a:p>
            <a:pPr marL="0" lvl="0" indent="0" algn="l" rtl="0">
              <a:spcBef>
                <a:spcPts val="0"/>
              </a:spcBef>
              <a:spcAft>
                <a:spcPts val="0"/>
              </a:spcAft>
              <a:buNone/>
            </a:pPr>
            <a:endParaRPr/>
          </a:p>
        </p:txBody>
      </p:sp>
      <p:pic>
        <p:nvPicPr>
          <p:cNvPr id="99" name="Google Shape;99;p18"/>
          <p:cNvPicPr preferRelativeResize="0"/>
          <p:nvPr/>
        </p:nvPicPr>
        <p:blipFill>
          <a:blip r:embed="rId3">
            <a:alphaModFix/>
          </a:blip>
          <a:stretch>
            <a:fillRect/>
          </a:stretch>
        </p:blipFill>
        <p:spPr>
          <a:xfrm>
            <a:off x="152400" y="1342200"/>
            <a:ext cx="2057400" cy="3169200"/>
          </a:xfrm>
          <a:prstGeom prst="rect">
            <a:avLst/>
          </a:prstGeom>
          <a:noFill/>
          <a:ln>
            <a:noFill/>
          </a:ln>
        </p:spPr>
      </p:pic>
      <p:pic>
        <p:nvPicPr>
          <p:cNvPr id="100" name="Google Shape;100;p18"/>
          <p:cNvPicPr preferRelativeResize="0"/>
          <p:nvPr/>
        </p:nvPicPr>
        <p:blipFill>
          <a:blip r:embed="rId4">
            <a:alphaModFix/>
          </a:blip>
          <a:stretch>
            <a:fillRect/>
          </a:stretch>
        </p:blipFill>
        <p:spPr>
          <a:xfrm>
            <a:off x="2659650" y="1658238"/>
            <a:ext cx="2028825" cy="2537125"/>
          </a:xfrm>
          <a:prstGeom prst="rect">
            <a:avLst/>
          </a:prstGeom>
          <a:noFill/>
          <a:ln>
            <a:noFill/>
          </a:ln>
        </p:spPr>
      </p:pic>
      <p:pic>
        <p:nvPicPr>
          <p:cNvPr id="101" name="Google Shape;101;p18"/>
          <p:cNvPicPr preferRelativeResize="0"/>
          <p:nvPr/>
        </p:nvPicPr>
        <p:blipFill>
          <a:blip r:embed="rId5">
            <a:alphaModFix/>
          </a:blip>
          <a:stretch>
            <a:fillRect/>
          </a:stretch>
        </p:blipFill>
        <p:spPr>
          <a:xfrm>
            <a:off x="5324250" y="1924725"/>
            <a:ext cx="2019300" cy="172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07" name="Google Shape;107;p19"/>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After removing rows with missing Critic_Score, the size of our dataset is (5673, 16)</a:t>
            </a:r>
            <a:endParaRPr/>
          </a:p>
          <a:p>
            <a:pPr marL="457200" lvl="0" indent="-342900" algn="l" rtl="0">
              <a:spcBef>
                <a:spcPts val="0"/>
              </a:spcBef>
              <a:spcAft>
                <a:spcPts val="0"/>
              </a:spcAft>
              <a:buSzPts val="1800"/>
              <a:buChar char="-"/>
            </a:pPr>
            <a:r>
              <a:rPr lang="en"/>
              <a:t>Fill missing values with mode: Publisher, Developer, Rating</a:t>
            </a:r>
            <a:endParaRPr/>
          </a:p>
          <a:p>
            <a:pPr marL="457200" lvl="0" indent="-342900" algn="l" rtl="0">
              <a:spcBef>
                <a:spcPts val="0"/>
              </a:spcBef>
              <a:spcAft>
                <a:spcPts val="0"/>
              </a:spcAft>
              <a:buSzPts val="1800"/>
              <a:buChar char="-"/>
            </a:pPr>
            <a:r>
              <a:rPr lang="en"/>
              <a:t>Fill missing values with median: Year_of_Release, User_Score, User_Count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8" name="Google Shape;108;p19"/>
          <p:cNvPicPr preferRelativeResize="0"/>
          <p:nvPr/>
        </p:nvPicPr>
        <p:blipFill>
          <a:blip r:embed="rId3">
            <a:alphaModFix/>
          </a:blip>
          <a:stretch>
            <a:fillRect/>
          </a:stretch>
        </p:blipFill>
        <p:spPr>
          <a:xfrm>
            <a:off x="4303700" y="2049900"/>
            <a:ext cx="4671300" cy="2335650"/>
          </a:xfrm>
          <a:prstGeom prst="rect">
            <a:avLst/>
          </a:prstGeom>
          <a:noFill/>
          <a:ln>
            <a:noFill/>
          </a:ln>
        </p:spPr>
      </p:pic>
      <p:sp>
        <p:nvSpPr>
          <p:cNvPr id="109" name="Google Shape;109;p19"/>
          <p:cNvSpPr txBox="1"/>
          <p:nvPr/>
        </p:nvSpPr>
        <p:spPr>
          <a:xfrm>
            <a:off x="4690050" y="1684975"/>
            <a:ext cx="6181800" cy="7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Descriptive statistics for continuous variables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0" y="0"/>
            <a:ext cx="784440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Critic Score and User Score for most of the games is more than 70(Critic_Score) and 7 (User_Score).  Most of the games have high score value.</a:t>
            </a:r>
            <a:endParaRPr/>
          </a:p>
        </p:txBody>
      </p:sp>
      <p:pic>
        <p:nvPicPr>
          <p:cNvPr id="115" name="Google Shape;115;p20"/>
          <p:cNvPicPr preferRelativeResize="0"/>
          <p:nvPr/>
        </p:nvPicPr>
        <p:blipFill>
          <a:blip r:embed="rId3">
            <a:alphaModFix/>
          </a:blip>
          <a:stretch>
            <a:fillRect/>
          </a:stretch>
        </p:blipFill>
        <p:spPr>
          <a:xfrm>
            <a:off x="152400" y="899400"/>
            <a:ext cx="6154849" cy="4091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52400" y="152400"/>
            <a:ext cx="8324326" cy="48387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363</Words>
  <Application>Microsoft Office PowerPoint</Application>
  <PresentationFormat>On-screen Show (16:9)</PresentationFormat>
  <Paragraphs>32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Open Sans</vt:lpstr>
      <vt:lpstr>PT Sans Narrow</vt:lpstr>
      <vt:lpstr>Arial</vt:lpstr>
      <vt:lpstr>Tropic</vt:lpstr>
      <vt:lpstr>Forecasting Video Game Sales with Data Mining</vt:lpstr>
      <vt:lpstr>Dataset - Video Game Sales Dataset from Kaggle </vt:lpstr>
      <vt:lpstr>Dataset - Video Game Sales Dataset from Kaggle</vt:lpstr>
      <vt:lpstr>Preprocessing </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Video Game Sales with Data Mining</dc:title>
  <dc:creator>reebr</dc:creator>
  <cp:lastModifiedBy>reebrah@gmail.com</cp:lastModifiedBy>
  <cp:revision>3</cp:revision>
  <dcterms:modified xsi:type="dcterms:W3CDTF">2020-12-01T15:10:57Z</dcterms:modified>
</cp:coreProperties>
</file>