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265" r:id="rId5"/>
    <p:sldId id="266" r:id="rId6"/>
    <p:sldId id="267" r:id="rId7"/>
    <p:sldId id="268" r:id="rId8"/>
    <p:sldId id="269" r:id="rId9"/>
    <p:sldId id="270" r:id="rId10"/>
    <p:sldId id="262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9F407-CC0C-400E-953B-BC73EE9AB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C72ADC-2076-4CC6-B4F1-004CCCFBE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5112F-81DF-4286-8811-A2EA1FCA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7EEA-6516-438E-A9FC-0D46227CF28C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BD8C0-1A25-487C-8DAF-55F56BDA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62789-651D-4B3A-9071-7523F0E6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6490-646B-491E-B0E4-6ED49B9F3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65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BFB4C-B583-44AA-BC8B-0FE75B1F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2BA0B4-7324-4A32-BD4E-66F124C4E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5CF33-B36B-485F-AD56-C0502864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7EEA-6516-438E-A9FC-0D46227CF28C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72FFE-8670-422B-A29C-7644C6D0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1DD32-3712-4D91-A252-D689D476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6490-646B-491E-B0E4-6ED49B9F3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4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33BF8B-5163-4C7A-B23C-FEF3249C3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B64878-2695-4C61-A9AE-F5883003B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5934F-0ACA-4849-BAA5-18D7D773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7EEA-6516-438E-A9FC-0D46227CF28C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AC344-D887-4AA0-A8D7-657AEE91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3FE4E-0158-4C14-BE20-83078DCF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6490-646B-491E-B0E4-6ED49B9F3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95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ED417-8DC4-463A-BBA8-FBCFD1FF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84058-0E59-4F2E-B112-17427C0B7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036972-1C7D-43FE-A0CF-BC12C3B5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7EEA-6516-438E-A9FC-0D46227CF28C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B662C-A84B-4DEC-8ABD-31AF6C77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37940B-AD73-423C-95F6-9ACADB21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6490-646B-491E-B0E4-6ED49B9F3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07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3A24E-09B7-41D4-BB68-5E86669C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1E745-3534-4265-8A1A-0ECBAEE5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3BE11-E1DE-4A07-9C71-787F2280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7EEA-6516-438E-A9FC-0D46227CF28C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31F0A-05E3-407F-9D13-6875F009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9BD00-00F1-47E4-B972-EBFBFD83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6490-646B-491E-B0E4-6ED49B9F3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38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09E47-F384-4992-ACFE-9E47703F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CF325-C861-4466-9BDE-BEE50D2B8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D95A7B-8E64-4B7B-B98E-C1075CE47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B47FE4-51F2-44B7-AEBA-3072DAAB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7EEA-6516-438E-A9FC-0D46227CF28C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615252-BCD2-4B14-A6F1-A7BC5AC3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E40008-7516-4C34-AB60-3D563D59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6490-646B-491E-B0E4-6ED49B9F3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2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3AF5E-03F2-4442-8264-F467D911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76A359-348E-404A-810A-5C5258530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A83629-0E95-4B04-9698-34FF3960E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2FA666-1F7B-4C46-B01B-FB981AA00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C44545-F371-4EB4-9EF2-5CCD4BFD3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906EB2-D74B-489A-B6F3-EA2CD5E7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7EEA-6516-438E-A9FC-0D46227CF28C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FF57BB-B434-4696-99CE-AB1DA106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8A1FB5-8BE8-45EE-81F4-FB1D3AC4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6490-646B-491E-B0E4-6ED49B9F3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8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B194F-3135-4B51-8CD7-AA928117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26C7A7-8B6B-40B8-9962-DE5022619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7EEA-6516-438E-A9FC-0D46227CF28C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ED2B9-87B6-4C65-85FC-EC97AC1E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78B4B0-1085-4E61-85BD-7140E792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6490-646B-491E-B0E4-6ED49B9F3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12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CB4EAC-BF3E-4A0F-99E8-FA1694F5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7EEA-6516-438E-A9FC-0D46227CF28C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A0C2B8-8D86-4916-B014-15534D55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32539E-EBC6-4CF7-BB73-447A75AA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6490-646B-491E-B0E4-6ED49B9F3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69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9CECB-B9D5-41FC-9115-B04674925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9B339-DA32-4D59-BD72-C87030FC2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93DF7-6741-450F-8136-1F405ECFF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FA360-9E20-4C1D-9337-3556070A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7EEA-6516-438E-A9FC-0D46227CF28C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291DE3-5866-4F32-A3C4-B0CE910F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F58B0-7912-493B-93B4-FF11D943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6490-646B-491E-B0E4-6ED49B9F3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68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67D76-8C38-4E94-B2B5-CBAE36A6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1A0478-F6FF-434E-BD05-2A47DC198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87A148-B543-45BE-9422-CDC4ECF01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AEA470-9029-4313-A3C2-8CBBAA2E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7EEA-6516-438E-A9FC-0D46227CF28C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5A7E98-2466-4ECD-A1BF-29C55D5A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2BD783-F7BA-45F1-ACDE-298D032A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6490-646B-491E-B0E4-6ED49B9F3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689616-6D18-47C5-B49A-962152C1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AD941-4A33-4E01-B281-7115A73E3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70A5F-6CA8-425D-9A40-DEDADC9D0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47EEA-6516-438E-A9FC-0D46227CF28C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D3496-84FB-4AA8-8CC8-8AF66F1EB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759A1-9B94-4F68-8FBE-782D7FFD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06490-646B-491E-B0E4-6ED49B9F3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4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933442" y="1300662"/>
            <a:ext cx="6484654" cy="3921155"/>
          </a:xfrm>
          <a:prstGeom prst="roundRect">
            <a:avLst>
              <a:gd name="adj" fmla="val 7269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88900" dir="8100000" algn="tr" rotWithShape="0">
              <a:srgbClr val="62270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2855290" y="1319410"/>
            <a:ext cx="6484654" cy="1540811"/>
          </a:xfrm>
          <a:prstGeom prst="round2SameRect">
            <a:avLst/>
          </a:prstGeom>
          <a:solidFill>
            <a:srgbClr val="68727E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실내외 </a:t>
            </a:r>
            <a:r>
              <a:rPr lang="ko-KR" altLang="en-US" sz="3200" b="1" kern="0" dirty="0" err="1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공기질</a:t>
            </a:r>
            <a:r>
              <a:rPr lang="ko-KR" altLang="en-US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모니터링 시스템</a:t>
            </a:r>
            <a:r>
              <a:rPr lang="en-US" altLang="ko-KR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</p:txBody>
      </p:sp>
      <p:sp>
        <p:nvSpPr>
          <p:cNvPr id="9" name="사다리꼴 8"/>
          <p:cNvSpPr/>
          <p:nvPr/>
        </p:nvSpPr>
        <p:spPr>
          <a:xfrm rot="21157877">
            <a:off x="5779884" y="1176967"/>
            <a:ext cx="791770" cy="284885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84E927-DA54-44D2-87F4-B1005C93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506" y="2981777"/>
            <a:ext cx="2820988" cy="203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45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51575" y="244446"/>
            <a:ext cx="11525062" cy="6337422"/>
          </a:xfrm>
          <a:prstGeom prst="roundRect">
            <a:avLst>
              <a:gd name="adj" fmla="val 1381"/>
            </a:avLst>
          </a:prstGeom>
          <a:solidFill>
            <a:srgbClr val="FEF5F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88900" dir="8100000" algn="tr" rotWithShape="0">
              <a:srgbClr val="62270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51575" y="244446"/>
            <a:ext cx="11525062" cy="615636"/>
          </a:xfrm>
          <a:prstGeom prst="round2SameRect">
            <a:avLst/>
          </a:prstGeom>
          <a:solidFill>
            <a:srgbClr val="68727E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실내외 </a:t>
            </a:r>
            <a:r>
              <a:rPr lang="ko-KR" altLang="en-US" sz="3200" b="1" kern="0" dirty="0" err="1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공기질</a:t>
            </a:r>
            <a:r>
              <a:rPr lang="ko-KR" altLang="en-US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모니터링 시스템</a:t>
            </a:r>
            <a:r>
              <a:rPr lang="en-US" altLang="ko-KR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</p:txBody>
      </p:sp>
      <p:sp>
        <p:nvSpPr>
          <p:cNvPr id="9" name="사다리꼴 8"/>
          <p:cNvSpPr/>
          <p:nvPr/>
        </p:nvSpPr>
        <p:spPr>
          <a:xfrm rot="3238701">
            <a:off x="389188" y="-122840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다리꼴 9"/>
          <p:cNvSpPr/>
          <p:nvPr/>
        </p:nvSpPr>
        <p:spPr>
          <a:xfrm rot="18361299" flipH="1">
            <a:off x="11406544" y="-111531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2710740" y="4528952"/>
            <a:ext cx="144550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206530" y="4169667"/>
            <a:ext cx="1083168" cy="10831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1206531" y="2280806"/>
            <a:ext cx="1083168" cy="10831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546" y="2470822"/>
            <a:ext cx="703135" cy="70313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739" y="4342876"/>
            <a:ext cx="736749" cy="736749"/>
          </a:xfrm>
          <a:prstGeom prst="rect">
            <a:avLst/>
          </a:prstGeom>
        </p:spPr>
      </p:pic>
      <p:sp>
        <p:nvSpPr>
          <p:cNvPr id="84" name="원호 83"/>
          <p:cNvSpPr/>
          <p:nvPr/>
        </p:nvSpPr>
        <p:spPr>
          <a:xfrm>
            <a:off x="1125637" y="4082728"/>
            <a:ext cx="1244951" cy="1244951"/>
          </a:xfrm>
          <a:prstGeom prst="arc">
            <a:avLst>
              <a:gd name="adj1" fmla="val 16200000"/>
              <a:gd name="adj2" fmla="val 10654105"/>
            </a:avLst>
          </a:prstGeom>
          <a:noFill/>
          <a:ln w="38100">
            <a:solidFill>
              <a:srgbClr val="866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85" name="원호 84"/>
          <p:cNvSpPr/>
          <p:nvPr/>
        </p:nvSpPr>
        <p:spPr>
          <a:xfrm>
            <a:off x="1125637" y="2199216"/>
            <a:ext cx="1244951" cy="1244951"/>
          </a:xfrm>
          <a:prstGeom prst="arc">
            <a:avLst>
              <a:gd name="adj1" fmla="val 16200000"/>
              <a:gd name="adj2" fmla="val 10654105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2710741" y="4528952"/>
            <a:ext cx="824790" cy="45719"/>
          </a:xfrm>
          <a:prstGeom prst="rect">
            <a:avLst/>
          </a:prstGeom>
          <a:solidFill>
            <a:srgbClr val="866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641274" y="4114928"/>
            <a:ext cx="92283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이규연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680513" y="4812681"/>
            <a:ext cx="358581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Arduino,Esp-32,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서버 연동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2710740" y="2500823"/>
            <a:ext cx="144550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2710741" y="2500823"/>
            <a:ext cx="82479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612699" y="2063071"/>
            <a:ext cx="92283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김중혁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5" name="모서리가 둥근 직사각형 39">
            <a:extLst>
              <a:ext uri="{FF2B5EF4-FFF2-40B4-BE49-F238E27FC236}">
                <a16:creationId xmlns:a16="http://schemas.microsoft.com/office/drawing/2014/main" id="{E65EAB3D-70F0-47F3-AFF9-C233BE058B1F}"/>
              </a:ext>
            </a:extLst>
          </p:cNvPr>
          <p:cNvSpPr/>
          <p:nvPr/>
        </p:nvSpPr>
        <p:spPr>
          <a:xfrm>
            <a:off x="661346" y="1087950"/>
            <a:ext cx="2934451" cy="551866"/>
          </a:xfrm>
          <a:prstGeom prst="roundRect">
            <a:avLst>
              <a:gd name="adj" fmla="val 50000"/>
            </a:avLst>
          </a:prstGeom>
          <a:solidFill>
            <a:srgbClr val="44566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prstClr val="white"/>
                </a:solidFill>
              </a:rPr>
              <a:t>역할 분담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4CBAF4-D2F8-4C40-9111-6D1451384F0D}"/>
              </a:ext>
            </a:extLst>
          </p:cNvPr>
          <p:cNvSpPr/>
          <p:nvPr/>
        </p:nvSpPr>
        <p:spPr>
          <a:xfrm>
            <a:off x="2680513" y="2760122"/>
            <a:ext cx="5943534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Front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end,Back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end,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비즈니스 로직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연동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02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51575" y="276132"/>
            <a:ext cx="11525062" cy="6337422"/>
          </a:xfrm>
          <a:prstGeom prst="roundRect">
            <a:avLst>
              <a:gd name="adj" fmla="val 1381"/>
            </a:avLst>
          </a:prstGeom>
          <a:solidFill>
            <a:srgbClr val="FEF5F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88900" dir="8100000" algn="tr" rotWithShape="0">
              <a:srgbClr val="62270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51575" y="244446"/>
            <a:ext cx="11525062" cy="615636"/>
          </a:xfrm>
          <a:prstGeom prst="round2SameRect">
            <a:avLst/>
          </a:prstGeom>
          <a:solidFill>
            <a:srgbClr val="68727E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실내외 </a:t>
            </a:r>
            <a:r>
              <a:rPr lang="ko-KR" altLang="en-US" sz="3200" b="1" kern="0" dirty="0" err="1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공기질</a:t>
            </a:r>
            <a:r>
              <a:rPr lang="ko-KR" altLang="en-US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모니터링 시스템</a:t>
            </a:r>
            <a:r>
              <a:rPr lang="en-US" altLang="ko-KR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</p:txBody>
      </p:sp>
      <p:sp>
        <p:nvSpPr>
          <p:cNvPr id="9" name="사다리꼴 8"/>
          <p:cNvSpPr/>
          <p:nvPr/>
        </p:nvSpPr>
        <p:spPr>
          <a:xfrm rot="3238701">
            <a:off x="389188" y="-122840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다리꼴 9"/>
          <p:cNvSpPr/>
          <p:nvPr/>
        </p:nvSpPr>
        <p:spPr>
          <a:xfrm rot="18361299" flipH="1">
            <a:off x="11406544" y="-111531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모서리가 둥근 직사각형 39">
            <a:extLst>
              <a:ext uri="{FF2B5EF4-FFF2-40B4-BE49-F238E27FC236}">
                <a16:creationId xmlns:a16="http://schemas.microsoft.com/office/drawing/2014/main" id="{0377ECCB-6AE2-49C3-B801-CE6266ED07AC}"/>
              </a:ext>
            </a:extLst>
          </p:cNvPr>
          <p:cNvSpPr/>
          <p:nvPr/>
        </p:nvSpPr>
        <p:spPr>
          <a:xfrm>
            <a:off x="3851113" y="2702734"/>
            <a:ext cx="4489773" cy="1649828"/>
          </a:xfrm>
          <a:prstGeom prst="roundRect">
            <a:avLst>
              <a:gd name="adj" fmla="val 50000"/>
            </a:avLst>
          </a:prstGeom>
          <a:solidFill>
            <a:srgbClr val="44566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Thank You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53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51575" y="244446"/>
            <a:ext cx="11525062" cy="6337422"/>
          </a:xfrm>
          <a:prstGeom prst="roundRect">
            <a:avLst>
              <a:gd name="adj" fmla="val 1381"/>
            </a:avLst>
          </a:prstGeom>
          <a:solidFill>
            <a:srgbClr val="FEF5F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88900" dir="8100000" algn="tr" rotWithShape="0">
              <a:srgbClr val="62270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51575" y="252572"/>
            <a:ext cx="11525062" cy="615636"/>
          </a:xfrm>
          <a:prstGeom prst="round2SameRect">
            <a:avLst/>
          </a:prstGeom>
          <a:solidFill>
            <a:srgbClr val="68727E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실내외 </a:t>
            </a:r>
            <a:r>
              <a:rPr lang="ko-KR" altLang="en-US" sz="3200" b="1" kern="0" dirty="0" err="1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공기질</a:t>
            </a:r>
            <a:r>
              <a:rPr lang="ko-KR" altLang="en-US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모니터링 시스템</a:t>
            </a:r>
            <a:r>
              <a:rPr lang="en-US" altLang="ko-KR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</p:txBody>
      </p:sp>
      <p:sp>
        <p:nvSpPr>
          <p:cNvPr id="9" name="사다리꼴 8"/>
          <p:cNvSpPr/>
          <p:nvPr/>
        </p:nvSpPr>
        <p:spPr>
          <a:xfrm rot="3238701">
            <a:off x="389188" y="-122840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다리꼴 9"/>
          <p:cNvSpPr/>
          <p:nvPr/>
        </p:nvSpPr>
        <p:spPr>
          <a:xfrm rot="18361299" flipH="1">
            <a:off x="11406544" y="-111531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9" name="자유형 17">
            <a:extLst>
              <a:ext uri="{FF2B5EF4-FFF2-40B4-BE49-F238E27FC236}">
                <a16:creationId xmlns:a16="http://schemas.microsoft.com/office/drawing/2014/main" id="{F5005D46-0B1C-492D-876A-C12448B28D7C}"/>
              </a:ext>
            </a:extLst>
          </p:cNvPr>
          <p:cNvSpPr/>
          <p:nvPr/>
        </p:nvSpPr>
        <p:spPr>
          <a:xfrm rot="16200000">
            <a:off x="1639935" y="3014032"/>
            <a:ext cx="1616973" cy="1815685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637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D0873488-2257-4388-A28C-80BC4D5BB11F}"/>
              </a:ext>
            </a:extLst>
          </p:cNvPr>
          <p:cNvGrpSpPr/>
          <p:nvPr/>
        </p:nvGrpSpPr>
        <p:grpSpPr>
          <a:xfrm>
            <a:off x="1697522" y="3294085"/>
            <a:ext cx="1501804" cy="1729137"/>
            <a:chOff x="2168084" y="3125970"/>
            <a:chExt cx="1323542" cy="1523891"/>
          </a:xfrm>
        </p:grpSpPr>
        <p:sp>
          <p:nvSpPr>
            <p:cNvPr id="141" name="육각형 140">
              <a:extLst>
                <a:ext uri="{FF2B5EF4-FFF2-40B4-BE49-F238E27FC236}">
                  <a16:creationId xmlns:a16="http://schemas.microsoft.com/office/drawing/2014/main" id="{BCD2EA39-CE10-4E5B-B19A-5E0EBCD6F79B}"/>
                </a:ext>
              </a:extLst>
            </p:cNvPr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6376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19479C8B-D2EE-43B5-8AA2-2499AD60B856}"/>
                </a:ext>
              </a:extLst>
            </p:cNvPr>
            <p:cNvSpPr/>
            <p:nvPr/>
          </p:nvSpPr>
          <p:spPr>
            <a:xfrm>
              <a:off x="2231548" y="3703252"/>
              <a:ext cx="1196611" cy="2940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214867"/>
                  </a:solidFill>
                </a:rPr>
                <a:t>배경 및 필요성</a:t>
              </a:r>
              <a:endParaRPr lang="en-US" altLang="ko-KR" sz="1200" b="1" dirty="0">
                <a:solidFill>
                  <a:srgbClr val="214867"/>
                </a:solidFill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96A5CEDF-6285-46A6-BE6F-B61A7050C580}"/>
              </a:ext>
            </a:extLst>
          </p:cNvPr>
          <p:cNvGrpSpPr/>
          <p:nvPr/>
        </p:nvGrpSpPr>
        <p:grpSpPr>
          <a:xfrm>
            <a:off x="3454671" y="3294086"/>
            <a:ext cx="1501804" cy="1729137"/>
            <a:chOff x="2168084" y="3125970"/>
            <a:chExt cx="1323542" cy="1523891"/>
          </a:xfrm>
        </p:grpSpPr>
        <p:sp>
          <p:nvSpPr>
            <p:cNvPr id="144" name="육각형 143">
              <a:extLst>
                <a:ext uri="{FF2B5EF4-FFF2-40B4-BE49-F238E27FC236}">
                  <a16:creationId xmlns:a16="http://schemas.microsoft.com/office/drawing/2014/main" id="{DAEDD9EA-599E-4ADB-BC57-FA83C2C50CB4}"/>
                </a:ext>
              </a:extLst>
            </p:cNvPr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rgbClr val="445669"/>
            </a:solidFill>
            <a:ln>
              <a:solidFill>
                <a:srgbClr val="6376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1D5331E-7B0C-468C-934A-76E56E807E0C}"/>
                </a:ext>
              </a:extLst>
            </p:cNvPr>
            <p:cNvSpPr/>
            <p:nvPr/>
          </p:nvSpPr>
          <p:spPr>
            <a:xfrm>
              <a:off x="2231548" y="3703252"/>
              <a:ext cx="1196611" cy="2940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prstClr val="white"/>
                  </a:solidFill>
                </a:rPr>
                <a:t>전체 구성도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46" name="자유형 25">
            <a:extLst>
              <a:ext uri="{FF2B5EF4-FFF2-40B4-BE49-F238E27FC236}">
                <a16:creationId xmlns:a16="http://schemas.microsoft.com/office/drawing/2014/main" id="{8CBED1BB-BE80-485B-A7A6-39731CC0957A}"/>
              </a:ext>
            </a:extLst>
          </p:cNvPr>
          <p:cNvSpPr/>
          <p:nvPr/>
        </p:nvSpPr>
        <p:spPr>
          <a:xfrm rot="5400000">
            <a:off x="3397088" y="3524462"/>
            <a:ext cx="1616973" cy="1815685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637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자유형 26">
            <a:extLst>
              <a:ext uri="{FF2B5EF4-FFF2-40B4-BE49-F238E27FC236}">
                <a16:creationId xmlns:a16="http://schemas.microsoft.com/office/drawing/2014/main" id="{58F1249E-529C-4630-9FA4-4760D2793ECD}"/>
              </a:ext>
            </a:extLst>
          </p:cNvPr>
          <p:cNvSpPr/>
          <p:nvPr/>
        </p:nvSpPr>
        <p:spPr>
          <a:xfrm rot="16200000">
            <a:off x="5161217" y="3014032"/>
            <a:ext cx="1616973" cy="1815685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637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2F5CEEC9-C235-48A9-9369-72A2B976BF42}"/>
              </a:ext>
            </a:extLst>
          </p:cNvPr>
          <p:cNvGrpSpPr/>
          <p:nvPr/>
        </p:nvGrpSpPr>
        <p:grpSpPr>
          <a:xfrm>
            <a:off x="5218804" y="3294085"/>
            <a:ext cx="1501804" cy="1729137"/>
            <a:chOff x="2168084" y="3125970"/>
            <a:chExt cx="1323542" cy="1523891"/>
          </a:xfrm>
        </p:grpSpPr>
        <p:sp>
          <p:nvSpPr>
            <p:cNvPr id="149" name="육각형 148">
              <a:extLst>
                <a:ext uri="{FF2B5EF4-FFF2-40B4-BE49-F238E27FC236}">
                  <a16:creationId xmlns:a16="http://schemas.microsoft.com/office/drawing/2014/main" id="{23C01044-BFDD-40AB-8875-9D886727003C}"/>
                </a:ext>
              </a:extLst>
            </p:cNvPr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6376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38D84E9-5B08-41E3-8CD4-D7AC2C65BA92}"/>
                </a:ext>
              </a:extLst>
            </p:cNvPr>
            <p:cNvSpPr/>
            <p:nvPr/>
          </p:nvSpPr>
          <p:spPr>
            <a:xfrm>
              <a:off x="2231548" y="3703252"/>
              <a:ext cx="1196611" cy="2940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214867"/>
                  </a:solidFill>
                </a:rPr>
                <a:t>세부 개발 내용</a:t>
              </a:r>
              <a:endParaRPr lang="en-US" altLang="ko-KR" sz="1200" b="1" dirty="0">
                <a:solidFill>
                  <a:srgbClr val="214867"/>
                </a:solidFill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21DDFADD-0EA8-493A-8EB9-03306E6E86CA}"/>
              </a:ext>
            </a:extLst>
          </p:cNvPr>
          <p:cNvGrpSpPr/>
          <p:nvPr/>
        </p:nvGrpSpPr>
        <p:grpSpPr>
          <a:xfrm>
            <a:off x="6975953" y="3294086"/>
            <a:ext cx="1501804" cy="1729137"/>
            <a:chOff x="2168084" y="3125970"/>
            <a:chExt cx="1323542" cy="1523891"/>
          </a:xfrm>
        </p:grpSpPr>
        <p:sp>
          <p:nvSpPr>
            <p:cNvPr id="152" name="육각형 151">
              <a:extLst>
                <a:ext uri="{FF2B5EF4-FFF2-40B4-BE49-F238E27FC236}">
                  <a16:creationId xmlns:a16="http://schemas.microsoft.com/office/drawing/2014/main" id="{B6D37DD3-5E33-46B4-8DCC-912DE1963389}"/>
                </a:ext>
              </a:extLst>
            </p:cNvPr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rgbClr val="445669"/>
            </a:solidFill>
            <a:ln>
              <a:solidFill>
                <a:srgbClr val="6376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EB9F3807-3076-4207-87A1-8ACA75664F6B}"/>
                </a:ext>
              </a:extLst>
            </p:cNvPr>
            <p:cNvSpPr/>
            <p:nvPr/>
          </p:nvSpPr>
          <p:spPr>
            <a:xfrm>
              <a:off x="2231548" y="3703252"/>
              <a:ext cx="1196611" cy="2940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prstClr val="white"/>
                  </a:solidFill>
                </a:rPr>
                <a:t>개발 환경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54" name="자유형 33">
            <a:extLst>
              <a:ext uri="{FF2B5EF4-FFF2-40B4-BE49-F238E27FC236}">
                <a16:creationId xmlns:a16="http://schemas.microsoft.com/office/drawing/2014/main" id="{0B33E2BC-97A9-4257-BBFA-8130802421E5}"/>
              </a:ext>
            </a:extLst>
          </p:cNvPr>
          <p:cNvSpPr/>
          <p:nvPr/>
        </p:nvSpPr>
        <p:spPr>
          <a:xfrm rot="5400000">
            <a:off x="6918370" y="3524462"/>
            <a:ext cx="1616973" cy="1815685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637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5" name="자유형 34">
            <a:extLst>
              <a:ext uri="{FF2B5EF4-FFF2-40B4-BE49-F238E27FC236}">
                <a16:creationId xmlns:a16="http://schemas.microsoft.com/office/drawing/2014/main" id="{E1EAB8D7-94B4-46E1-AD33-193F8632AF30}"/>
              </a:ext>
            </a:extLst>
          </p:cNvPr>
          <p:cNvSpPr/>
          <p:nvPr/>
        </p:nvSpPr>
        <p:spPr>
          <a:xfrm rot="16200000">
            <a:off x="8693307" y="3014032"/>
            <a:ext cx="1616973" cy="1815685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637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5A58BDBB-4E47-415F-85A6-8FEE1885EFA9}"/>
              </a:ext>
            </a:extLst>
          </p:cNvPr>
          <p:cNvGrpSpPr/>
          <p:nvPr/>
        </p:nvGrpSpPr>
        <p:grpSpPr>
          <a:xfrm>
            <a:off x="8750894" y="3294085"/>
            <a:ext cx="1501804" cy="1729137"/>
            <a:chOff x="2168084" y="3125970"/>
            <a:chExt cx="1323542" cy="1523891"/>
          </a:xfrm>
        </p:grpSpPr>
        <p:sp>
          <p:nvSpPr>
            <p:cNvPr id="157" name="육각형 156">
              <a:extLst>
                <a:ext uri="{FF2B5EF4-FFF2-40B4-BE49-F238E27FC236}">
                  <a16:creationId xmlns:a16="http://schemas.microsoft.com/office/drawing/2014/main" id="{5CC07B5C-81E0-4A9B-9003-175DA6219362}"/>
                </a:ext>
              </a:extLst>
            </p:cNvPr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6376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A5A80C59-9170-46E2-8D03-14DF8B9CE4FE}"/>
                </a:ext>
              </a:extLst>
            </p:cNvPr>
            <p:cNvSpPr/>
            <p:nvPr/>
          </p:nvSpPr>
          <p:spPr>
            <a:xfrm>
              <a:off x="2231548" y="3703252"/>
              <a:ext cx="1196611" cy="2940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214867"/>
                  </a:solidFill>
                </a:rPr>
                <a:t>일정 계획</a:t>
              </a:r>
              <a:endParaRPr lang="en-US" altLang="ko-KR" sz="1200" b="1" dirty="0">
                <a:solidFill>
                  <a:srgbClr val="214867"/>
                </a:solidFill>
              </a:endParaRPr>
            </a:p>
          </p:txBody>
        </p:sp>
      </p:grpSp>
      <p:sp>
        <p:nvSpPr>
          <p:cNvPr id="163" name="왼쪽 대괄호 162">
            <a:extLst>
              <a:ext uri="{FF2B5EF4-FFF2-40B4-BE49-F238E27FC236}">
                <a16:creationId xmlns:a16="http://schemas.microsoft.com/office/drawing/2014/main" id="{07EFFF7A-F1CA-43E9-9064-535652FA9C06}"/>
              </a:ext>
            </a:extLst>
          </p:cNvPr>
          <p:cNvSpPr/>
          <p:nvPr/>
        </p:nvSpPr>
        <p:spPr>
          <a:xfrm rot="5400000">
            <a:off x="3970374" y="1136061"/>
            <a:ext cx="471205" cy="3515110"/>
          </a:xfrm>
          <a:prstGeom prst="leftBracket">
            <a:avLst>
              <a:gd name="adj" fmla="val 0"/>
            </a:avLst>
          </a:prstGeom>
          <a:ln>
            <a:solidFill>
              <a:srgbClr val="63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4" name="왼쪽 대괄호 163">
            <a:extLst>
              <a:ext uri="{FF2B5EF4-FFF2-40B4-BE49-F238E27FC236}">
                <a16:creationId xmlns:a16="http://schemas.microsoft.com/office/drawing/2014/main" id="{5C86C034-2D2B-4A03-80F0-D13B663235B1}"/>
              </a:ext>
            </a:extLst>
          </p:cNvPr>
          <p:cNvSpPr/>
          <p:nvPr/>
        </p:nvSpPr>
        <p:spPr>
          <a:xfrm rot="5400000">
            <a:off x="7485484" y="1136061"/>
            <a:ext cx="471205" cy="3515110"/>
          </a:xfrm>
          <a:prstGeom prst="leftBracket">
            <a:avLst>
              <a:gd name="adj" fmla="val 0"/>
            </a:avLst>
          </a:prstGeom>
          <a:ln>
            <a:solidFill>
              <a:srgbClr val="63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5" name="타원 47">
            <a:extLst>
              <a:ext uri="{FF2B5EF4-FFF2-40B4-BE49-F238E27FC236}">
                <a16:creationId xmlns:a16="http://schemas.microsoft.com/office/drawing/2014/main" id="{2A459013-779B-412F-A069-319E68A7B749}"/>
              </a:ext>
            </a:extLst>
          </p:cNvPr>
          <p:cNvSpPr/>
          <p:nvPr/>
        </p:nvSpPr>
        <p:spPr>
          <a:xfrm>
            <a:off x="4956475" y="1523242"/>
            <a:ext cx="2023493" cy="726285"/>
          </a:xfrm>
          <a:prstGeom prst="roundRect">
            <a:avLst>
              <a:gd name="adj" fmla="val 50000"/>
            </a:avLst>
          </a:prstGeom>
          <a:solidFill>
            <a:srgbClr val="63768C"/>
          </a:solidFill>
          <a:ln w="6350">
            <a:solidFill>
              <a:srgbClr val="6376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</a:rPr>
              <a:t>목 차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65FF212A-9C3B-4062-8154-6C308E964B96}"/>
              </a:ext>
            </a:extLst>
          </p:cNvPr>
          <p:cNvCxnSpPr>
            <a:cxnSpLocks/>
          </p:cNvCxnSpPr>
          <p:nvPr/>
        </p:nvCxnSpPr>
        <p:spPr>
          <a:xfrm>
            <a:off x="5963531" y="2249527"/>
            <a:ext cx="0" cy="408487"/>
          </a:xfrm>
          <a:prstGeom prst="line">
            <a:avLst/>
          </a:prstGeom>
          <a:ln w="6350">
            <a:solidFill>
              <a:srgbClr val="63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30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51575" y="244446"/>
            <a:ext cx="11525062" cy="6337422"/>
          </a:xfrm>
          <a:prstGeom prst="roundRect">
            <a:avLst>
              <a:gd name="adj" fmla="val 1381"/>
            </a:avLst>
          </a:prstGeom>
          <a:solidFill>
            <a:srgbClr val="FEF5F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88900" dir="8100000" algn="tr" rotWithShape="0">
              <a:srgbClr val="62270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51575" y="244446"/>
            <a:ext cx="11525062" cy="615636"/>
          </a:xfrm>
          <a:prstGeom prst="round2SameRect">
            <a:avLst/>
          </a:prstGeom>
          <a:solidFill>
            <a:srgbClr val="68727E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실내외 </a:t>
            </a:r>
            <a:r>
              <a:rPr lang="ko-KR" altLang="en-US" sz="3200" b="1" kern="0" dirty="0" err="1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공기질</a:t>
            </a:r>
            <a:r>
              <a:rPr lang="ko-KR" altLang="en-US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모니터링 시스템</a:t>
            </a:r>
            <a:r>
              <a:rPr lang="en-US" altLang="ko-KR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</p:txBody>
      </p:sp>
      <p:sp>
        <p:nvSpPr>
          <p:cNvPr id="9" name="사다리꼴 8"/>
          <p:cNvSpPr/>
          <p:nvPr/>
        </p:nvSpPr>
        <p:spPr>
          <a:xfrm rot="3238701">
            <a:off x="389188" y="-122840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다리꼴 9"/>
          <p:cNvSpPr/>
          <p:nvPr/>
        </p:nvSpPr>
        <p:spPr>
          <a:xfrm rot="18361299" flipH="1">
            <a:off x="11406544" y="-111531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707128" y="4174805"/>
            <a:ext cx="7844116" cy="1891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현재 코로나로 인해 마스크가  필수인 시대이지만 미세먼지 또한 심한 대기환경상태로 코로나가 종식되더라도 외출을 </a:t>
            </a: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할때는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마스크가 거의 필수인 시대입니다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b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이런 시대에서 학생들이 교실에서 공부할 때 교실내 공기질과 온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습도와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실외 </a:t>
            </a: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미세먼지농도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정도 까지 알 수 있는 시스템이 있으면 좋을 것 같아서 구상하게 되었습니다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모서리가 둥근 직사각형 39">
            <a:extLst>
              <a:ext uri="{FF2B5EF4-FFF2-40B4-BE49-F238E27FC236}">
                <a16:creationId xmlns:a16="http://schemas.microsoft.com/office/drawing/2014/main" id="{549D0ACE-DC31-4904-9E55-BA2B7636FF61}"/>
              </a:ext>
            </a:extLst>
          </p:cNvPr>
          <p:cNvSpPr/>
          <p:nvPr/>
        </p:nvSpPr>
        <p:spPr>
          <a:xfrm>
            <a:off x="661347" y="1087950"/>
            <a:ext cx="2948411" cy="516988"/>
          </a:xfrm>
          <a:prstGeom prst="roundRect">
            <a:avLst>
              <a:gd name="adj" fmla="val 50000"/>
            </a:avLst>
          </a:prstGeom>
          <a:solidFill>
            <a:srgbClr val="44566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prstClr val="white"/>
                </a:solidFill>
              </a:rPr>
              <a:t>배경 및 필요성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1ACBBD9-B83E-41C9-8F0C-ED4985AC5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57" y="1782547"/>
            <a:ext cx="2882555" cy="224634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6E57ADF-3541-4EBB-9DC9-3CE9CB4C0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238" y="1782547"/>
            <a:ext cx="2222898" cy="22812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0B842F3-B7C8-4480-94D3-8DA16A693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281" y="1782547"/>
            <a:ext cx="4061488" cy="228127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D7DF74-8E6F-48C8-A935-892434E6A0AC}"/>
              </a:ext>
            </a:extLst>
          </p:cNvPr>
          <p:cNvSpPr txBox="1"/>
          <p:nvPr/>
        </p:nvSpPr>
        <p:spPr>
          <a:xfrm>
            <a:off x="661347" y="5770050"/>
            <a:ext cx="228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사진 출처 </a:t>
            </a:r>
            <a:r>
              <a:rPr lang="en-US" altLang="ko-KR" sz="900" dirty="0"/>
              <a:t>: Google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73423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51575" y="244446"/>
            <a:ext cx="11525062" cy="6337422"/>
          </a:xfrm>
          <a:prstGeom prst="roundRect">
            <a:avLst>
              <a:gd name="adj" fmla="val 1381"/>
            </a:avLst>
          </a:prstGeom>
          <a:solidFill>
            <a:srgbClr val="FEF5F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88900" dir="8100000" algn="tr" rotWithShape="0">
              <a:srgbClr val="62270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51575" y="244446"/>
            <a:ext cx="11525062" cy="615636"/>
          </a:xfrm>
          <a:prstGeom prst="round2SameRect">
            <a:avLst/>
          </a:prstGeom>
          <a:solidFill>
            <a:srgbClr val="68727E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실내외 </a:t>
            </a:r>
            <a:r>
              <a:rPr lang="ko-KR" altLang="en-US" sz="3200" b="1" kern="0" dirty="0" err="1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공기질</a:t>
            </a:r>
            <a:r>
              <a:rPr lang="ko-KR" altLang="en-US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모니터링 시스템</a:t>
            </a:r>
            <a:r>
              <a:rPr lang="en-US" altLang="ko-KR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</p:txBody>
      </p:sp>
      <p:sp>
        <p:nvSpPr>
          <p:cNvPr id="9" name="사다리꼴 8"/>
          <p:cNvSpPr/>
          <p:nvPr/>
        </p:nvSpPr>
        <p:spPr>
          <a:xfrm rot="3238701">
            <a:off x="389188" y="-122840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다리꼴 9"/>
          <p:cNvSpPr/>
          <p:nvPr/>
        </p:nvSpPr>
        <p:spPr>
          <a:xfrm rot="18361299" flipH="1">
            <a:off x="11406544" y="-111531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39">
            <a:extLst>
              <a:ext uri="{FF2B5EF4-FFF2-40B4-BE49-F238E27FC236}">
                <a16:creationId xmlns:a16="http://schemas.microsoft.com/office/drawing/2014/main" id="{549D0ACE-DC31-4904-9E55-BA2B7636FF61}"/>
              </a:ext>
            </a:extLst>
          </p:cNvPr>
          <p:cNvSpPr/>
          <p:nvPr/>
        </p:nvSpPr>
        <p:spPr>
          <a:xfrm>
            <a:off x="661347" y="1087950"/>
            <a:ext cx="2948411" cy="516988"/>
          </a:xfrm>
          <a:prstGeom prst="roundRect">
            <a:avLst>
              <a:gd name="adj" fmla="val 50000"/>
            </a:avLst>
          </a:prstGeom>
          <a:solidFill>
            <a:srgbClr val="44566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prstClr val="white"/>
                </a:solidFill>
              </a:rPr>
              <a:t>배경 및 필요성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743A108-6E08-4068-95A6-6DC7FEED5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098" y="1831905"/>
            <a:ext cx="2954948" cy="3627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4E9316A-7289-475F-8F26-B22695B60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55" y="1907100"/>
            <a:ext cx="4844101" cy="355240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A256E1-EA87-46EA-A534-45A18A7BEA5E}"/>
              </a:ext>
            </a:extLst>
          </p:cNvPr>
          <p:cNvSpPr/>
          <p:nvPr/>
        </p:nvSpPr>
        <p:spPr>
          <a:xfrm>
            <a:off x="8733072" y="4248513"/>
            <a:ext cx="2954947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미세먼지 농도를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3~4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가지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좋음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~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나쁨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단계로 사용자가 오늘 대기정보를 알기 쉽게 표현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FA278F-AD74-48F0-976E-7F01E218FC4F}"/>
              </a:ext>
            </a:extLst>
          </p:cNvPr>
          <p:cNvSpPr txBox="1"/>
          <p:nvPr/>
        </p:nvSpPr>
        <p:spPr>
          <a:xfrm>
            <a:off x="661347" y="5770050"/>
            <a:ext cx="2284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사진 출처 </a:t>
            </a:r>
            <a:r>
              <a:rPr lang="en-US" altLang="ko-KR" sz="900" dirty="0"/>
              <a:t>: Google , </a:t>
            </a:r>
            <a:r>
              <a:rPr lang="ko-KR" altLang="en-US" sz="900" dirty="0" err="1"/>
              <a:t>에어코리아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72628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51575" y="301049"/>
            <a:ext cx="11525062" cy="6337422"/>
          </a:xfrm>
          <a:prstGeom prst="roundRect">
            <a:avLst>
              <a:gd name="adj" fmla="val 1381"/>
            </a:avLst>
          </a:prstGeom>
          <a:solidFill>
            <a:srgbClr val="FEF5F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88900" dir="8100000" algn="tr" rotWithShape="0">
              <a:srgbClr val="62270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51575" y="244446"/>
            <a:ext cx="11525062" cy="615636"/>
          </a:xfrm>
          <a:prstGeom prst="round2SameRect">
            <a:avLst/>
          </a:prstGeom>
          <a:solidFill>
            <a:srgbClr val="68727E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실내외 </a:t>
            </a:r>
            <a:r>
              <a:rPr lang="ko-KR" altLang="en-US" sz="3200" b="1" kern="0" dirty="0" err="1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공기질</a:t>
            </a:r>
            <a:r>
              <a:rPr lang="ko-KR" altLang="en-US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모니터링 시스템</a:t>
            </a:r>
            <a:r>
              <a:rPr lang="en-US" altLang="ko-KR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</p:txBody>
      </p:sp>
      <p:sp>
        <p:nvSpPr>
          <p:cNvPr id="9" name="사다리꼴 8"/>
          <p:cNvSpPr/>
          <p:nvPr/>
        </p:nvSpPr>
        <p:spPr>
          <a:xfrm rot="3238701">
            <a:off x="389188" y="-122840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다리꼴 9"/>
          <p:cNvSpPr/>
          <p:nvPr/>
        </p:nvSpPr>
        <p:spPr>
          <a:xfrm rot="18361299" flipH="1">
            <a:off x="11406544" y="-111531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그래픽 15" descr="학교 단색으로 채워진">
            <a:extLst>
              <a:ext uri="{FF2B5EF4-FFF2-40B4-BE49-F238E27FC236}">
                <a16:creationId xmlns:a16="http://schemas.microsoft.com/office/drawing/2014/main" id="{256ED906-381B-4486-9E5E-BF33D7FDA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0636" y="2415829"/>
            <a:ext cx="898544" cy="8985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120B6A-CD20-4D5B-8BCC-FA315E8C804B}"/>
              </a:ext>
            </a:extLst>
          </p:cNvPr>
          <p:cNvSpPr txBox="1"/>
          <p:nvPr/>
        </p:nvSpPr>
        <p:spPr>
          <a:xfrm>
            <a:off x="9023713" y="172251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네트워크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757A38-E2CA-4880-B9FD-09E972C444F7}"/>
              </a:ext>
            </a:extLst>
          </p:cNvPr>
          <p:cNvSpPr txBox="1"/>
          <p:nvPr/>
        </p:nvSpPr>
        <p:spPr>
          <a:xfrm>
            <a:off x="5124282" y="3161983"/>
            <a:ext cx="721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학교</a:t>
            </a:r>
          </a:p>
        </p:txBody>
      </p:sp>
      <p:pic>
        <p:nvPicPr>
          <p:cNvPr id="19" name="그래픽 18" descr="강의실 윤곽선">
            <a:extLst>
              <a:ext uri="{FF2B5EF4-FFF2-40B4-BE49-F238E27FC236}">
                <a16:creationId xmlns:a16="http://schemas.microsoft.com/office/drawing/2014/main" id="{51465493-FD1E-4C1D-BFCE-4D795AD66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0107" y="3183548"/>
            <a:ext cx="790709" cy="790709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2D6A7D2-E4CC-459E-8510-DEF607DF117D}"/>
              </a:ext>
            </a:extLst>
          </p:cNvPr>
          <p:cNvCxnSpPr>
            <a:cxnSpLocks/>
            <a:stCxn id="19" idx="0"/>
            <a:endCxn id="16" idx="1"/>
          </p:cNvCxnSpPr>
          <p:nvPr/>
        </p:nvCxnSpPr>
        <p:spPr>
          <a:xfrm flipV="1">
            <a:off x="4045462" y="2865101"/>
            <a:ext cx="925174" cy="3184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" name="그래픽 21" descr="그리스 신전 단색으로 채워진">
            <a:extLst>
              <a:ext uri="{FF2B5EF4-FFF2-40B4-BE49-F238E27FC236}">
                <a16:creationId xmlns:a16="http://schemas.microsoft.com/office/drawing/2014/main" id="{E1132EB9-7DF8-4586-AC2F-962991E2F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0739" y="967640"/>
            <a:ext cx="1174116" cy="1174116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8EE3420-C4BA-4458-B6A2-6E09E269CB62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>
            <a:off x="5417797" y="2141756"/>
            <a:ext cx="2111" cy="2740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4" name="그래픽 33" descr="강의실 윤곽선">
            <a:extLst>
              <a:ext uri="{FF2B5EF4-FFF2-40B4-BE49-F238E27FC236}">
                <a16:creationId xmlns:a16="http://schemas.microsoft.com/office/drawing/2014/main" id="{57C537DB-E7E0-496C-8763-A61782725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7362" y="3183548"/>
            <a:ext cx="790709" cy="79070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8C423EE-0D3E-48F4-9B53-38A4912223CC}"/>
              </a:ext>
            </a:extLst>
          </p:cNvPr>
          <p:cNvSpPr txBox="1"/>
          <p:nvPr/>
        </p:nvSpPr>
        <p:spPr>
          <a:xfrm>
            <a:off x="4373643" y="3566689"/>
            <a:ext cx="790709" cy="315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교실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3553C4-A180-4626-B270-828C8166AB69}"/>
              </a:ext>
            </a:extLst>
          </p:cNvPr>
          <p:cNvSpPr txBox="1"/>
          <p:nvPr/>
        </p:nvSpPr>
        <p:spPr>
          <a:xfrm>
            <a:off x="6994886" y="3564120"/>
            <a:ext cx="790709" cy="315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교실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79DBB53-F175-44C1-BF53-484AF8A1282C}"/>
              </a:ext>
            </a:extLst>
          </p:cNvPr>
          <p:cNvSpPr/>
          <p:nvPr/>
        </p:nvSpPr>
        <p:spPr>
          <a:xfrm>
            <a:off x="6467542" y="4307294"/>
            <a:ext cx="922698" cy="26291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D8E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esp32</a:t>
            </a:r>
            <a:endParaRPr lang="ko-KR" altLang="en-US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112AD46-B524-4C64-9306-60AC0EFC2275}"/>
              </a:ext>
            </a:extLst>
          </p:cNvPr>
          <p:cNvSpPr/>
          <p:nvPr/>
        </p:nvSpPr>
        <p:spPr>
          <a:xfrm>
            <a:off x="6438025" y="5113498"/>
            <a:ext cx="1015927" cy="49324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D8E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미세먼지센서</a:t>
            </a:r>
            <a:endParaRPr lang="ko-KR" altLang="en-US" sz="14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112C628-ED3F-4C96-B678-52D703C585A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6928891" y="4570208"/>
            <a:ext cx="17098" cy="54329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8CA62F8-9BEA-49A9-B63A-E75791C7EC38}"/>
              </a:ext>
            </a:extLst>
          </p:cNvPr>
          <p:cNvCxnSpPr>
            <a:cxnSpLocks/>
            <a:stCxn id="74" idx="0"/>
            <a:endCxn id="45" idx="1"/>
          </p:cNvCxnSpPr>
          <p:nvPr/>
        </p:nvCxnSpPr>
        <p:spPr>
          <a:xfrm flipV="1">
            <a:off x="5847848" y="4438751"/>
            <a:ext cx="619694" cy="6834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C57A78E-C39E-402D-97A0-B2FC44585BC1}"/>
              </a:ext>
            </a:extLst>
          </p:cNvPr>
          <p:cNvCxnSpPr>
            <a:cxnSpLocks/>
            <a:stCxn id="76" idx="0"/>
            <a:endCxn id="45" idx="3"/>
          </p:cNvCxnSpPr>
          <p:nvPr/>
        </p:nvCxnSpPr>
        <p:spPr>
          <a:xfrm flipH="1" flipV="1">
            <a:off x="7390240" y="4438751"/>
            <a:ext cx="668950" cy="6747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25DBBB1-F5B9-420D-85A5-0F98E24C2FF0}"/>
              </a:ext>
            </a:extLst>
          </p:cNvPr>
          <p:cNvCxnSpPr>
            <a:stCxn id="45" idx="0"/>
            <a:endCxn id="34" idx="2"/>
          </p:cNvCxnSpPr>
          <p:nvPr/>
        </p:nvCxnSpPr>
        <p:spPr>
          <a:xfrm flipH="1" flipV="1">
            <a:off x="6592717" y="3974257"/>
            <a:ext cx="336174" cy="3330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3" name="그래픽 52" descr="컴퓨터 단색으로 채워진">
            <a:extLst>
              <a:ext uri="{FF2B5EF4-FFF2-40B4-BE49-F238E27FC236}">
                <a16:creationId xmlns:a16="http://schemas.microsoft.com/office/drawing/2014/main" id="{0793F322-3B40-4798-9104-8B8B2E2DA4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65319" y="1917131"/>
            <a:ext cx="914400" cy="914400"/>
          </a:xfrm>
          <a:prstGeom prst="rect">
            <a:avLst/>
          </a:prstGeom>
        </p:spPr>
      </p:pic>
      <p:pic>
        <p:nvPicPr>
          <p:cNvPr id="54" name="그래픽 53" descr="컴퓨터 단색으로 채워진">
            <a:extLst>
              <a:ext uri="{FF2B5EF4-FFF2-40B4-BE49-F238E27FC236}">
                <a16:creationId xmlns:a16="http://schemas.microsoft.com/office/drawing/2014/main" id="{CDA02E2F-34D2-4213-BAF1-E7D5A3C583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02763" y="3438686"/>
            <a:ext cx="721911" cy="721911"/>
          </a:xfrm>
          <a:prstGeom prst="rect">
            <a:avLst/>
          </a:prstGeom>
        </p:spPr>
      </p:pic>
      <p:pic>
        <p:nvPicPr>
          <p:cNvPr id="55" name="그래픽 54" descr="WiFi 단색으로 채워진">
            <a:extLst>
              <a:ext uri="{FF2B5EF4-FFF2-40B4-BE49-F238E27FC236}">
                <a16:creationId xmlns:a16="http://schemas.microsoft.com/office/drawing/2014/main" id="{FEE0A406-8AB5-484E-8A80-8F17F70DAF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50913" y="3161159"/>
            <a:ext cx="443321" cy="443321"/>
          </a:xfrm>
          <a:prstGeom prst="rect">
            <a:avLst/>
          </a:prstGeom>
        </p:spPr>
      </p:pic>
      <p:pic>
        <p:nvPicPr>
          <p:cNvPr id="56" name="그래픽 55" descr="스마트폰 단색으로 채워진">
            <a:extLst>
              <a:ext uri="{FF2B5EF4-FFF2-40B4-BE49-F238E27FC236}">
                <a16:creationId xmlns:a16="http://schemas.microsoft.com/office/drawing/2014/main" id="{3C06BE1F-1C6F-4A6B-A85D-3102094C96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84097" y="3557726"/>
            <a:ext cx="576954" cy="576954"/>
          </a:xfrm>
          <a:prstGeom prst="rect">
            <a:avLst/>
          </a:prstGeom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624F3DB-5DED-4C41-8D3F-F37D6763C3A3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9063719" y="2831531"/>
            <a:ext cx="658800" cy="6071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4460837-AB3C-4683-9E46-E967DCD1A97A}"/>
              </a:ext>
            </a:extLst>
          </p:cNvPr>
          <p:cNvCxnSpPr>
            <a:cxnSpLocks/>
            <a:stCxn id="16" idx="3"/>
            <a:endCxn id="34" idx="0"/>
          </p:cNvCxnSpPr>
          <p:nvPr/>
        </p:nvCxnSpPr>
        <p:spPr>
          <a:xfrm>
            <a:off x="5869180" y="2865101"/>
            <a:ext cx="723537" cy="3184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D8426C4B-2DE1-48AB-98EB-54F32702472F}"/>
              </a:ext>
            </a:extLst>
          </p:cNvPr>
          <p:cNvSpPr/>
          <p:nvPr/>
        </p:nvSpPr>
        <p:spPr>
          <a:xfrm>
            <a:off x="5386499" y="5122223"/>
            <a:ext cx="922698" cy="49324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D8E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온습도센서</a:t>
            </a:r>
            <a:endParaRPr lang="ko-KR" altLang="en-US" sz="16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F1E33D3-9D9F-4871-A7CD-D99B0800FCCF}"/>
              </a:ext>
            </a:extLst>
          </p:cNvPr>
          <p:cNvSpPr/>
          <p:nvPr/>
        </p:nvSpPr>
        <p:spPr>
          <a:xfrm>
            <a:off x="7597841" y="5113498"/>
            <a:ext cx="922698" cy="49323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D8E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환기용</a:t>
            </a:r>
            <a:r>
              <a:rPr lang="en-US" altLang="ko-KR" sz="16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Fan</a:t>
            </a:r>
            <a:endParaRPr lang="ko-KR" altLang="en-US" sz="16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AB2E0C1-49B7-4DAF-80E8-4C6927F63E3A}"/>
              </a:ext>
            </a:extLst>
          </p:cNvPr>
          <p:cNvSpPr/>
          <p:nvPr/>
        </p:nvSpPr>
        <p:spPr>
          <a:xfrm>
            <a:off x="2824837" y="4251701"/>
            <a:ext cx="922698" cy="26291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D8E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esp32</a:t>
            </a:r>
            <a:endParaRPr lang="ko-KR" altLang="en-US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2F537F10-1735-4DF6-9BA3-7183BC57045F}"/>
              </a:ext>
            </a:extLst>
          </p:cNvPr>
          <p:cNvSpPr/>
          <p:nvPr/>
        </p:nvSpPr>
        <p:spPr>
          <a:xfrm>
            <a:off x="2795320" y="5113498"/>
            <a:ext cx="1015927" cy="49324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D8E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미세먼지센서</a:t>
            </a:r>
            <a:endParaRPr lang="ko-KR" altLang="en-US" sz="14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31F79E96-1B45-452D-BF07-A009D9184183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3286186" y="4514615"/>
            <a:ext cx="17098" cy="598883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2E092CB-C3D1-4A34-99B9-D8A0303ECA2E}"/>
              </a:ext>
            </a:extLst>
          </p:cNvPr>
          <p:cNvCxnSpPr>
            <a:cxnSpLocks/>
            <a:stCxn id="102" idx="0"/>
            <a:endCxn id="97" idx="1"/>
          </p:cNvCxnSpPr>
          <p:nvPr/>
        </p:nvCxnSpPr>
        <p:spPr>
          <a:xfrm flipV="1">
            <a:off x="2205143" y="4383158"/>
            <a:ext cx="619694" cy="7390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9DE3B0E4-5763-4E25-9E46-D64C7548E56A}"/>
              </a:ext>
            </a:extLst>
          </p:cNvPr>
          <p:cNvCxnSpPr>
            <a:cxnSpLocks/>
            <a:stCxn id="103" idx="0"/>
            <a:endCxn id="97" idx="3"/>
          </p:cNvCxnSpPr>
          <p:nvPr/>
        </p:nvCxnSpPr>
        <p:spPr>
          <a:xfrm flipH="1" flipV="1">
            <a:off x="3747535" y="4383158"/>
            <a:ext cx="668950" cy="7303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3EBA30A-B1F6-484C-AE41-B29FF7B2121A}"/>
              </a:ext>
            </a:extLst>
          </p:cNvPr>
          <p:cNvSpPr/>
          <p:nvPr/>
        </p:nvSpPr>
        <p:spPr>
          <a:xfrm>
            <a:off x="1743794" y="5122223"/>
            <a:ext cx="922698" cy="49324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D8E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온습도센서</a:t>
            </a:r>
            <a:endParaRPr lang="ko-KR" altLang="en-US" sz="16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311926E0-8B90-4E1C-8219-733B0BD2C6A1}"/>
              </a:ext>
            </a:extLst>
          </p:cNvPr>
          <p:cNvSpPr/>
          <p:nvPr/>
        </p:nvSpPr>
        <p:spPr>
          <a:xfrm>
            <a:off x="3955136" y="5113498"/>
            <a:ext cx="922698" cy="49323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D8E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환기용</a:t>
            </a:r>
            <a:r>
              <a:rPr lang="en-US" altLang="ko-KR" sz="16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Fan</a:t>
            </a:r>
            <a:endParaRPr lang="ko-KR" altLang="en-US" sz="16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E3650CD-DAD4-4BD2-85A1-6DA2607C49D7}"/>
              </a:ext>
            </a:extLst>
          </p:cNvPr>
          <p:cNvCxnSpPr>
            <a:cxnSpLocks/>
            <a:stCxn id="97" idx="0"/>
          </p:cNvCxnSpPr>
          <p:nvPr/>
        </p:nvCxnSpPr>
        <p:spPr>
          <a:xfrm flipV="1">
            <a:off x="3286186" y="3974257"/>
            <a:ext cx="759275" cy="27744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70FD3EA3-6B28-49BA-A2F1-01861BAEFD3D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9722519" y="2831531"/>
            <a:ext cx="859423" cy="3854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모서리가 둥근 직사각형 39">
            <a:extLst>
              <a:ext uri="{FF2B5EF4-FFF2-40B4-BE49-F238E27FC236}">
                <a16:creationId xmlns:a16="http://schemas.microsoft.com/office/drawing/2014/main" id="{4609B7AA-84EA-4383-9904-E62EC4C1F51F}"/>
              </a:ext>
            </a:extLst>
          </p:cNvPr>
          <p:cNvSpPr/>
          <p:nvPr/>
        </p:nvSpPr>
        <p:spPr>
          <a:xfrm>
            <a:off x="661347" y="1087949"/>
            <a:ext cx="3149900" cy="886717"/>
          </a:xfrm>
          <a:prstGeom prst="roundRect">
            <a:avLst>
              <a:gd name="adj" fmla="val 50000"/>
            </a:avLst>
          </a:prstGeom>
          <a:solidFill>
            <a:srgbClr val="44566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prstClr val="white"/>
                </a:solidFill>
              </a:rPr>
              <a:t>전체 구성도</a:t>
            </a:r>
            <a:br>
              <a:rPr lang="en-US" altLang="ko-KR" sz="2800" b="1" dirty="0">
                <a:solidFill>
                  <a:prstClr val="white"/>
                </a:solidFill>
              </a:rPr>
            </a:br>
            <a:r>
              <a:rPr lang="en-US" altLang="ko-KR" sz="2800" b="1" dirty="0">
                <a:solidFill>
                  <a:prstClr val="white"/>
                </a:solidFill>
              </a:rPr>
              <a:t>(</a:t>
            </a:r>
            <a:r>
              <a:rPr lang="ko-KR" altLang="en-US" sz="2800" b="1" dirty="0">
                <a:solidFill>
                  <a:prstClr val="white"/>
                </a:solidFill>
              </a:rPr>
              <a:t>학교 컨셉</a:t>
            </a:r>
            <a:r>
              <a:rPr lang="en-US" altLang="ko-KR" sz="2800" b="1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B1CF40F-050B-4683-910D-A0F1CBD4AC82}"/>
              </a:ext>
            </a:extLst>
          </p:cNvPr>
          <p:cNvSpPr txBox="1"/>
          <p:nvPr/>
        </p:nvSpPr>
        <p:spPr>
          <a:xfrm>
            <a:off x="5670630" y="1750439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교육청</a:t>
            </a:r>
            <a:endParaRPr lang="en-US" altLang="ko-KR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 algn="ctr"/>
            <a:endParaRPr lang="ko-KR" alt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AA33E05-A584-439D-B73F-8F3F9F78FEDA}"/>
              </a:ext>
            </a:extLst>
          </p:cNvPr>
          <p:cNvSpPr txBox="1"/>
          <p:nvPr/>
        </p:nvSpPr>
        <p:spPr>
          <a:xfrm>
            <a:off x="8377918" y="41399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PC</a:t>
            </a:r>
            <a:endParaRPr lang="ko-KR" alt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395D71B-5320-4ABC-AD84-C413E0A92457}"/>
              </a:ext>
            </a:extLst>
          </p:cNvPr>
          <p:cNvSpPr txBox="1"/>
          <p:nvPr/>
        </p:nvSpPr>
        <p:spPr>
          <a:xfrm>
            <a:off x="9886774" y="418715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Mobile</a:t>
            </a:r>
            <a:endParaRPr lang="ko-KR" alt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F61BFE4D-3F70-4102-9D0D-2B8973EC7251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5485237" y="2374331"/>
            <a:ext cx="3780082" cy="2627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99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51575" y="232932"/>
            <a:ext cx="11525062" cy="6337422"/>
          </a:xfrm>
          <a:prstGeom prst="roundRect">
            <a:avLst>
              <a:gd name="adj" fmla="val 1381"/>
            </a:avLst>
          </a:prstGeom>
          <a:solidFill>
            <a:srgbClr val="FEF5F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88900" dir="8100000" algn="tr" rotWithShape="0">
              <a:srgbClr val="62270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51575" y="244446"/>
            <a:ext cx="11525062" cy="615636"/>
          </a:xfrm>
          <a:prstGeom prst="round2SameRect">
            <a:avLst/>
          </a:prstGeom>
          <a:solidFill>
            <a:srgbClr val="68727E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실내외 </a:t>
            </a:r>
            <a:r>
              <a:rPr lang="ko-KR" altLang="en-US" sz="3200" b="1" kern="0" dirty="0" err="1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공기질</a:t>
            </a:r>
            <a:r>
              <a:rPr lang="ko-KR" altLang="en-US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모니터링 시스템</a:t>
            </a:r>
            <a:r>
              <a:rPr lang="en-US" altLang="ko-KR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</p:txBody>
      </p:sp>
      <p:sp>
        <p:nvSpPr>
          <p:cNvPr id="9" name="사다리꼴 8"/>
          <p:cNvSpPr/>
          <p:nvPr/>
        </p:nvSpPr>
        <p:spPr>
          <a:xfrm rot="3238701">
            <a:off x="389188" y="-122840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다리꼴 9"/>
          <p:cNvSpPr/>
          <p:nvPr/>
        </p:nvSpPr>
        <p:spPr>
          <a:xfrm rot="18361299" flipH="1">
            <a:off x="11406544" y="-111531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4" name="그래픽 53" descr="컴퓨터 단색으로 채워진">
            <a:extLst>
              <a:ext uri="{FF2B5EF4-FFF2-40B4-BE49-F238E27FC236}">
                <a16:creationId xmlns:a16="http://schemas.microsoft.com/office/drawing/2014/main" id="{CDA02E2F-34D2-4213-BAF1-E7D5A3C58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3932" y="2666988"/>
            <a:ext cx="1226303" cy="1226303"/>
          </a:xfrm>
          <a:prstGeom prst="rect">
            <a:avLst/>
          </a:prstGeom>
        </p:spPr>
      </p:pic>
      <p:sp>
        <p:nvSpPr>
          <p:cNvPr id="119" name="모서리가 둥근 직사각형 39">
            <a:extLst>
              <a:ext uri="{FF2B5EF4-FFF2-40B4-BE49-F238E27FC236}">
                <a16:creationId xmlns:a16="http://schemas.microsoft.com/office/drawing/2014/main" id="{4609B7AA-84EA-4383-9904-E62EC4C1F51F}"/>
              </a:ext>
            </a:extLst>
          </p:cNvPr>
          <p:cNvSpPr/>
          <p:nvPr/>
        </p:nvSpPr>
        <p:spPr>
          <a:xfrm>
            <a:off x="661347" y="1087950"/>
            <a:ext cx="2694290" cy="551866"/>
          </a:xfrm>
          <a:prstGeom prst="roundRect">
            <a:avLst>
              <a:gd name="adj" fmla="val 50000"/>
            </a:avLst>
          </a:prstGeom>
          <a:solidFill>
            <a:srgbClr val="44566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prstClr val="white"/>
                </a:solidFill>
              </a:rPr>
              <a:t>전체 구성도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72C1038-BC19-4E07-B735-F1129B3DDB3C}"/>
              </a:ext>
            </a:extLst>
          </p:cNvPr>
          <p:cNvSpPr/>
          <p:nvPr/>
        </p:nvSpPr>
        <p:spPr>
          <a:xfrm>
            <a:off x="7130231" y="2137151"/>
            <a:ext cx="1289069" cy="49594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D8E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Open </a:t>
            </a:r>
            <a:r>
              <a:rPr lang="en-US" altLang="ko-KR" dirty="0" err="1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api</a:t>
            </a:r>
            <a:endParaRPr lang="ko-KR" altLang="en-US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E8B613A-7064-4339-8C40-42198A4AD3B0}"/>
              </a:ext>
            </a:extLst>
          </p:cNvPr>
          <p:cNvSpPr/>
          <p:nvPr/>
        </p:nvSpPr>
        <p:spPr>
          <a:xfrm>
            <a:off x="2024675" y="4381349"/>
            <a:ext cx="1289069" cy="49594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D8E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ESP32</a:t>
            </a:r>
            <a:endParaRPr lang="ko-KR" altLang="en-US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B995546-3B29-482E-833D-024B386F3ABD}"/>
              </a:ext>
            </a:extLst>
          </p:cNvPr>
          <p:cNvSpPr/>
          <p:nvPr/>
        </p:nvSpPr>
        <p:spPr>
          <a:xfrm>
            <a:off x="2024675" y="5272831"/>
            <a:ext cx="1289069" cy="49594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D8E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미세먼지측정센서</a:t>
            </a:r>
            <a:endParaRPr lang="ko-KR" altLang="en-US" sz="16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01590A8-5CC3-4B33-9BED-86DC660BA32D}"/>
              </a:ext>
            </a:extLst>
          </p:cNvPr>
          <p:cNvCxnSpPr>
            <a:stCxn id="49" idx="2"/>
            <a:endCxn id="59" idx="0"/>
          </p:cNvCxnSpPr>
          <p:nvPr/>
        </p:nvCxnSpPr>
        <p:spPr>
          <a:xfrm>
            <a:off x="2669210" y="4877295"/>
            <a:ext cx="0" cy="395536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8B190F1-B531-4FC4-B0F1-58EE3DD572B8}"/>
              </a:ext>
            </a:extLst>
          </p:cNvPr>
          <p:cNvCxnSpPr>
            <a:cxnSpLocks/>
          </p:cNvCxnSpPr>
          <p:nvPr/>
        </p:nvCxnSpPr>
        <p:spPr>
          <a:xfrm flipV="1">
            <a:off x="2640043" y="4151489"/>
            <a:ext cx="0" cy="24008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3AD5357-1423-4B9D-9251-1D1CD102A23B}"/>
              </a:ext>
            </a:extLst>
          </p:cNvPr>
          <p:cNvSpPr/>
          <p:nvPr/>
        </p:nvSpPr>
        <p:spPr>
          <a:xfrm>
            <a:off x="3355639" y="5284023"/>
            <a:ext cx="1407670" cy="49594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D8E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온습도센서</a:t>
            </a:r>
            <a:endParaRPr lang="ko-KR" altLang="en-US" sz="16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64A2F28-91B6-4BD8-87F3-EDB1F225923D}"/>
              </a:ext>
            </a:extLst>
          </p:cNvPr>
          <p:cNvCxnSpPr>
            <a:cxnSpLocks/>
            <a:stCxn id="49" idx="2"/>
            <a:endCxn id="65" idx="0"/>
          </p:cNvCxnSpPr>
          <p:nvPr/>
        </p:nvCxnSpPr>
        <p:spPr>
          <a:xfrm>
            <a:off x="2669210" y="4877295"/>
            <a:ext cx="1390264" cy="40672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4A43111A-C25F-4737-9E30-0E586189E028}"/>
              </a:ext>
            </a:extLst>
          </p:cNvPr>
          <p:cNvSpPr/>
          <p:nvPr/>
        </p:nvSpPr>
        <p:spPr>
          <a:xfrm>
            <a:off x="684843" y="5272831"/>
            <a:ext cx="1289069" cy="49594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D8E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환기용</a:t>
            </a:r>
            <a:r>
              <a:rPr lang="en-US" altLang="ko-KR" sz="16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Fan</a:t>
            </a:r>
            <a:endParaRPr lang="ko-KR" altLang="en-US" sz="16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061D59B-EC38-44B7-8343-0CC9D59FEB01}"/>
              </a:ext>
            </a:extLst>
          </p:cNvPr>
          <p:cNvCxnSpPr>
            <a:cxnSpLocks/>
            <a:stCxn id="49" idx="2"/>
            <a:endCxn id="67" idx="0"/>
          </p:cNvCxnSpPr>
          <p:nvPr/>
        </p:nvCxnSpPr>
        <p:spPr>
          <a:xfrm flipH="1">
            <a:off x="1329378" y="4877295"/>
            <a:ext cx="1339832" cy="395536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1DB05E74-41A9-4C41-B499-C7A2F02DC3DB}"/>
              </a:ext>
            </a:extLst>
          </p:cNvPr>
          <p:cNvSpPr/>
          <p:nvPr/>
        </p:nvSpPr>
        <p:spPr>
          <a:xfrm>
            <a:off x="2024675" y="3645318"/>
            <a:ext cx="1289069" cy="49594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D8E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Arduino</a:t>
            </a:r>
            <a:endParaRPr lang="ko-KR" altLang="en-US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DC4A34D-C2EE-422B-A060-429BDB406F93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2669210" y="3245984"/>
            <a:ext cx="0" cy="39933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69AECB1-B817-4E3B-8155-B62FEAF0AE9E}"/>
              </a:ext>
            </a:extLst>
          </p:cNvPr>
          <p:cNvCxnSpPr>
            <a:cxnSpLocks/>
          </p:cNvCxnSpPr>
          <p:nvPr/>
        </p:nvCxnSpPr>
        <p:spPr>
          <a:xfrm>
            <a:off x="2676269" y="3258555"/>
            <a:ext cx="1866955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F6C98427-549B-4646-9570-6C85C028C864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832293" y="3258555"/>
            <a:ext cx="1297939" cy="1374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97CFD9A8-79CB-460C-BBC1-781F6CA21E50}"/>
              </a:ext>
            </a:extLst>
          </p:cNvPr>
          <p:cNvSpPr/>
          <p:nvPr/>
        </p:nvSpPr>
        <p:spPr>
          <a:xfrm>
            <a:off x="7130232" y="3024323"/>
            <a:ext cx="1289069" cy="49594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D8E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Web Browser</a:t>
            </a:r>
            <a:endParaRPr lang="ko-KR" altLang="en-US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BF66AF6-B9C4-4138-8B0B-00CC469F14DF}"/>
              </a:ext>
            </a:extLst>
          </p:cNvPr>
          <p:cNvCxnSpPr>
            <a:cxnSpLocks/>
            <a:stCxn id="73" idx="0"/>
            <a:endCxn id="48" idx="2"/>
          </p:cNvCxnSpPr>
          <p:nvPr/>
        </p:nvCxnSpPr>
        <p:spPr>
          <a:xfrm flipH="1" flipV="1">
            <a:off x="7774766" y="2633097"/>
            <a:ext cx="1" cy="391226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FFD387-2388-41EF-B6D4-176BA646B029}"/>
              </a:ext>
            </a:extLst>
          </p:cNvPr>
          <p:cNvSpPr txBox="1"/>
          <p:nvPr/>
        </p:nvSpPr>
        <p:spPr>
          <a:xfrm>
            <a:off x="6140032" y="3222477"/>
            <a:ext cx="87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pic>
        <p:nvPicPr>
          <p:cNvPr id="37" name="그래픽 36" descr="연결 윤곽선">
            <a:extLst>
              <a:ext uri="{FF2B5EF4-FFF2-40B4-BE49-F238E27FC236}">
                <a16:creationId xmlns:a16="http://schemas.microsoft.com/office/drawing/2014/main" id="{0B454574-662D-45D7-99B9-642C69556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1323" y="2586042"/>
            <a:ext cx="1272869" cy="1272869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E4477C9-26C3-4E07-B1A7-D5E91B4A516D}"/>
              </a:ext>
            </a:extLst>
          </p:cNvPr>
          <p:cNvSpPr txBox="1"/>
          <p:nvPr/>
        </p:nvSpPr>
        <p:spPr>
          <a:xfrm>
            <a:off x="4734449" y="3733821"/>
            <a:ext cx="119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Network</a:t>
            </a:r>
            <a:endParaRPr lang="ko-KR" altLang="en-US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D24D245A-BF01-43AF-BE33-6502A76CD26C}"/>
              </a:ext>
            </a:extLst>
          </p:cNvPr>
          <p:cNvCxnSpPr>
            <a:cxnSpLocks/>
            <a:stCxn id="73" idx="3"/>
            <a:endCxn id="54" idx="1"/>
          </p:cNvCxnSpPr>
          <p:nvPr/>
        </p:nvCxnSpPr>
        <p:spPr>
          <a:xfrm>
            <a:off x="8419301" y="3272296"/>
            <a:ext cx="824631" cy="784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31D8255-DF5B-4E0B-8919-EA4ADA48B1EF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7774765" y="3520269"/>
            <a:ext cx="2" cy="39821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5" name="그래픽 84" descr="스마트폰 단색으로 채워진">
            <a:extLst>
              <a:ext uri="{FF2B5EF4-FFF2-40B4-BE49-F238E27FC236}">
                <a16:creationId xmlns:a16="http://schemas.microsoft.com/office/drawing/2014/main" id="{20C4796B-2A70-47F8-A30D-A0CE1F361E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2873" y="4064406"/>
            <a:ext cx="1143783" cy="1143783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6F7B09EB-D5AA-4856-895B-862D08CD7850}"/>
              </a:ext>
            </a:extLst>
          </p:cNvPr>
          <p:cNvSpPr txBox="1"/>
          <p:nvPr/>
        </p:nvSpPr>
        <p:spPr>
          <a:xfrm>
            <a:off x="7225309" y="5387081"/>
            <a:ext cx="119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스마트폰</a:t>
            </a: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5A46CA58-132B-49C3-83C6-8515B665BC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6873" y="1157511"/>
            <a:ext cx="2011441" cy="1632967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7177C512-3426-4EA0-AC18-00B7A9A277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1122" y="4059679"/>
            <a:ext cx="2196095" cy="199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8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51575" y="244446"/>
            <a:ext cx="11525062" cy="6337422"/>
          </a:xfrm>
          <a:prstGeom prst="roundRect">
            <a:avLst>
              <a:gd name="adj" fmla="val 1381"/>
            </a:avLst>
          </a:prstGeom>
          <a:solidFill>
            <a:srgbClr val="FEF5F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88900" dir="8100000" algn="tr" rotWithShape="0">
              <a:srgbClr val="62270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51575" y="244446"/>
            <a:ext cx="11525062" cy="615636"/>
          </a:xfrm>
          <a:prstGeom prst="round2SameRect">
            <a:avLst/>
          </a:prstGeom>
          <a:solidFill>
            <a:srgbClr val="68727E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실내외 </a:t>
            </a:r>
            <a:r>
              <a:rPr lang="ko-KR" altLang="en-US" sz="3200" b="1" kern="0" dirty="0" err="1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공기질</a:t>
            </a:r>
            <a:r>
              <a:rPr lang="ko-KR" altLang="en-US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모니터링 시스템</a:t>
            </a:r>
            <a:r>
              <a:rPr lang="en-US" altLang="ko-KR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</p:txBody>
      </p:sp>
      <p:sp>
        <p:nvSpPr>
          <p:cNvPr id="9" name="사다리꼴 8"/>
          <p:cNvSpPr/>
          <p:nvPr/>
        </p:nvSpPr>
        <p:spPr>
          <a:xfrm rot="3238701">
            <a:off x="389188" y="-122840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다리꼴 9"/>
          <p:cNvSpPr/>
          <p:nvPr/>
        </p:nvSpPr>
        <p:spPr>
          <a:xfrm rot="18361299" flipH="1">
            <a:off x="11406544" y="-111531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대각선 방향의 모서리가 둥근 사각형 22"/>
          <p:cNvSpPr/>
          <p:nvPr/>
        </p:nvSpPr>
        <p:spPr>
          <a:xfrm>
            <a:off x="1248775" y="2641303"/>
            <a:ext cx="2116543" cy="2313257"/>
          </a:xfrm>
          <a:prstGeom prst="round2DiagRect">
            <a:avLst>
              <a:gd name="adj1" fmla="val 31957"/>
              <a:gd name="adj2" fmla="val 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ㅇㅇ공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4" name="대각선 방향의 모서리가 둥근 사각형 23"/>
          <p:cNvSpPr/>
          <p:nvPr/>
        </p:nvSpPr>
        <p:spPr>
          <a:xfrm>
            <a:off x="3604721" y="2641303"/>
            <a:ext cx="2116543" cy="2313257"/>
          </a:xfrm>
          <a:prstGeom prst="round2DiagRect">
            <a:avLst>
              <a:gd name="adj1" fmla="val 30713"/>
              <a:gd name="adj2" fmla="val 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5" name="대각선 방향의 모서리가 둥근 사각형 24"/>
          <p:cNvSpPr/>
          <p:nvPr/>
        </p:nvSpPr>
        <p:spPr>
          <a:xfrm>
            <a:off x="6544867" y="2626788"/>
            <a:ext cx="2116543" cy="2327772"/>
          </a:xfrm>
          <a:prstGeom prst="round2DiagRect">
            <a:avLst>
              <a:gd name="adj1" fmla="val 27602"/>
              <a:gd name="adj2" fmla="val 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6" name="대각선 방향의 모서리가 둥근 사각형 25"/>
          <p:cNvSpPr/>
          <p:nvPr/>
        </p:nvSpPr>
        <p:spPr>
          <a:xfrm>
            <a:off x="8900813" y="2641303"/>
            <a:ext cx="2116543" cy="2313257"/>
          </a:xfrm>
          <a:prstGeom prst="round2DiagRect">
            <a:avLst>
              <a:gd name="adj1" fmla="val 27602"/>
              <a:gd name="adj2" fmla="val 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095318" y="2425295"/>
            <a:ext cx="1270000" cy="42091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실외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451264" y="2425295"/>
            <a:ext cx="1270000" cy="42091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실내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391410" y="2425295"/>
            <a:ext cx="1270000" cy="420914"/>
          </a:xfrm>
          <a:prstGeom prst="roundRect">
            <a:avLst>
              <a:gd name="adj" fmla="val 50000"/>
            </a:avLst>
          </a:prstGeom>
          <a:solidFill>
            <a:srgbClr val="44968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Arduino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747356" y="2425295"/>
            <a:ext cx="1270000" cy="420914"/>
          </a:xfrm>
          <a:prstGeom prst="roundRect">
            <a:avLst>
              <a:gd name="adj" fmla="val 50000"/>
            </a:avLst>
          </a:prstGeom>
          <a:solidFill>
            <a:srgbClr val="44968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웹</a:t>
            </a:r>
          </a:p>
        </p:txBody>
      </p:sp>
      <p:sp>
        <p:nvSpPr>
          <p:cNvPr id="16" name="모서리가 둥근 직사각형 39">
            <a:extLst>
              <a:ext uri="{FF2B5EF4-FFF2-40B4-BE49-F238E27FC236}">
                <a16:creationId xmlns:a16="http://schemas.microsoft.com/office/drawing/2014/main" id="{FFDBFB5E-C85E-42DD-B4DA-38577301F8B2}"/>
              </a:ext>
            </a:extLst>
          </p:cNvPr>
          <p:cNvSpPr/>
          <p:nvPr/>
        </p:nvSpPr>
        <p:spPr>
          <a:xfrm>
            <a:off x="661346" y="1087950"/>
            <a:ext cx="2934451" cy="551866"/>
          </a:xfrm>
          <a:prstGeom prst="roundRect">
            <a:avLst>
              <a:gd name="adj" fmla="val 50000"/>
            </a:avLst>
          </a:prstGeom>
          <a:solidFill>
            <a:srgbClr val="44566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prstClr val="white"/>
                </a:solidFill>
              </a:rPr>
              <a:t>세부 개발 내용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C0C39-DD42-4ED4-A9DE-0D514805FE08}"/>
              </a:ext>
            </a:extLst>
          </p:cNvPr>
          <p:cNvSpPr txBox="1"/>
          <p:nvPr/>
        </p:nvSpPr>
        <p:spPr>
          <a:xfrm>
            <a:off x="1416383" y="3170583"/>
            <a:ext cx="17032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badi" panose="020B0604020104020204" pitchFamily="34" charset="0"/>
              </a:rPr>
              <a:t>공공 데이터 포털</a:t>
            </a:r>
            <a:br>
              <a:rPr lang="en-US" altLang="ko-KR" sz="1400" dirty="0">
                <a:latin typeface="Abadi" panose="020B0604020104020204" pitchFamily="34" charset="0"/>
              </a:rPr>
            </a:br>
            <a:r>
              <a:rPr lang="en-US" altLang="ko-KR" sz="1400" dirty="0">
                <a:latin typeface="Abadi" panose="020B0604020104020204" pitchFamily="34" charset="0"/>
              </a:rPr>
              <a:t>Open API</a:t>
            </a:r>
            <a:r>
              <a:rPr lang="ko-KR" altLang="en-US" sz="1400" dirty="0">
                <a:latin typeface="Abadi" panose="020B0604020104020204" pitchFamily="34" charset="0"/>
              </a:rPr>
              <a:t>를 통해 </a:t>
            </a:r>
            <a:r>
              <a:rPr lang="ko-KR" altLang="en-US" sz="1400" dirty="0" err="1">
                <a:latin typeface="Abadi" panose="020B0604020104020204" pitchFamily="34" charset="0"/>
              </a:rPr>
              <a:t>실외대기정보값</a:t>
            </a:r>
            <a:r>
              <a:rPr lang="ko-KR" altLang="en-US" sz="1400" dirty="0">
                <a:latin typeface="Abadi" panose="020B0604020104020204" pitchFamily="34" charset="0"/>
              </a:rPr>
              <a:t> </a:t>
            </a:r>
            <a:r>
              <a:rPr lang="ko-KR" altLang="en-US" sz="1400" dirty="0" err="1">
                <a:latin typeface="Abadi" panose="020B0604020104020204" pitchFamily="34" charset="0"/>
              </a:rPr>
              <a:t>받아오기</a:t>
            </a:r>
            <a:endParaRPr lang="ko-KR" altLang="en-US" sz="1400" dirty="0">
              <a:latin typeface="Abadi" panose="020B06040201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B3B141-3197-431C-9F39-D71EC49A3D03}"/>
              </a:ext>
            </a:extLst>
          </p:cNvPr>
          <p:cNvSpPr txBox="1"/>
          <p:nvPr/>
        </p:nvSpPr>
        <p:spPr>
          <a:xfrm>
            <a:off x="3716893" y="3188512"/>
            <a:ext cx="18770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ESP – 32</a:t>
            </a:r>
            <a:r>
              <a:rPr lang="ko-KR" altLang="en-US" sz="1400" dirty="0"/>
              <a:t>를 통해</a:t>
            </a:r>
            <a:br>
              <a:rPr lang="en-US" altLang="ko-KR" sz="1400" dirty="0"/>
            </a:br>
            <a:r>
              <a:rPr lang="ko-KR" altLang="en-US" sz="1400" dirty="0" err="1"/>
              <a:t>미세먼지측정센서값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 err="1"/>
              <a:t>온습도센서</a:t>
            </a:r>
            <a:r>
              <a:rPr lang="ko-KR" altLang="en-US" sz="1400" dirty="0"/>
              <a:t> 값 </a:t>
            </a:r>
            <a:r>
              <a:rPr lang="ko-KR" altLang="en-US" sz="1400" dirty="0" err="1"/>
              <a:t>받아오기</a:t>
            </a:r>
            <a:br>
              <a:rPr lang="en-US" altLang="ko-KR" sz="1400" dirty="0"/>
            </a:br>
            <a:r>
              <a:rPr lang="ko-KR" altLang="en-US" sz="1400" dirty="0"/>
              <a:t> </a:t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680F97-37E3-40AE-BE64-A1A24AA33E48}"/>
              </a:ext>
            </a:extLst>
          </p:cNvPr>
          <p:cNvSpPr txBox="1"/>
          <p:nvPr/>
        </p:nvSpPr>
        <p:spPr>
          <a:xfrm>
            <a:off x="6664617" y="2904712"/>
            <a:ext cx="18770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ESP – 32 </a:t>
            </a:r>
            <a:r>
              <a:rPr lang="ko-KR" altLang="en-US" sz="1400" dirty="0"/>
              <a:t>값</a:t>
            </a:r>
            <a:r>
              <a:rPr lang="en-US" altLang="ko-KR" sz="1400" dirty="0"/>
              <a:t>(</a:t>
            </a:r>
            <a:r>
              <a:rPr lang="ko-KR" altLang="en-US" sz="1400" dirty="0"/>
              <a:t>실내</a:t>
            </a:r>
            <a:r>
              <a:rPr lang="en-US" altLang="ko-KR" sz="1400" dirty="0"/>
              <a:t>)</a:t>
            </a:r>
            <a:r>
              <a:rPr lang="ko-KR" altLang="en-US" sz="1400" dirty="0"/>
              <a:t>과 </a:t>
            </a:r>
            <a:r>
              <a:rPr lang="ko-KR" altLang="en-US" sz="1400" dirty="0" err="1"/>
              <a:t>공공데이터포털에서</a:t>
            </a:r>
            <a:r>
              <a:rPr lang="ko-KR" altLang="en-US" sz="1400" dirty="0"/>
              <a:t> 받아온 값</a:t>
            </a:r>
            <a:r>
              <a:rPr lang="en-US" altLang="ko-KR" sz="1400" dirty="0"/>
              <a:t>(</a:t>
            </a:r>
            <a:r>
              <a:rPr lang="ko-KR" altLang="en-US" sz="1400" dirty="0"/>
              <a:t>실외</a:t>
            </a:r>
            <a:r>
              <a:rPr lang="en-US" altLang="ko-KR" sz="1400" dirty="0"/>
              <a:t>)</a:t>
            </a:r>
            <a:r>
              <a:rPr lang="ko-KR" altLang="en-US" sz="1400" dirty="0"/>
              <a:t>를 비교하여 </a:t>
            </a:r>
            <a:br>
              <a:rPr lang="en-US" altLang="ko-KR" sz="1400" dirty="0"/>
            </a:br>
            <a:r>
              <a:rPr lang="ko-KR" altLang="en-US" sz="1400" dirty="0"/>
              <a:t>실내 미세먼지</a:t>
            </a:r>
            <a:r>
              <a:rPr lang="en-US" altLang="ko-KR" sz="1400" dirty="0"/>
              <a:t>,</a:t>
            </a:r>
            <a:r>
              <a:rPr lang="ko-KR" altLang="en-US" sz="1400" dirty="0"/>
              <a:t>온습도가 </a:t>
            </a:r>
            <a:r>
              <a:rPr lang="ko-KR" altLang="en-US" sz="1400" dirty="0" err="1"/>
              <a:t>좋지않고</a:t>
            </a:r>
            <a:r>
              <a:rPr lang="ko-KR" altLang="en-US" sz="1400" dirty="0"/>
              <a:t> 실외대기질이 좋음 이면 환기용 </a:t>
            </a:r>
            <a:r>
              <a:rPr lang="en-US" altLang="ko-KR" sz="1400" dirty="0"/>
              <a:t>Fan </a:t>
            </a:r>
            <a:r>
              <a:rPr lang="ko-KR" altLang="en-US" sz="1400" dirty="0"/>
              <a:t>자동으로 가동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9EE2AC-6335-4851-881A-7FB927BB1553}"/>
              </a:ext>
            </a:extLst>
          </p:cNvPr>
          <p:cNvSpPr txBox="1"/>
          <p:nvPr/>
        </p:nvSpPr>
        <p:spPr>
          <a:xfrm>
            <a:off x="9012985" y="2904712"/>
            <a:ext cx="1877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모바일과 웹에서 모두 사용자가 확인 가능하도록 구현</a:t>
            </a:r>
            <a:br>
              <a:rPr lang="en-US" altLang="ko-KR" sz="1400" dirty="0"/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0514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51575" y="276132"/>
            <a:ext cx="11525062" cy="6337422"/>
          </a:xfrm>
          <a:prstGeom prst="roundRect">
            <a:avLst>
              <a:gd name="adj" fmla="val 1381"/>
            </a:avLst>
          </a:prstGeom>
          <a:solidFill>
            <a:srgbClr val="FEF5F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88900" dir="8100000" algn="tr" rotWithShape="0">
              <a:srgbClr val="62270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51575" y="244446"/>
            <a:ext cx="11525062" cy="615636"/>
          </a:xfrm>
          <a:prstGeom prst="round2SameRect">
            <a:avLst/>
          </a:prstGeom>
          <a:solidFill>
            <a:srgbClr val="68727E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실내외 </a:t>
            </a:r>
            <a:r>
              <a:rPr lang="ko-KR" altLang="en-US" sz="3200" b="1" kern="0" dirty="0" err="1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공기질</a:t>
            </a:r>
            <a:r>
              <a:rPr lang="ko-KR" altLang="en-US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모니터링 시스템</a:t>
            </a:r>
            <a:r>
              <a:rPr lang="en-US" altLang="ko-KR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</p:txBody>
      </p:sp>
      <p:sp>
        <p:nvSpPr>
          <p:cNvPr id="9" name="사다리꼴 8"/>
          <p:cNvSpPr/>
          <p:nvPr/>
        </p:nvSpPr>
        <p:spPr>
          <a:xfrm rot="3238701">
            <a:off x="389188" y="-122840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다리꼴 9"/>
          <p:cNvSpPr/>
          <p:nvPr/>
        </p:nvSpPr>
        <p:spPr>
          <a:xfrm rot="18361299" flipH="1">
            <a:off x="11406544" y="-111531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9" name="표 6">
            <a:extLst>
              <a:ext uri="{FF2B5EF4-FFF2-40B4-BE49-F238E27FC236}">
                <a16:creationId xmlns:a16="http://schemas.microsoft.com/office/drawing/2014/main" id="{3162D98C-EFA5-4573-9976-968CE5E2F993}"/>
              </a:ext>
            </a:extLst>
          </p:cNvPr>
          <p:cNvGraphicFramePr>
            <a:graphicFrameLocks noGrp="1"/>
          </p:cNvGraphicFramePr>
          <p:nvPr/>
        </p:nvGraphicFramePr>
        <p:xfrm>
          <a:off x="1788161" y="2121041"/>
          <a:ext cx="8869679" cy="3359107"/>
        </p:xfrm>
        <a:graphic>
          <a:graphicData uri="http://schemas.openxmlformats.org/drawingml/2006/table">
            <a:tbl>
              <a:tblPr firstRow="1" bandRow="1"/>
              <a:tblGrid>
                <a:gridCol w="1004800">
                  <a:extLst>
                    <a:ext uri="{9D8B030D-6E8A-4147-A177-3AD203B41FA5}">
                      <a16:colId xmlns:a16="http://schemas.microsoft.com/office/drawing/2014/main" val="1695273471"/>
                    </a:ext>
                  </a:extLst>
                </a:gridCol>
                <a:gridCol w="1951759">
                  <a:extLst>
                    <a:ext uri="{9D8B030D-6E8A-4147-A177-3AD203B41FA5}">
                      <a16:colId xmlns:a16="http://schemas.microsoft.com/office/drawing/2014/main" val="2024465485"/>
                    </a:ext>
                  </a:extLst>
                </a:gridCol>
                <a:gridCol w="5913120">
                  <a:extLst>
                    <a:ext uri="{9D8B030D-6E8A-4147-A177-3AD203B41FA5}">
                      <a16:colId xmlns:a16="http://schemas.microsoft.com/office/drawing/2014/main" val="3995696601"/>
                    </a:ext>
                  </a:extLst>
                </a:gridCol>
              </a:tblGrid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S/W</a:t>
                      </a:r>
                      <a:r>
                        <a:rPr lang="ko-KR" altLang="en-US" dirty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 개발 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OS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Window 10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383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개발 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아두이노</a:t>
                      </a:r>
                      <a:r>
                        <a:rPr lang="ko-KR" altLang="en-US" dirty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 </a:t>
                      </a:r>
                      <a:r>
                        <a:rPr lang="en-US" altLang="ko-KR" dirty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IDE, VS code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700963"/>
                  </a:ext>
                </a:extLst>
              </a:tr>
              <a:tr h="392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개발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Javascript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4630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기술스택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Jquery,Ajax</a:t>
                      </a:r>
                      <a:r>
                        <a:rPr lang="en-US" altLang="ko-KR" dirty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9181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기타사항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Openapi</a:t>
                      </a:r>
                      <a:r>
                        <a:rPr lang="en-US" altLang="ko-KR" dirty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(</a:t>
                      </a:r>
                      <a:r>
                        <a:rPr lang="ko-KR" altLang="en-US" dirty="0" err="1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공공데이터포털</a:t>
                      </a:r>
                      <a:r>
                        <a:rPr lang="en-US" altLang="ko-KR" dirty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),Netlify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7403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H/W</a:t>
                      </a:r>
                      <a:r>
                        <a:rPr lang="ko-KR" altLang="en-US" dirty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 구성 장비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디바이스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ESP32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7594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센서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먼지 측정 센서</a:t>
                      </a:r>
                      <a:r>
                        <a:rPr lang="en-US" altLang="ko-KR" dirty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, </a:t>
                      </a:r>
                      <a:r>
                        <a:rPr lang="ko-KR" altLang="en-US" dirty="0" err="1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온습도</a:t>
                      </a:r>
                      <a:r>
                        <a:rPr lang="ko-KR" altLang="en-US" dirty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 센서</a:t>
                      </a:r>
                      <a:r>
                        <a:rPr lang="en-US" altLang="ko-KR" dirty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환기용 </a:t>
                      </a:r>
                      <a:r>
                        <a:rPr lang="en-US" altLang="ko-KR" dirty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fan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7898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개발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C/C++,Arduino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5978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기타 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361926"/>
                  </a:ext>
                </a:extLst>
              </a:tr>
            </a:tbl>
          </a:graphicData>
        </a:graphic>
      </p:graphicFrame>
      <p:sp>
        <p:nvSpPr>
          <p:cNvPr id="61" name="모서리가 둥근 직사각형 39">
            <a:extLst>
              <a:ext uri="{FF2B5EF4-FFF2-40B4-BE49-F238E27FC236}">
                <a16:creationId xmlns:a16="http://schemas.microsoft.com/office/drawing/2014/main" id="{0377ECCB-6AE2-49C3-B801-CE6266ED07AC}"/>
              </a:ext>
            </a:extLst>
          </p:cNvPr>
          <p:cNvSpPr/>
          <p:nvPr/>
        </p:nvSpPr>
        <p:spPr>
          <a:xfrm>
            <a:off x="661347" y="1087950"/>
            <a:ext cx="2948411" cy="516988"/>
          </a:xfrm>
          <a:prstGeom prst="roundRect">
            <a:avLst>
              <a:gd name="adj" fmla="val 50000"/>
            </a:avLst>
          </a:prstGeom>
          <a:solidFill>
            <a:srgbClr val="44566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prstClr val="white"/>
                </a:solidFill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75555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51575" y="204457"/>
            <a:ext cx="11525062" cy="6337422"/>
          </a:xfrm>
          <a:prstGeom prst="roundRect">
            <a:avLst>
              <a:gd name="adj" fmla="val 1381"/>
            </a:avLst>
          </a:prstGeom>
          <a:solidFill>
            <a:srgbClr val="FEF5F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88900" dir="8100000" algn="tr" rotWithShape="0">
              <a:srgbClr val="62270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51575" y="244446"/>
            <a:ext cx="11525062" cy="615636"/>
          </a:xfrm>
          <a:prstGeom prst="round2SameRect">
            <a:avLst/>
          </a:prstGeom>
          <a:solidFill>
            <a:srgbClr val="68727E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실내외 </a:t>
            </a:r>
            <a:r>
              <a:rPr lang="ko-KR" altLang="en-US" sz="3200" b="1" kern="0" dirty="0" err="1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공기질</a:t>
            </a:r>
            <a:r>
              <a:rPr lang="ko-KR" altLang="en-US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모니터링 시스템</a:t>
            </a:r>
            <a:r>
              <a:rPr lang="en-US" altLang="ko-KR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</p:txBody>
      </p:sp>
      <p:sp>
        <p:nvSpPr>
          <p:cNvPr id="9" name="사다리꼴 8"/>
          <p:cNvSpPr/>
          <p:nvPr/>
        </p:nvSpPr>
        <p:spPr>
          <a:xfrm rot="3238701">
            <a:off x="389188" y="-122840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다리꼴 9"/>
          <p:cNvSpPr/>
          <p:nvPr/>
        </p:nvSpPr>
        <p:spPr>
          <a:xfrm rot="18361299" flipH="1">
            <a:off x="11406544" y="-111531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17B9CCB3-C718-441C-969C-E5400EA84E67}"/>
              </a:ext>
            </a:extLst>
          </p:cNvPr>
          <p:cNvGraphicFramePr>
            <a:graphicFrameLocks noGrp="1"/>
          </p:cNvGraphicFramePr>
          <p:nvPr/>
        </p:nvGraphicFramePr>
        <p:xfrm>
          <a:off x="421342" y="1703851"/>
          <a:ext cx="11234472" cy="3933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276">
                  <a:extLst>
                    <a:ext uri="{9D8B030D-6E8A-4147-A177-3AD203B41FA5}">
                      <a16:colId xmlns:a16="http://schemas.microsoft.com/office/drawing/2014/main" val="2508964326"/>
                    </a:ext>
                  </a:extLst>
                </a:gridCol>
                <a:gridCol w="832183">
                  <a:extLst>
                    <a:ext uri="{9D8B030D-6E8A-4147-A177-3AD203B41FA5}">
                      <a16:colId xmlns:a16="http://schemas.microsoft.com/office/drawing/2014/main" val="784540877"/>
                    </a:ext>
                  </a:extLst>
                </a:gridCol>
                <a:gridCol w="832183">
                  <a:extLst>
                    <a:ext uri="{9D8B030D-6E8A-4147-A177-3AD203B41FA5}">
                      <a16:colId xmlns:a16="http://schemas.microsoft.com/office/drawing/2014/main" val="3786956653"/>
                    </a:ext>
                  </a:extLst>
                </a:gridCol>
                <a:gridCol w="832183">
                  <a:extLst>
                    <a:ext uri="{9D8B030D-6E8A-4147-A177-3AD203B41FA5}">
                      <a16:colId xmlns:a16="http://schemas.microsoft.com/office/drawing/2014/main" val="970217948"/>
                    </a:ext>
                  </a:extLst>
                </a:gridCol>
                <a:gridCol w="832183">
                  <a:extLst>
                    <a:ext uri="{9D8B030D-6E8A-4147-A177-3AD203B41FA5}">
                      <a16:colId xmlns:a16="http://schemas.microsoft.com/office/drawing/2014/main" val="2746725551"/>
                    </a:ext>
                  </a:extLst>
                </a:gridCol>
                <a:gridCol w="832183">
                  <a:extLst>
                    <a:ext uri="{9D8B030D-6E8A-4147-A177-3AD203B41FA5}">
                      <a16:colId xmlns:a16="http://schemas.microsoft.com/office/drawing/2014/main" val="543063253"/>
                    </a:ext>
                  </a:extLst>
                </a:gridCol>
                <a:gridCol w="832183">
                  <a:extLst>
                    <a:ext uri="{9D8B030D-6E8A-4147-A177-3AD203B41FA5}">
                      <a16:colId xmlns:a16="http://schemas.microsoft.com/office/drawing/2014/main" val="3044164830"/>
                    </a:ext>
                  </a:extLst>
                </a:gridCol>
                <a:gridCol w="832183">
                  <a:extLst>
                    <a:ext uri="{9D8B030D-6E8A-4147-A177-3AD203B41FA5}">
                      <a16:colId xmlns:a16="http://schemas.microsoft.com/office/drawing/2014/main" val="662421539"/>
                    </a:ext>
                  </a:extLst>
                </a:gridCol>
                <a:gridCol w="832183">
                  <a:extLst>
                    <a:ext uri="{9D8B030D-6E8A-4147-A177-3AD203B41FA5}">
                      <a16:colId xmlns:a16="http://schemas.microsoft.com/office/drawing/2014/main" val="121717546"/>
                    </a:ext>
                  </a:extLst>
                </a:gridCol>
                <a:gridCol w="832183">
                  <a:extLst>
                    <a:ext uri="{9D8B030D-6E8A-4147-A177-3AD203B41FA5}">
                      <a16:colId xmlns:a16="http://schemas.microsoft.com/office/drawing/2014/main" val="657950025"/>
                    </a:ext>
                  </a:extLst>
                </a:gridCol>
                <a:gridCol w="832183">
                  <a:extLst>
                    <a:ext uri="{9D8B030D-6E8A-4147-A177-3AD203B41FA5}">
                      <a16:colId xmlns:a16="http://schemas.microsoft.com/office/drawing/2014/main" val="1867684535"/>
                    </a:ext>
                  </a:extLst>
                </a:gridCol>
                <a:gridCol w="832183">
                  <a:extLst>
                    <a:ext uri="{9D8B030D-6E8A-4147-A177-3AD203B41FA5}">
                      <a16:colId xmlns:a16="http://schemas.microsoft.com/office/drawing/2014/main" val="3257212625"/>
                    </a:ext>
                  </a:extLst>
                </a:gridCol>
                <a:gridCol w="832183">
                  <a:extLst>
                    <a:ext uri="{9D8B030D-6E8A-4147-A177-3AD203B41FA5}">
                      <a16:colId xmlns:a16="http://schemas.microsoft.com/office/drawing/2014/main" val="3927557612"/>
                    </a:ext>
                  </a:extLst>
                </a:gridCol>
              </a:tblGrid>
              <a:tr h="412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27047"/>
                  </a:ext>
                </a:extLst>
              </a:tr>
              <a:tr h="7219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프로젝트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계획</a:t>
                      </a:r>
                      <a:r>
                        <a:rPr lang="en-US" altLang="ko-KR" sz="1400" dirty="0"/>
                        <a:t>&amp;</a:t>
                      </a:r>
                      <a:r>
                        <a:rPr lang="ko-KR" altLang="en-US" sz="1400" dirty="0"/>
                        <a:t>스터디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742048"/>
                  </a:ext>
                </a:extLst>
              </a:tr>
              <a:tr h="7219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/>
                        <a:t>프로젝트 </a:t>
                      </a:r>
                      <a:br>
                        <a:rPr lang="en-US" altLang="ko-KR" sz="1500" dirty="0"/>
                      </a:br>
                      <a:r>
                        <a:rPr lang="ko-KR" altLang="en-US" sz="1500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699014"/>
                  </a:ext>
                </a:extLst>
              </a:tr>
              <a:tr h="7219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/>
                        <a:t>프로젝트</a:t>
                      </a:r>
                      <a:br>
                        <a:rPr lang="en-US" altLang="ko-KR" sz="1500" dirty="0"/>
                      </a:br>
                      <a:r>
                        <a:rPr lang="ko-KR" altLang="en-US" sz="15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988670"/>
                  </a:ext>
                </a:extLst>
              </a:tr>
              <a:tr h="7219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/>
                        <a:t>프로젝트</a:t>
                      </a:r>
                      <a:endParaRPr lang="en-US" altLang="ko-KR" sz="1500" dirty="0"/>
                    </a:p>
                    <a:p>
                      <a:pPr algn="l" latinLnBrk="1"/>
                      <a:r>
                        <a:rPr lang="ko-KR" altLang="en-US" sz="1500" dirty="0"/>
                        <a:t>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501947"/>
                  </a:ext>
                </a:extLst>
              </a:tr>
              <a:tr h="63298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/>
                        <a:t>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2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28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364</Words>
  <Application>Microsoft Office PowerPoint</Application>
  <PresentationFormat>와이드스크린</PresentationFormat>
  <Paragraphs>106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야놀자 야체 B</vt:lpstr>
      <vt:lpstr>티머니 둥근바람 Regular</vt:lpstr>
      <vt:lpstr>Abadi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joong hyeok kim</dc:creator>
  <cp:lastModifiedBy>joong hyeok kim</cp:lastModifiedBy>
  <cp:revision>1</cp:revision>
  <dcterms:created xsi:type="dcterms:W3CDTF">2021-04-01T12:34:39Z</dcterms:created>
  <dcterms:modified xsi:type="dcterms:W3CDTF">2021-04-01T12:39:56Z</dcterms:modified>
</cp:coreProperties>
</file>