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4" r:id="rId2"/>
    <p:sldId id="423" r:id="rId3"/>
    <p:sldId id="449" r:id="rId4"/>
    <p:sldId id="410" r:id="rId5"/>
    <p:sldId id="475" r:id="rId6"/>
    <p:sldId id="476" r:id="rId7"/>
    <p:sldId id="369" r:id="rId8"/>
    <p:sldId id="424" r:id="rId9"/>
    <p:sldId id="446" r:id="rId10"/>
    <p:sldId id="472" r:id="rId11"/>
    <p:sldId id="473" r:id="rId12"/>
    <p:sldId id="474" r:id="rId13"/>
    <p:sldId id="372" r:id="rId14"/>
    <p:sldId id="471" r:id="rId15"/>
    <p:sldId id="479" r:id="rId16"/>
    <p:sldId id="439" r:id="rId17"/>
    <p:sldId id="438" r:id="rId18"/>
    <p:sldId id="394" r:id="rId19"/>
    <p:sldId id="450" r:id="rId20"/>
    <p:sldId id="434" r:id="rId21"/>
    <p:sldId id="433" r:id="rId22"/>
    <p:sldId id="435" r:id="rId23"/>
    <p:sldId id="436" r:id="rId24"/>
    <p:sldId id="478" r:id="rId25"/>
    <p:sldId id="477" r:id="rId26"/>
    <p:sldId id="403" r:id="rId27"/>
    <p:sldId id="365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1">
          <p15:clr>
            <a:srgbClr val="A4A3A4"/>
          </p15:clr>
        </p15:guide>
        <p15:guide id="2" pos="37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xmlns="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E3D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1715" autoAdjust="0"/>
  </p:normalViewPr>
  <p:slideViewPr>
    <p:cSldViewPr>
      <p:cViewPr varScale="1">
        <p:scale>
          <a:sx n="64" d="100"/>
          <a:sy n="64" d="100"/>
        </p:scale>
        <p:origin x="-984" y="-108"/>
      </p:cViewPr>
      <p:guideLst>
        <p:guide orient="horz" pos="2081"/>
        <p:guide pos="3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25C58-98BD-4C4F-9947-9ED1F02969C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2C20220-05D3-4063-9485-BAE5F7B7A9CF}">
      <dgm:prSet phldrT="[文本]" custT="1"/>
      <dgm:spPr/>
      <dgm:t>
        <a:bodyPr/>
        <a:lstStyle/>
        <a:p>
          <a:pPr algn="l"/>
          <a:r>
            <a:rPr lang="zh-CN" altLang="en-US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网点审核商户申请并发放电子面单</a:t>
          </a:r>
          <a:endParaRPr lang="zh-CN" altLang="en-US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F3A911-AD1F-4F29-B64F-DC937B99B56A}" type="parTrans" cxnId="{EB146A60-D55F-46F6-8727-CF04462020EA}">
      <dgm:prSet/>
      <dgm:spPr/>
      <dgm:t>
        <a:bodyPr/>
        <a:lstStyle/>
        <a:p>
          <a:pPr algn="l"/>
          <a:endParaRPr lang="zh-CN" altLang="en-US" sz="16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15801-8C33-4E2C-AC12-89AC3F249A16}" type="sibTrans" cxnId="{EB146A60-D55F-46F6-8727-CF04462020EA}">
      <dgm:prSet/>
      <dgm:spPr/>
      <dgm:t>
        <a:bodyPr/>
        <a:lstStyle/>
        <a:p>
          <a:pPr algn="l"/>
          <a:endParaRPr lang="zh-CN" altLang="en-US" sz="16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8DD723-82A9-4B9C-8EC6-F1024B326F47}">
      <dgm:prSet phldrT="[文本]" custT="1"/>
      <dgm:spPr/>
      <dgm:t>
        <a:bodyPr/>
        <a:lstStyle/>
        <a:p>
          <a:pPr algn="l"/>
          <a:r>
            <a:rPr lang="zh-CN" altLang="en-US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商户使用</a:t>
          </a:r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ERP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获取电子面单号并打单</a:t>
          </a:r>
          <a:endParaRPr lang="zh-CN" altLang="en-US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67B95-0732-4C59-BF6D-B8F36927A8A2}" type="parTrans" cxnId="{81BAC88F-BC78-448E-8AAB-334674BA32A1}">
      <dgm:prSet/>
      <dgm:spPr/>
      <dgm:t>
        <a:bodyPr/>
        <a:lstStyle/>
        <a:p>
          <a:pPr algn="l"/>
          <a:endParaRPr lang="zh-CN" altLang="en-US" sz="16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74EE01-FE00-4FE2-860F-7FD8D2BAA533}" type="sibTrans" cxnId="{81BAC88F-BC78-448E-8AAB-334674BA32A1}">
      <dgm:prSet/>
      <dgm:spPr/>
      <dgm:t>
        <a:bodyPr/>
        <a:lstStyle/>
        <a:p>
          <a:pPr algn="l"/>
          <a:endParaRPr lang="zh-CN" altLang="en-US" sz="16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9A5CF-5040-4179-A229-EEEBB0214882}">
      <dgm:prSet phldrT="[文本]" custT="1"/>
      <dgm:spPr/>
      <dgm:t>
        <a:bodyPr/>
        <a:lstStyle/>
        <a:p>
          <a:pPr algn="l"/>
          <a:r>
            <a:rPr lang="zh-CN" altLang="en-US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商户登陆快递鸟申请开通安能电子面单</a:t>
          </a:r>
          <a:endParaRPr lang="zh-CN" altLang="en-US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75E83-89E8-44F9-BE12-BC3BEC7AB8D8}" type="sibTrans" cxnId="{246F13FD-0512-49B6-815F-4F33C3F416DA}">
      <dgm:prSet/>
      <dgm:spPr/>
      <dgm:t>
        <a:bodyPr/>
        <a:lstStyle/>
        <a:p>
          <a:pPr algn="l"/>
          <a:endParaRPr lang="zh-CN" altLang="en-US" sz="16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E37A8-E7C0-4DF6-929F-7CB778CDA8B7}" type="parTrans" cxnId="{246F13FD-0512-49B6-815F-4F33C3F416DA}">
      <dgm:prSet/>
      <dgm:spPr/>
      <dgm:t>
        <a:bodyPr/>
        <a:lstStyle/>
        <a:p>
          <a:pPr algn="l"/>
          <a:endParaRPr lang="zh-CN" altLang="en-US" sz="16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142049-7788-4624-9AB0-BB97B1873714}" type="pres">
      <dgm:prSet presAssocID="{24F25C58-98BD-4C4F-9947-9ED1F02969CF}" presName="Name0" presStyleCnt="0">
        <dgm:presLayoutVars>
          <dgm:dir/>
          <dgm:animLvl val="lvl"/>
          <dgm:resizeHandles val="exact"/>
        </dgm:presLayoutVars>
      </dgm:prSet>
      <dgm:spPr/>
    </dgm:pt>
    <dgm:pt modelId="{A56D1C7F-DF20-40B7-BA3C-B0E9A7BA79CF}" type="pres">
      <dgm:prSet presAssocID="{9069A5CF-5040-4179-A229-EEEBB0214882}" presName="parTxOnly" presStyleLbl="node1" presStyleIdx="0" presStyleCnt="3" custScaleX="712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F5429-F0B8-4EE7-ADCA-FB83D3F70D5A}" type="pres">
      <dgm:prSet presAssocID="{D4D75E83-89E8-44F9-BE12-BC3BEC7AB8D8}" presName="parTxOnlySpace" presStyleCnt="0"/>
      <dgm:spPr/>
    </dgm:pt>
    <dgm:pt modelId="{59EDFB5A-25BE-4A0C-A2D1-BAEC003F027D}" type="pres">
      <dgm:prSet presAssocID="{02C20220-05D3-4063-9485-BAE5F7B7A9CF}" presName="parTxOnly" presStyleLbl="node1" presStyleIdx="1" presStyleCnt="3" custScaleX="70368" custLinFactNeighborX="28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11E8A-B336-46B2-B569-18FEADE6070D}" type="pres">
      <dgm:prSet presAssocID="{11015801-8C33-4E2C-AC12-89AC3F249A16}" presName="parTxOnlySpace" presStyleCnt="0"/>
      <dgm:spPr/>
    </dgm:pt>
    <dgm:pt modelId="{B1B21B7F-AB59-4670-A385-8B30DC00EEE6}" type="pres">
      <dgm:prSet presAssocID="{E28DD723-82A9-4B9C-8EC6-F1024B326F47}" presName="parTxOnly" presStyleLbl="node1" presStyleIdx="2" presStyleCnt="3" custScaleX="70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6F13FD-0512-49B6-815F-4F33C3F416DA}" srcId="{24F25C58-98BD-4C4F-9947-9ED1F02969CF}" destId="{9069A5CF-5040-4179-A229-EEEBB0214882}" srcOrd="0" destOrd="0" parTransId="{0BBE37A8-E7C0-4DF6-929F-7CB778CDA8B7}" sibTransId="{D4D75E83-89E8-44F9-BE12-BC3BEC7AB8D8}"/>
    <dgm:cxn modelId="{017D71C5-3FB0-4F85-86FF-21C77D39ADB0}" type="presOf" srcId="{02C20220-05D3-4063-9485-BAE5F7B7A9CF}" destId="{59EDFB5A-25BE-4A0C-A2D1-BAEC003F027D}" srcOrd="0" destOrd="0" presId="urn:microsoft.com/office/officeart/2005/8/layout/chevron1"/>
    <dgm:cxn modelId="{81BAC88F-BC78-448E-8AAB-334674BA32A1}" srcId="{24F25C58-98BD-4C4F-9947-9ED1F02969CF}" destId="{E28DD723-82A9-4B9C-8EC6-F1024B326F47}" srcOrd="2" destOrd="0" parTransId="{20E67B95-0732-4C59-BF6D-B8F36927A8A2}" sibTransId="{1574EE01-FE00-4FE2-860F-7FD8D2BAA533}"/>
    <dgm:cxn modelId="{F28A457F-1711-467E-BE43-9269E818296D}" type="presOf" srcId="{24F25C58-98BD-4C4F-9947-9ED1F02969CF}" destId="{7A142049-7788-4624-9AB0-BB97B1873714}" srcOrd="0" destOrd="0" presId="urn:microsoft.com/office/officeart/2005/8/layout/chevron1"/>
    <dgm:cxn modelId="{EB146A60-D55F-46F6-8727-CF04462020EA}" srcId="{24F25C58-98BD-4C4F-9947-9ED1F02969CF}" destId="{02C20220-05D3-4063-9485-BAE5F7B7A9CF}" srcOrd="1" destOrd="0" parTransId="{31F3A911-AD1F-4F29-B64F-DC937B99B56A}" sibTransId="{11015801-8C33-4E2C-AC12-89AC3F249A16}"/>
    <dgm:cxn modelId="{42D11E53-6602-48CC-9295-5DC0AB000B37}" type="presOf" srcId="{E28DD723-82A9-4B9C-8EC6-F1024B326F47}" destId="{B1B21B7F-AB59-4670-A385-8B30DC00EEE6}" srcOrd="0" destOrd="0" presId="urn:microsoft.com/office/officeart/2005/8/layout/chevron1"/>
    <dgm:cxn modelId="{2F0431E0-1D11-4C04-B85D-FA6C786E11EA}" type="presOf" srcId="{9069A5CF-5040-4179-A229-EEEBB0214882}" destId="{A56D1C7F-DF20-40B7-BA3C-B0E9A7BA79CF}" srcOrd="0" destOrd="0" presId="urn:microsoft.com/office/officeart/2005/8/layout/chevron1"/>
    <dgm:cxn modelId="{8939412F-D3E5-4BB3-AEF7-3A064636C9D1}" type="presParOf" srcId="{7A142049-7788-4624-9AB0-BB97B1873714}" destId="{A56D1C7F-DF20-40B7-BA3C-B0E9A7BA79CF}" srcOrd="0" destOrd="0" presId="urn:microsoft.com/office/officeart/2005/8/layout/chevron1"/>
    <dgm:cxn modelId="{3624DF1C-2E58-4349-A923-520F54515D61}" type="presParOf" srcId="{7A142049-7788-4624-9AB0-BB97B1873714}" destId="{4DFF5429-F0B8-4EE7-ADCA-FB83D3F70D5A}" srcOrd="1" destOrd="0" presId="urn:microsoft.com/office/officeart/2005/8/layout/chevron1"/>
    <dgm:cxn modelId="{16DA1FBD-E4DC-4964-A6CB-B074DAE1BA5B}" type="presParOf" srcId="{7A142049-7788-4624-9AB0-BB97B1873714}" destId="{59EDFB5A-25BE-4A0C-A2D1-BAEC003F027D}" srcOrd="2" destOrd="0" presId="urn:microsoft.com/office/officeart/2005/8/layout/chevron1"/>
    <dgm:cxn modelId="{3CBBF9C8-015B-42C5-8065-9B25509ADCFC}" type="presParOf" srcId="{7A142049-7788-4624-9AB0-BB97B1873714}" destId="{EE411E8A-B336-46B2-B569-18FEADE6070D}" srcOrd="3" destOrd="0" presId="urn:microsoft.com/office/officeart/2005/8/layout/chevron1"/>
    <dgm:cxn modelId="{11720678-AFAD-43F2-A82E-2EBFC87C8C77}" type="presParOf" srcId="{7A142049-7788-4624-9AB0-BB97B1873714}" destId="{B1B21B7F-AB59-4670-A385-8B30DC00EEE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6D1C7F-DF20-40B7-BA3C-B0E9A7BA79CF}">
      <dsp:nvSpPr>
        <dsp:cNvPr id="0" name=""/>
        <dsp:cNvSpPr/>
      </dsp:nvSpPr>
      <dsp:spPr>
        <a:xfrm>
          <a:off x="725" y="0"/>
          <a:ext cx="3539851" cy="14034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</a:t>
          </a:r>
          <a:r>
            <a:rPr lang="zh-CN" altLang="en-US" sz="20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商户登陆快递鸟申请开通安能电子面单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" y="0"/>
        <a:ext cx="3539851" cy="1403480"/>
      </dsp:txXfrm>
    </dsp:sp>
    <dsp:sp modelId="{59EDFB5A-25BE-4A0C-A2D1-BAEC003F027D}">
      <dsp:nvSpPr>
        <dsp:cNvPr id="0" name=""/>
        <dsp:cNvSpPr/>
      </dsp:nvSpPr>
      <dsp:spPr>
        <a:xfrm>
          <a:off x="3057826" y="0"/>
          <a:ext cx="3495590" cy="1403480"/>
        </a:xfrm>
        <a:prstGeom prst="chevron">
          <a:avLst/>
        </a:prstGeom>
        <a:solidFill>
          <a:schemeClr val="accent5">
            <a:hueOff val="-2106798"/>
            <a:satOff val="1252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</a:t>
          </a:r>
          <a:r>
            <a:rPr lang="zh-CN" altLang="en-US" sz="20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网点审核商户申请并发放电子面单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57826" y="0"/>
        <a:ext cx="3495590" cy="1403480"/>
      </dsp:txXfrm>
    </dsp:sp>
    <dsp:sp modelId="{B1B21B7F-AB59-4670-A385-8B30DC00EEE6}">
      <dsp:nvSpPr>
        <dsp:cNvPr id="0" name=""/>
        <dsp:cNvSpPr/>
      </dsp:nvSpPr>
      <dsp:spPr>
        <a:xfrm>
          <a:off x="6042649" y="0"/>
          <a:ext cx="3518291" cy="1403480"/>
        </a:xfrm>
        <a:prstGeom prst="chevron">
          <a:avLst/>
        </a:prstGeom>
        <a:solidFill>
          <a:schemeClr val="accent5">
            <a:hueOff val="-4213597"/>
            <a:satOff val="25052"/>
            <a:lumOff val="-2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       </a:t>
          </a:r>
          <a:r>
            <a:rPr lang="zh-CN" altLang="en-US" sz="20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商户使用</a:t>
          </a:r>
          <a:r>
            <a:rPr lang="en-US" altLang="zh-CN" sz="20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ERP</a:t>
          </a:r>
          <a:r>
            <a:rPr lang="zh-CN" altLang="en-US" sz="20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获取电子面单号并打单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2649" y="0"/>
        <a:ext cx="3518291" cy="140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307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8" name="Rectangle 75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9209" name="Rectangle 760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Arial" pitchFamily="34" charset="0"/>
              </a:defRPr>
            </a:lvl1pPr>
          </a:lstStyle>
          <a:p>
            <a:fld id="{18A1B6C9-084E-4E9C-8DB4-0B9B8308E7BF}" type="datetimeFigureOut">
              <a:rPr lang="zh-CN" altLang="en-US"/>
              <a:pPr/>
              <a:t>2017-11-06</a:t>
            </a:fld>
            <a:endParaRPr lang="zh-CN" altLang="en-US"/>
          </a:p>
        </p:txBody>
      </p:sp>
      <p:sp>
        <p:nvSpPr>
          <p:cNvPr id="1049210" name="Rectangle 76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11" name="Rectangle 76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>
                <a:sym typeface="Calibri" pitchFamily="34" charset="0"/>
              </a:rPr>
              <a:t>单击此处编辑母版文本样式</a:t>
            </a:r>
            <a:endParaRPr lang="en-US" altLang="en-US" noProof="0">
              <a:sym typeface="Calibri" pitchFamily="34" charset="0"/>
            </a:endParaRPr>
          </a:p>
          <a:p>
            <a:pPr lvl="1"/>
            <a:r>
              <a:rPr lang="zh-CN" altLang="en-US" noProof="0">
                <a:sym typeface="Calibri" pitchFamily="34" charset="0"/>
              </a:rPr>
              <a:t>第二级</a:t>
            </a:r>
            <a:endParaRPr lang="en-US" altLang="en-US" noProof="0">
              <a:sym typeface="Calibri" pitchFamily="34" charset="0"/>
            </a:endParaRPr>
          </a:p>
          <a:p>
            <a:pPr lvl="2"/>
            <a:r>
              <a:rPr lang="zh-CN" altLang="en-US" noProof="0">
                <a:sym typeface="Calibri" pitchFamily="34" charset="0"/>
              </a:rPr>
              <a:t>第三级</a:t>
            </a:r>
            <a:endParaRPr lang="en-US" altLang="en-US" noProof="0">
              <a:sym typeface="Calibri" pitchFamily="34" charset="0"/>
            </a:endParaRPr>
          </a:p>
          <a:p>
            <a:pPr lvl="3"/>
            <a:r>
              <a:rPr lang="zh-CN" altLang="en-US" noProof="0">
                <a:sym typeface="Calibri" pitchFamily="34" charset="0"/>
              </a:rPr>
              <a:t>第四级</a:t>
            </a:r>
            <a:endParaRPr lang="en-US" altLang="en-US" noProof="0">
              <a:sym typeface="Calibri" pitchFamily="34" charset="0"/>
            </a:endParaRPr>
          </a:p>
          <a:p>
            <a:pPr lvl="4"/>
            <a:r>
              <a:rPr lang="zh-CN" altLang="en-US" noProof="0">
                <a:sym typeface="Calibri" pitchFamily="34" charset="0"/>
              </a:rPr>
              <a:t>第五级</a:t>
            </a:r>
            <a:endParaRPr lang="en-US" altLang="en-US" noProof="0">
              <a:sym typeface="Calibri" pitchFamily="34" charset="0"/>
            </a:endParaRPr>
          </a:p>
        </p:txBody>
      </p:sp>
      <p:sp>
        <p:nvSpPr>
          <p:cNvPr id="1049212" name="Rectangle 76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9213" name="Rectangle 76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55500FC1-8770-40C7-BD3B-14C1BF42D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36358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pitchFamily="2" charset="-122"/>
        <a:cs typeface="+mn-cs"/>
        <a:sym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0702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4985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1272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24590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1586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538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0124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64909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网点开户后，回到订购审核界面</a:t>
            </a:r>
            <a:endParaRPr lang="en-US" altLang="zh-CN" dirty="0" smtClean="0"/>
          </a:p>
          <a:p>
            <a:r>
              <a:rPr lang="zh-CN" altLang="en-US" dirty="0" smtClean="0"/>
              <a:t>点击审核，注意对应客户名称选择刚才开户时给该客户维护的名称，不要选错。若界面选择不到确认请重新进入电子面单系统或更换火狐浏览器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65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如果网点审核后发现客户名称绑定错误，可以直接进入开户界面，将该客户的名称进行修改，请勿让商家取消订购。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4580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2991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546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72604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41097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5482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4859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5251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7647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商家申购具体步骤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6485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8725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5179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369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0FC1-8770-40C7-BD3B-14C1BF42D8A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22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7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49180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4ADB2-532D-41ED-A784-A8C04D6031CA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81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82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A0AB44B-294B-4EF5-BD28-5E5DF26BF8E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6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168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C79378D-18D3-4F5E-8A19-092E5DE79F33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69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70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E54A152-B4DF-47E5-8BFF-E1E6AB1F7A5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6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163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E668944-EDD9-457D-815C-02DD77C8E7FE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64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65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8C83B0C-FEE8-463A-8518-194927B0C45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9176" name="Holder 3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866C-3627-4626-8408-A90B309F6D4F}" type="datetimeFigureOut">
              <a:rPr lang="en-US"/>
              <a:pPr/>
              <a:t>11/6/2017</a:t>
            </a:fld>
            <a:endParaRPr lang="en-US"/>
          </a:p>
        </p:txBody>
      </p:sp>
      <p:sp>
        <p:nvSpPr>
          <p:cNvPr id="1049177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58956CF6-9603-455F-9D3C-C5CFBC703ED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1" y="6458879"/>
            <a:ext cx="12192001" cy="399127"/>
            <a:chOff x="-1" y="6458876"/>
            <a:chExt cx="12192001" cy="399126"/>
          </a:xfrm>
        </p:grpSpPr>
        <p:sp>
          <p:nvSpPr>
            <p:cNvPr id="10" name="矩形 9"/>
            <p:cNvSpPr/>
            <p:nvPr userDrawn="1"/>
          </p:nvSpPr>
          <p:spPr>
            <a:xfrm>
              <a:off x="0" y="6458876"/>
              <a:ext cx="12192000" cy="3991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17783" y="6509707"/>
              <a:ext cx="1374167" cy="310193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-1" y="6458876"/>
              <a:ext cx="10095081" cy="399126"/>
              <a:chOff x="-1" y="6458876"/>
              <a:chExt cx="10095081" cy="399126"/>
            </a:xfrm>
          </p:grpSpPr>
          <p:sp>
            <p:nvSpPr>
              <p:cNvPr id="13" name="直角三角形 12"/>
              <p:cNvSpPr/>
              <p:nvPr/>
            </p:nvSpPr>
            <p:spPr>
              <a:xfrm rot="5400000">
                <a:off x="9695492" y="6458414"/>
                <a:ext cx="399124" cy="400052"/>
              </a:xfrm>
              <a:prstGeom prst="rtTriangle">
                <a:avLst/>
              </a:prstGeom>
              <a:solidFill>
                <a:srgbClr val="0084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" y="6458876"/>
                <a:ext cx="9695028" cy="399124"/>
              </a:xfrm>
              <a:prstGeom prst="rect">
                <a:avLst/>
              </a:prstGeom>
              <a:solidFill>
                <a:srgbClr val="0084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3826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191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FAF71E2-D73D-4D93-9609-49EC0AA2F9A4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92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93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0938331-1187-4AC5-85E9-5C3F1129FF4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57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9158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D408B80-C3EE-4E55-98C2-6171CEB7196F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59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60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B00990E-B54C-445D-A76A-E4C5111F793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5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15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153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03D9990-6F1C-401F-8D37-D8AC0B8CFDE3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54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55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44698BD-5EE1-4D70-92D3-D6993E7DE79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20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920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20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920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205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C44B42A-347B-42CD-A399-87105A88022D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20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207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515BD4D-0392-4ADC-B009-ABF3BFB640D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72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0DA8718-18D2-4535-BB98-F6A0B13AC335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73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74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BCB936E-E2D4-4752-BA5D-B834A27FD8C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331108B0-2BDE-400D-94CA-DB960039392F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8582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583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100B3DA-C164-4D0F-9F11-AA9F0941F71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95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919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9197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3A5D8470-E3D5-45D9-B1B1-8CE5C7168F7A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98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99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A0070F7-5A73-4668-B2BA-2CFDCA660E9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918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8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9186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9B4A6D8-93B2-44FF-84B3-E28EF3C7545B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9187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9188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91B1CEA-152F-404C-B93C-5A434004FD1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7" name="Rectangle 1025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8" name="Rectangle 10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62D5ED11-0B37-4E47-A77B-FBF17F49481A}" type="datetimeFigureOut">
              <a:rPr lang="en-US" altLang="en-US"/>
              <a:pPr/>
              <a:t>11/6/2017</a:t>
            </a:fld>
            <a:endParaRPr lang="en-US" altLang="en-US"/>
          </a:p>
        </p:txBody>
      </p:sp>
      <p:sp>
        <p:nvSpPr>
          <p:cNvPr id="1048579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 b="1" i="1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48580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1" i="1">
                <a:solidFill>
                  <a:srgbClr val="898989"/>
                </a:solidFill>
              </a:defRPr>
            </a:lvl1pPr>
          </a:lstStyle>
          <a:p>
            <a:fld id="{C68DB6CB-9706-4754-B25B-4182B015597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www.kdnia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1007" y="4489027"/>
            <a:ext cx="12230947" cy="2374053"/>
            <a:chOff x="-38" y="1658"/>
            <a:chExt cx="19278" cy="3780"/>
          </a:xfrm>
        </p:grpSpPr>
        <p:grpSp>
          <p:nvGrpSpPr>
            <p:cNvPr id="20" name="组合 7"/>
            <p:cNvGrpSpPr/>
            <p:nvPr/>
          </p:nvGrpSpPr>
          <p:grpSpPr bwMode="auto">
            <a:xfrm>
              <a:off x="-38" y="1658"/>
              <a:ext cx="19279" cy="3780"/>
              <a:chOff x="-10858" y="3898899"/>
              <a:chExt cx="9484846" cy="1990728"/>
            </a:xfrm>
          </p:grpSpPr>
          <p:sp>
            <p:nvSpPr>
              <p:cNvPr id="21" name="矩形 10"/>
              <p:cNvSpPr/>
              <p:nvPr/>
            </p:nvSpPr>
            <p:spPr>
              <a:xfrm>
                <a:off x="0" y="3898899"/>
                <a:ext cx="9473988" cy="19875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22" name="矩形 11"/>
              <p:cNvSpPr/>
              <p:nvPr/>
            </p:nvSpPr>
            <p:spPr>
              <a:xfrm>
                <a:off x="-10858" y="3898899"/>
                <a:ext cx="8096069" cy="1987552"/>
              </a:xfrm>
              <a:prstGeom prst="rect">
                <a:avLst/>
              </a:prstGeom>
              <a:solidFill>
                <a:srgbClr val="007E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0">
                  <a:solidFill>
                    <a:srgbClr val="007E3D"/>
                  </a:solidFill>
                </a:endParaRPr>
              </a:p>
            </p:txBody>
          </p:sp>
          <p:sp>
            <p:nvSpPr>
              <p:cNvPr id="23" name="直角三角形 12"/>
              <p:cNvSpPr/>
              <p:nvPr/>
            </p:nvSpPr>
            <p:spPr>
              <a:xfrm rot="16200000">
                <a:off x="6160926" y="3954484"/>
                <a:ext cx="1990727" cy="187955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0"/>
              </a:p>
            </p:txBody>
          </p:sp>
        </p:grpSp>
        <p:pic>
          <p:nvPicPr>
            <p:cNvPr id="24" name="图片 23" descr="安能小包_标识-0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9" y="2962"/>
              <a:ext cx="3118" cy="1733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/>
          <a:srcRect b="-1"/>
          <a:stretch>
            <a:fillRect/>
          </a:stretch>
        </p:blipFill>
        <p:spPr>
          <a:xfrm>
            <a:off x="0" y="0"/>
            <a:ext cx="12227849" cy="4487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392" y="5482891"/>
            <a:ext cx="42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制作部门：电子商务部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53027" y="4475822"/>
            <a:ext cx="786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快递鸟电子面单知识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033188" y="1006439"/>
            <a:ext cx="9815340" cy="15853"/>
          </a:xfrm>
          <a:prstGeom prst="line">
            <a:avLst/>
          </a:prstGeom>
          <a:ln w="19050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2340164" y="2516188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自有电子面单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30" name="文本框 19"/>
          <p:cNvSpPr txBox="1">
            <a:spLocks noChangeArrowheads="1"/>
          </p:cNvSpPr>
          <p:nvPr/>
        </p:nvSpPr>
        <p:spPr bwMode="auto">
          <a:xfrm>
            <a:off x="5213735" y="2516188"/>
            <a:ext cx="145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ERP</a:t>
            </a: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43" name="文本框 19"/>
          <p:cNvSpPr txBox="1">
            <a:spLocks noChangeArrowheads="1"/>
          </p:cNvSpPr>
          <p:nvPr/>
        </p:nvSpPr>
        <p:spPr bwMode="auto">
          <a:xfrm>
            <a:off x="8135658" y="2536464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菜鸟电子面单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7737" y="1077789"/>
            <a:ext cx="94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2214" y="5102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快递鸟平台在线</a:t>
            </a:r>
            <a:r>
              <a:rPr lang="zh-CN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申请安能电子面单</a:t>
            </a:r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操作流程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32993" y="1088070"/>
            <a:ext cx="947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申请快递鸟会员</a:t>
            </a:r>
            <a:r>
              <a:rPr lang="zh-CN" altLang="zh-CN" b="1" kern="0" dirty="0" smtClean="0">
                <a:ea typeface="微软雅黑" panose="020B0503020204020204" pitchFamily="34" charset="-122"/>
                <a:cs typeface="宋体" panose="02010600030101010101" pitchFamily="2" charset="-122"/>
              </a:rPr>
              <a:t>套餐</a:t>
            </a:r>
            <a:r>
              <a:rPr lang="zh-CN" altLang="en-US" b="1" kern="0" dirty="0" smtClean="0"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zh-CN" dirty="0"/>
              <a:t>使用注册时的手机号码进行登录，申请会员套餐 （免费、收费均可）</a:t>
            </a:r>
          </a:p>
          <a:p>
            <a:endParaRPr lang="zh-CN" altLang="en-US" dirty="0"/>
          </a:p>
        </p:txBody>
      </p:sp>
      <p:pic>
        <p:nvPicPr>
          <p:cNvPr id="22" name="图片 2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3188" y="1502618"/>
            <a:ext cx="7943132" cy="495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53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033188" y="1006439"/>
            <a:ext cx="9815340" cy="15853"/>
          </a:xfrm>
          <a:prstGeom prst="line">
            <a:avLst/>
          </a:prstGeom>
          <a:ln w="19050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2340164" y="2516188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自有电子面单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30" name="文本框 19"/>
          <p:cNvSpPr txBox="1">
            <a:spLocks noChangeArrowheads="1"/>
          </p:cNvSpPr>
          <p:nvPr/>
        </p:nvSpPr>
        <p:spPr bwMode="auto">
          <a:xfrm>
            <a:off x="5213735" y="2516188"/>
            <a:ext cx="145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ERP</a:t>
            </a: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43" name="文本框 19"/>
          <p:cNvSpPr txBox="1">
            <a:spLocks noChangeArrowheads="1"/>
          </p:cNvSpPr>
          <p:nvPr/>
        </p:nvSpPr>
        <p:spPr bwMode="auto">
          <a:xfrm>
            <a:off x="8135658" y="2536464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菜鸟电子面单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7641" y="1116346"/>
            <a:ext cx="94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2214" y="5102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快递鸟平台在线</a:t>
            </a:r>
            <a:r>
              <a:rPr lang="zh-CN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申请安能电子面单</a:t>
            </a:r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操作流程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883740" y="1122908"/>
            <a:ext cx="782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申请安能电子面单服务</a:t>
            </a:r>
            <a:r>
              <a:rPr lang="zh-CN" altLang="zh-CN" b="1" kern="0" dirty="0" smtClean="0"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zh-CN" dirty="0"/>
              <a:t>登录快递鸟官网后台→电子面单→我的快递公司→申请新的快递公司→安能</a:t>
            </a:r>
            <a:endParaRPr lang="zh-CN" altLang="en-US" dirty="0"/>
          </a:p>
        </p:txBody>
      </p:sp>
      <p:pic>
        <p:nvPicPr>
          <p:cNvPr id="21" name="图片 20" descr="安能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9456" y="1737817"/>
            <a:ext cx="7776864" cy="46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74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033188" y="1006439"/>
            <a:ext cx="9815340" cy="15853"/>
          </a:xfrm>
          <a:prstGeom prst="line">
            <a:avLst/>
          </a:prstGeom>
          <a:ln w="19050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2340164" y="2516188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自有电子面单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30" name="文本框 19"/>
          <p:cNvSpPr txBox="1">
            <a:spLocks noChangeArrowheads="1"/>
          </p:cNvSpPr>
          <p:nvPr/>
        </p:nvSpPr>
        <p:spPr bwMode="auto">
          <a:xfrm>
            <a:off x="5213735" y="2516188"/>
            <a:ext cx="145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ERP</a:t>
            </a: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43" name="文本框 19"/>
          <p:cNvSpPr txBox="1">
            <a:spLocks noChangeArrowheads="1"/>
          </p:cNvSpPr>
          <p:nvPr/>
        </p:nvSpPr>
        <p:spPr bwMode="auto">
          <a:xfrm>
            <a:off x="8135658" y="2536464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菜鸟电子面单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3188" y="1076773"/>
            <a:ext cx="946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2214" y="5102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快递鸟平台在线</a:t>
            </a:r>
            <a:r>
              <a:rPr lang="zh-CN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申请安能电子面单</a:t>
            </a:r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操作流程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973988" y="1108889"/>
            <a:ext cx="9234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填写</a:t>
            </a:r>
            <a:r>
              <a:rPr lang="zh-CN" altLang="zh-CN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发货地址</a:t>
            </a: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必需填写完整省市区以及详细地址，系统才能自动匹配出对应的揽件网点（申请页面下拉框选择）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--</a:t>
            </a:r>
            <a:r>
              <a:rPr lang="zh-CN" altLang="zh-CN" sz="1400" kern="0" dirty="0">
                <a:ea typeface="微软雅黑" panose="020B0503020204020204" pitchFamily="34" charset="-122"/>
                <a:cs typeface="宋体" panose="02010600030101010101" pitchFamily="2" charset="-122"/>
              </a:rPr>
              <a:t>建议客户最好先了解清楚与自己合作的线下网点的名称，方便申请时选择</a:t>
            </a:r>
            <a:r>
              <a:rPr lang="en-US" altLang="zh-CN" sz="1400" kern="0" dirty="0"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及</a:t>
            </a:r>
            <a:r>
              <a:rPr lang="zh-CN" altLang="zh-CN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联系人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（用于短信接收电子面单账号）。</a:t>
            </a:r>
            <a:endParaRPr lang="zh-CN" altLang="en-US" dirty="0"/>
          </a:p>
        </p:txBody>
      </p:sp>
      <p:pic>
        <p:nvPicPr>
          <p:cNvPr id="21" name="图片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6387" y="2081344"/>
            <a:ext cx="8368409" cy="42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07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52880" y="2652111"/>
            <a:ext cx="6444208" cy="0"/>
          </a:xfrm>
          <a:prstGeom prst="line">
            <a:avLst/>
          </a:prstGeom>
          <a:ln w="25400">
            <a:solidFill>
              <a:srgbClr val="26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/>
          <p:nvPr/>
        </p:nvSpPr>
        <p:spPr>
          <a:xfrm>
            <a:off x="4400952" y="1998976"/>
            <a:ext cx="5583480" cy="65313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快递鸟电子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面单分配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网点</a:t>
            </a:r>
          </a:p>
        </p:txBody>
      </p:sp>
      <p:sp>
        <p:nvSpPr>
          <p:cNvPr id="19" name="标题 1"/>
          <p:cNvSpPr txBox="1"/>
          <p:nvPr/>
        </p:nvSpPr>
        <p:spPr>
          <a:xfrm>
            <a:off x="4583832" y="2965227"/>
            <a:ext cx="4086184" cy="535781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8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、物料申请</a:t>
            </a:r>
            <a:endParaRPr lang="zh-CN" altLang="en-US" sz="1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366980" y="2003204"/>
            <a:ext cx="1385900" cy="12978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3553772" y="3393221"/>
            <a:ext cx="6590073" cy="556704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、账号审核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3772826" y="3858592"/>
            <a:ext cx="6590073" cy="556704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、条码分配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8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 bwMode="auto">
          <a:xfrm>
            <a:off x="9192436" y="2050934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2" name="直接连接符 61"/>
          <p:cNvCxnSpPr/>
          <p:nvPr/>
        </p:nvCxnSpPr>
        <p:spPr bwMode="auto">
          <a:xfrm>
            <a:off x="8456753" y="2015123"/>
            <a:ext cx="735683" cy="10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94" name="直接连接符 93"/>
          <p:cNvCxnSpPr/>
          <p:nvPr/>
        </p:nvCxnSpPr>
        <p:spPr bwMode="auto">
          <a:xfrm>
            <a:off x="7968365" y="2460619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75" name="直接连接符 74"/>
          <p:cNvCxnSpPr/>
          <p:nvPr/>
        </p:nvCxnSpPr>
        <p:spPr bwMode="auto">
          <a:xfrm>
            <a:off x="6716356" y="3666087"/>
            <a:ext cx="659427" cy="2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7" name="直接连接符 56"/>
          <p:cNvCxnSpPr/>
          <p:nvPr/>
        </p:nvCxnSpPr>
        <p:spPr bwMode="auto">
          <a:xfrm>
            <a:off x="6098073" y="2509992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1" name="直接连接符 60"/>
          <p:cNvCxnSpPr/>
          <p:nvPr/>
        </p:nvCxnSpPr>
        <p:spPr bwMode="auto">
          <a:xfrm>
            <a:off x="7953724" y="4201565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2" name="直接连接符 51"/>
          <p:cNvCxnSpPr/>
          <p:nvPr/>
        </p:nvCxnSpPr>
        <p:spPr bwMode="auto">
          <a:xfrm flipH="1">
            <a:off x="2527105" y="3178210"/>
            <a:ext cx="1567" cy="1533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1" name="直接连接符 50"/>
          <p:cNvCxnSpPr>
            <a:endCxn id="48" idx="2"/>
          </p:cNvCxnSpPr>
          <p:nvPr/>
        </p:nvCxnSpPr>
        <p:spPr bwMode="auto">
          <a:xfrm>
            <a:off x="2034167" y="2158748"/>
            <a:ext cx="3522047" cy="4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4" name="组合 41"/>
          <p:cNvGrpSpPr/>
          <p:nvPr/>
        </p:nvGrpSpPr>
        <p:grpSpPr>
          <a:xfrm>
            <a:off x="371547" y="143332"/>
            <a:ext cx="3996476" cy="728868"/>
            <a:chOff x="456434" y="231316"/>
            <a:chExt cx="3007786" cy="548553"/>
          </a:xfrm>
        </p:grpSpPr>
        <p:cxnSp>
          <p:nvCxnSpPr>
            <p:cNvPr id="5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6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7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5" name="TextBox 2053"/>
          <p:cNvSpPr txBox="1"/>
          <p:nvPr/>
        </p:nvSpPr>
        <p:spPr>
          <a:xfrm>
            <a:off x="1083651" y="369407"/>
            <a:ext cx="3284372" cy="47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latin typeface="微软雅黑" panose="020B0503020204020204" charset="-122"/>
                <a:ea typeface="微软雅黑" panose="020B0503020204020204" charset="-122"/>
              </a:rPr>
              <a:t>菜鸟电子面</a:t>
            </a:r>
            <a:r>
              <a:rPr lang="zh-CN" altLang="en-US" sz="2400" b="1" kern="0" dirty="0" smtClean="0">
                <a:latin typeface="微软雅黑" panose="020B0503020204020204" charset="-122"/>
                <a:ea typeface="微软雅黑" panose="020B0503020204020204" charset="-122"/>
              </a:rPr>
              <a:t>单操作步骤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04838" y="2933756"/>
            <a:ext cx="10663151" cy="47427"/>
          </a:xfrm>
          <a:prstGeom prst="line">
            <a:avLst/>
          </a:prstGeom>
          <a:ln>
            <a:prstDash val="sysDash"/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椭圆 25"/>
          <p:cNvSpPr>
            <a:spLocks noChangeAspect="1"/>
          </p:cNvSpPr>
          <p:nvPr/>
        </p:nvSpPr>
        <p:spPr>
          <a:xfrm>
            <a:off x="2636312" y="1544063"/>
            <a:ext cx="1235181" cy="123518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开通快递鸟电子面单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4067120" y="1559320"/>
            <a:ext cx="1229097" cy="122909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服务商设置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8670442" y="2984945"/>
            <a:ext cx="1184369" cy="118436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订单列表跟单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97668" y="4405225"/>
            <a:ext cx="10670321" cy="44227"/>
          </a:xfrm>
          <a:prstGeom prst="line">
            <a:avLst/>
          </a:prstGeom>
          <a:ln>
            <a:prstDash val="sysDash"/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椭圆 30"/>
          <p:cNvSpPr>
            <a:spLocks noChangeAspect="1"/>
          </p:cNvSpPr>
          <p:nvPr/>
        </p:nvSpPr>
        <p:spPr>
          <a:xfrm>
            <a:off x="1926255" y="3104798"/>
            <a:ext cx="1178094" cy="117809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物料申请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509395" y="3087873"/>
            <a:ext cx="1200194" cy="120019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订购审核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 flipV="1">
            <a:off x="5446048" y="2081925"/>
            <a:ext cx="165416" cy="134661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7371052" y="3006939"/>
            <a:ext cx="1194626" cy="119462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条码分配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40853" y="1696780"/>
            <a:ext cx="958856" cy="959184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商家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0853" y="3181205"/>
            <a:ext cx="958856" cy="959184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网点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7368357" y="1465134"/>
            <a:ext cx="1169887" cy="11698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下单并打印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5556214" y="1570838"/>
            <a:ext cx="1184369" cy="118436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申请提交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23870" y="4603964"/>
            <a:ext cx="958856" cy="959184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1576734" y="1719401"/>
            <a:ext cx="854843" cy="85484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开始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3081276" y="5128212"/>
            <a:ext cx="4872448" cy="30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等腰三角形 43"/>
          <p:cNvSpPr/>
          <p:nvPr/>
        </p:nvSpPr>
        <p:spPr>
          <a:xfrm rot="10800000">
            <a:off x="9069846" y="2818911"/>
            <a:ext cx="192780" cy="194907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>
            <a:off x="9796014" y="1867664"/>
            <a:ext cx="802856" cy="80285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取消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>
            <a:off x="10715269" y="3301525"/>
            <a:ext cx="881099" cy="88109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收发货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75640" y="33266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 bwMode="auto">
          <a:xfrm flipV="1">
            <a:off x="4703134" y="3677663"/>
            <a:ext cx="814463" cy="33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2" name="矩形 81"/>
          <p:cNvSpPr/>
          <p:nvPr/>
        </p:nvSpPr>
        <p:spPr>
          <a:xfrm>
            <a:off x="4728120" y="33002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3799308" y="3196361"/>
            <a:ext cx="869660" cy="86966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结束</a:t>
            </a:r>
          </a:p>
        </p:txBody>
      </p:sp>
      <p:sp>
        <p:nvSpPr>
          <p:cNvPr id="85" name="等腰三角形 84"/>
          <p:cNvSpPr/>
          <p:nvPr/>
        </p:nvSpPr>
        <p:spPr>
          <a:xfrm rot="16200000" flipV="1">
            <a:off x="7271267" y="3592612"/>
            <a:ext cx="165416" cy="134661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等腰三角形 85"/>
          <p:cNvSpPr/>
          <p:nvPr/>
        </p:nvSpPr>
        <p:spPr>
          <a:xfrm rot="16200000">
            <a:off x="4609525" y="3606246"/>
            <a:ext cx="171408" cy="131653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等腰三角形 86"/>
          <p:cNvSpPr/>
          <p:nvPr/>
        </p:nvSpPr>
        <p:spPr>
          <a:xfrm rot="10597098" flipH="1" flipV="1">
            <a:off x="7874119" y="4214557"/>
            <a:ext cx="188493" cy="177674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椭圆 90"/>
          <p:cNvSpPr>
            <a:spLocks noChangeAspect="1"/>
          </p:cNvSpPr>
          <p:nvPr/>
        </p:nvSpPr>
        <p:spPr>
          <a:xfrm>
            <a:off x="1954111" y="4591854"/>
            <a:ext cx="1178094" cy="117809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自动发放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等腰三角形 94"/>
          <p:cNvSpPr/>
          <p:nvPr/>
        </p:nvSpPr>
        <p:spPr>
          <a:xfrm rot="10597098" flipH="1" flipV="1">
            <a:off x="7874118" y="2615850"/>
            <a:ext cx="188493" cy="177674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 flipV="1">
            <a:off x="9844570" y="3601118"/>
            <a:ext cx="345103" cy="3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0" name="直接连接符 99"/>
          <p:cNvCxnSpPr/>
          <p:nvPr/>
        </p:nvCxnSpPr>
        <p:spPr bwMode="auto">
          <a:xfrm>
            <a:off x="10214442" y="2690226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2" name="矩形 101"/>
          <p:cNvSpPr/>
          <p:nvPr/>
        </p:nvSpPr>
        <p:spPr>
          <a:xfrm>
            <a:off x="9879322" y="3818099"/>
            <a:ext cx="720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可发货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等腰三角形 102"/>
          <p:cNvSpPr/>
          <p:nvPr/>
        </p:nvSpPr>
        <p:spPr>
          <a:xfrm rot="10597098" flipH="1" flipV="1">
            <a:off x="10143200" y="2656525"/>
            <a:ext cx="188493" cy="177674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 bwMode="auto">
          <a:xfrm flipV="1">
            <a:off x="9871887" y="3742075"/>
            <a:ext cx="826306" cy="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8" name="矩形 107"/>
          <p:cNvSpPr/>
          <p:nvPr/>
        </p:nvSpPr>
        <p:spPr>
          <a:xfrm flipH="1">
            <a:off x="9962320" y="2690226"/>
            <a:ext cx="45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不可发货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等腰三角形 114"/>
          <p:cNvSpPr/>
          <p:nvPr/>
        </p:nvSpPr>
        <p:spPr>
          <a:xfrm rot="16200000" flipV="1">
            <a:off x="10570689" y="3668060"/>
            <a:ext cx="165416" cy="134661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6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330917" y="13151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1068762" y="250842"/>
            <a:ext cx="495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安能电子面单系统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物料申请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9416" y="2996952"/>
            <a:ext cx="448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菜鸟电子面单，快递鸟电子面单，京东电子面单统一申请物料名称为菜鸟电子面单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3702" y="760566"/>
            <a:ext cx="6253757" cy="52049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9120336" y="2204864"/>
            <a:ext cx="1080120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8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330917" y="13151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1068762" y="250842"/>
            <a:ext cx="495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安能电子面单系统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第三方面单管理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673" y="1398522"/>
            <a:ext cx="10847619" cy="4777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0293" y="2600399"/>
            <a:ext cx="3095238" cy="36952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5" name="直接箭头连接符 24"/>
          <p:cNvCxnSpPr/>
          <p:nvPr/>
        </p:nvCxnSpPr>
        <p:spPr>
          <a:xfrm>
            <a:off x="2075316" y="3363818"/>
            <a:ext cx="492292" cy="569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47189" y="778354"/>
            <a:ext cx="5488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请在安能电子面单系统操作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://md.ane56.com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74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330917" y="13151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1068762" y="250842"/>
            <a:ext cx="401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第三方订购审核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83390" y="808027"/>
            <a:ext cx="681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第一步：第三方订购审核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查询客户所提交申请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审核状态为未审核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39" y="1227268"/>
            <a:ext cx="11996048" cy="41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24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263352" y="-24932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966580" y="149029"/>
            <a:ext cx="3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账号管理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11" y="1459836"/>
            <a:ext cx="11960036" cy="39405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66580" y="993005"/>
            <a:ext cx="858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第二步：自有电子面单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客户管理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账号管理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9736" y="2172362"/>
            <a:ext cx="6114286" cy="43809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5" name="直接箭头连接符 24"/>
          <p:cNvCxnSpPr/>
          <p:nvPr/>
        </p:nvCxnSpPr>
        <p:spPr>
          <a:xfrm>
            <a:off x="3081873" y="2708920"/>
            <a:ext cx="492292" cy="569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63952" y="3378656"/>
            <a:ext cx="365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编码，密码，客户名称，联系方式请自行填写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01160" y="4565379"/>
            <a:ext cx="365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客户秘钥忽略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09032" y="5528640"/>
            <a:ext cx="365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电子面单类型选择快递鸟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4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263352" y="-24932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966580" y="149029"/>
            <a:ext cx="48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第三方订购审核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审核客户申请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307" y="865297"/>
            <a:ext cx="10779814" cy="566495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839643" y="507732"/>
            <a:ext cx="858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第三步：审核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对应客户名称选择第二步中给商户开户名称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55219" y="5301208"/>
            <a:ext cx="328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审核未通过，可以选择不通过原因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3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>
            <p:custDataLst>
              <p:tags r:id="rId1"/>
            </p:custDataLst>
          </p:nvPr>
        </p:nvSpPr>
        <p:spPr>
          <a:xfrm rot="16200000" flipH="1">
            <a:off x="6274114" y="1488706"/>
            <a:ext cx="589133" cy="1536597"/>
          </a:xfrm>
          <a:custGeom>
            <a:avLst/>
            <a:gdLst>
              <a:gd name="connsiteX0" fmla="*/ 0 w 1858140"/>
              <a:gd name="connsiteY0" fmla="*/ 2160240 h 2160240"/>
              <a:gd name="connsiteX1" fmla="*/ 929070 w 1858140"/>
              <a:gd name="connsiteY1" fmla="*/ 0 h 2160240"/>
              <a:gd name="connsiteX2" fmla="*/ 1858140 w 1858140"/>
              <a:gd name="connsiteY2" fmla="*/ 2160240 h 2160240"/>
              <a:gd name="connsiteX3" fmla="*/ 0 w 1858140"/>
              <a:gd name="connsiteY3" fmla="*/ 2160240 h 2160240"/>
              <a:gd name="connsiteX0-1" fmla="*/ 0 w 1436109"/>
              <a:gd name="connsiteY0-2" fmla="*/ 1513126 h 2160240"/>
              <a:gd name="connsiteX1-3" fmla="*/ 507039 w 1436109"/>
              <a:gd name="connsiteY1-4" fmla="*/ 0 h 2160240"/>
              <a:gd name="connsiteX2-5" fmla="*/ 1436109 w 1436109"/>
              <a:gd name="connsiteY2-6" fmla="*/ 2160240 h 2160240"/>
              <a:gd name="connsiteX3-7" fmla="*/ 0 w 1436109"/>
              <a:gd name="connsiteY3-8" fmla="*/ 1513126 h 2160240"/>
              <a:gd name="connsiteX0-9" fmla="*/ 0 w 1436109"/>
              <a:gd name="connsiteY0-10" fmla="*/ 1555329 h 2202443"/>
              <a:gd name="connsiteX1-11" fmla="*/ 577381 w 1436109"/>
              <a:gd name="connsiteY1-12" fmla="*/ 0 h 2202443"/>
              <a:gd name="connsiteX2-13" fmla="*/ 1436109 w 1436109"/>
              <a:gd name="connsiteY2-14" fmla="*/ 2202443 h 2202443"/>
              <a:gd name="connsiteX3-15" fmla="*/ 0 w 1436109"/>
              <a:gd name="connsiteY3-16" fmla="*/ 1555329 h 2202443"/>
              <a:gd name="connsiteX0-17" fmla="*/ 0 w 1393906"/>
              <a:gd name="connsiteY0-18" fmla="*/ 1555329 h 2160240"/>
              <a:gd name="connsiteX1-19" fmla="*/ 577381 w 1393906"/>
              <a:gd name="connsiteY1-20" fmla="*/ 0 h 2160240"/>
              <a:gd name="connsiteX2-21" fmla="*/ 1393906 w 1393906"/>
              <a:gd name="connsiteY2-22" fmla="*/ 2160240 h 2160240"/>
              <a:gd name="connsiteX3-23" fmla="*/ 0 w 1393906"/>
              <a:gd name="connsiteY3-24" fmla="*/ 1555329 h 2160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93906" h="2160240">
                <a:moveTo>
                  <a:pt x="0" y="1555329"/>
                </a:moveTo>
                <a:lnTo>
                  <a:pt x="577381" y="0"/>
                </a:lnTo>
                <a:lnTo>
                  <a:pt x="1393906" y="2160240"/>
                </a:lnTo>
                <a:lnTo>
                  <a:pt x="0" y="155532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0000">
                <a:sysClr val="window" lastClr="FFFFFF">
                  <a:lumMod val="85000"/>
                  <a:shade val="67500"/>
                  <a:satMod val="115000"/>
                </a:sysClr>
              </a:gs>
              <a:gs pos="100000">
                <a:sysClr val="window" lastClr="FFFFFF">
                  <a:lumMod val="85000"/>
                  <a:shade val="100000"/>
                  <a:satMod val="115000"/>
                  <a:alpha val="8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41944" y="483999"/>
            <a:ext cx="365763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800" b="1" dirty="0">
                <a:ln w="19050">
                  <a:solidFill>
                    <a:srgbClr val="FFFFFF"/>
                  </a:solidFill>
                </a:ln>
                <a:solidFill>
                  <a:srgbClr val="00B050"/>
                </a:solidFill>
                <a:effectLst>
                  <a:outerShdw dist="228600" dir="9600000" algn="r" rotWithShape="0">
                    <a:schemeClr val="bg1">
                      <a:lumMod val="65000"/>
                      <a:alpha val="2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 录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523385" y="1700828"/>
            <a:ext cx="309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spc="400" dirty="0">
                <a:solidFill>
                  <a:srgbClr val="E5E4E3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2800" spc="400" dirty="0">
              <a:solidFill>
                <a:srgbClr val="E5E4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右箭头 3"/>
          <p:cNvSpPr/>
          <p:nvPr>
            <p:custDataLst>
              <p:tags r:id="rId4"/>
            </p:custDataLst>
          </p:nvPr>
        </p:nvSpPr>
        <p:spPr>
          <a:xfrm flipH="1">
            <a:off x="5800382" y="1720176"/>
            <a:ext cx="5785481" cy="828375"/>
          </a:xfrm>
          <a:custGeom>
            <a:avLst/>
            <a:gdLst>
              <a:gd name="connsiteX0" fmla="*/ 0 w 6084168"/>
              <a:gd name="connsiteY0" fmla="*/ 504056 h 2016224"/>
              <a:gd name="connsiteX1" fmla="*/ 4428929 w 6084168"/>
              <a:gd name="connsiteY1" fmla="*/ 504056 h 2016224"/>
              <a:gd name="connsiteX2" fmla="*/ 4428929 w 6084168"/>
              <a:gd name="connsiteY2" fmla="*/ 0 h 2016224"/>
              <a:gd name="connsiteX3" fmla="*/ 6084168 w 6084168"/>
              <a:gd name="connsiteY3" fmla="*/ 1008112 h 2016224"/>
              <a:gd name="connsiteX4" fmla="*/ 4428929 w 6084168"/>
              <a:gd name="connsiteY4" fmla="*/ 2016224 h 2016224"/>
              <a:gd name="connsiteX5" fmla="*/ 4428929 w 6084168"/>
              <a:gd name="connsiteY5" fmla="*/ 1512168 h 2016224"/>
              <a:gd name="connsiteX6" fmla="*/ 0 w 6084168"/>
              <a:gd name="connsiteY6" fmla="*/ 1512168 h 2016224"/>
              <a:gd name="connsiteX7" fmla="*/ 0 w 6084168"/>
              <a:gd name="connsiteY7" fmla="*/ 504056 h 2016224"/>
              <a:gd name="connsiteX0-1" fmla="*/ 0 w 6084168"/>
              <a:gd name="connsiteY0-2" fmla="*/ 504056 h 2016224"/>
              <a:gd name="connsiteX1-3" fmla="*/ 4428929 w 6084168"/>
              <a:gd name="connsiteY1-4" fmla="*/ 504056 h 2016224"/>
              <a:gd name="connsiteX2-5" fmla="*/ 4161643 w 6084168"/>
              <a:gd name="connsiteY2-6" fmla="*/ 0 h 2016224"/>
              <a:gd name="connsiteX3-7" fmla="*/ 6084168 w 6084168"/>
              <a:gd name="connsiteY3-8" fmla="*/ 1008112 h 2016224"/>
              <a:gd name="connsiteX4-9" fmla="*/ 4428929 w 6084168"/>
              <a:gd name="connsiteY4-10" fmla="*/ 2016224 h 2016224"/>
              <a:gd name="connsiteX5-11" fmla="*/ 4428929 w 6084168"/>
              <a:gd name="connsiteY5-12" fmla="*/ 1512168 h 2016224"/>
              <a:gd name="connsiteX6-13" fmla="*/ 0 w 6084168"/>
              <a:gd name="connsiteY6-14" fmla="*/ 1512168 h 2016224"/>
              <a:gd name="connsiteX7-15" fmla="*/ 0 w 6084168"/>
              <a:gd name="connsiteY7-16" fmla="*/ 504056 h 2016224"/>
              <a:gd name="connsiteX0-17" fmla="*/ 0 w 6084168"/>
              <a:gd name="connsiteY0-18" fmla="*/ 504056 h 2002157"/>
              <a:gd name="connsiteX1-19" fmla="*/ 4428929 w 6084168"/>
              <a:gd name="connsiteY1-20" fmla="*/ 504056 h 2002157"/>
              <a:gd name="connsiteX2-21" fmla="*/ 4161643 w 6084168"/>
              <a:gd name="connsiteY2-22" fmla="*/ 0 h 2002157"/>
              <a:gd name="connsiteX3-23" fmla="*/ 6084168 w 6084168"/>
              <a:gd name="connsiteY3-24" fmla="*/ 1008112 h 2002157"/>
              <a:gd name="connsiteX4-25" fmla="*/ 4274184 w 6084168"/>
              <a:gd name="connsiteY4-26" fmla="*/ 2002157 h 2002157"/>
              <a:gd name="connsiteX5-27" fmla="*/ 4428929 w 6084168"/>
              <a:gd name="connsiteY5-28" fmla="*/ 1512168 h 2002157"/>
              <a:gd name="connsiteX6-29" fmla="*/ 0 w 6084168"/>
              <a:gd name="connsiteY6-30" fmla="*/ 1512168 h 2002157"/>
              <a:gd name="connsiteX7-31" fmla="*/ 0 w 6084168"/>
              <a:gd name="connsiteY7-32" fmla="*/ 504056 h 2002157"/>
              <a:gd name="connsiteX0-33" fmla="*/ 0 w 6140439"/>
              <a:gd name="connsiteY0-34" fmla="*/ 504056 h 2002157"/>
              <a:gd name="connsiteX1-35" fmla="*/ 4428929 w 6140439"/>
              <a:gd name="connsiteY1-36" fmla="*/ 504056 h 2002157"/>
              <a:gd name="connsiteX2-37" fmla="*/ 4161643 w 6140439"/>
              <a:gd name="connsiteY2-38" fmla="*/ 0 h 2002157"/>
              <a:gd name="connsiteX3-39" fmla="*/ 6140439 w 6140439"/>
              <a:gd name="connsiteY3-40" fmla="*/ 839300 h 2002157"/>
              <a:gd name="connsiteX4-41" fmla="*/ 4274184 w 6140439"/>
              <a:gd name="connsiteY4-42" fmla="*/ 2002157 h 2002157"/>
              <a:gd name="connsiteX5-43" fmla="*/ 4428929 w 6140439"/>
              <a:gd name="connsiteY5-44" fmla="*/ 1512168 h 2002157"/>
              <a:gd name="connsiteX6-45" fmla="*/ 0 w 6140439"/>
              <a:gd name="connsiteY6-46" fmla="*/ 1512168 h 2002157"/>
              <a:gd name="connsiteX7-47" fmla="*/ 0 w 6140439"/>
              <a:gd name="connsiteY7-48" fmla="*/ 504056 h 2002157"/>
              <a:gd name="connsiteX0-49" fmla="*/ 0 w 6140439"/>
              <a:gd name="connsiteY0-50" fmla="*/ 504056 h 2002157"/>
              <a:gd name="connsiteX1-51" fmla="*/ 4428929 w 6140439"/>
              <a:gd name="connsiteY1-52" fmla="*/ 504056 h 2002157"/>
              <a:gd name="connsiteX2-53" fmla="*/ 4161643 w 6140439"/>
              <a:gd name="connsiteY2-54" fmla="*/ 0 h 2002157"/>
              <a:gd name="connsiteX3-55" fmla="*/ 6140439 w 6140439"/>
              <a:gd name="connsiteY3-56" fmla="*/ 839300 h 2002157"/>
              <a:gd name="connsiteX4-57" fmla="*/ 4274184 w 6140439"/>
              <a:gd name="connsiteY4-58" fmla="*/ 2002157 h 2002157"/>
              <a:gd name="connsiteX5-59" fmla="*/ 4428929 w 6140439"/>
              <a:gd name="connsiteY5-60" fmla="*/ 1512168 h 2002157"/>
              <a:gd name="connsiteX6-61" fmla="*/ 0 w 6140439"/>
              <a:gd name="connsiteY6-62" fmla="*/ 1512168 h 2002157"/>
              <a:gd name="connsiteX7-63" fmla="*/ 0 w 6140439"/>
              <a:gd name="connsiteY7-64" fmla="*/ 504056 h 2002157"/>
              <a:gd name="connsiteX0-65" fmla="*/ 0 w 6140439"/>
              <a:gd name="connsiteY0-66" fmla="*/ 504056 h 2002157"/>
              <a:gd name="connsiteX1-67" fmla="*/ 4428929 w 6140439"/>
              <a:gd name="connsiteY1-68" fmla="*/ 504056 h 2002157"/>
              <a:gd name="connsiteX2-69" fmla="*/ 4161643 w 6140439"/>
              <a:gd name="connsiteY2-70" fmla="*/ 0 h 2002157"/>
              <a:gd name="connsiteX3-71" fmla="*/ 6140439 w 6140439"/>
              <a:gd name="connsiteY3-72" fmla="*/ 839300 h 2002157"/>
              <a:gd name="connsiteX4-73" fmla="*/ 4274184 w 6140439"/>
              <a:gd name="connsiteY4-74" fmla="*/ 2002157 h 2002157"/>
              <a:gd name="connsiteX5-75" fmla="*/ 4428929 w 6140439"/>
              <a:gd name="connsiteY5-76" fmla="*/ 1512168 h 2002157"/>
              <a:gd name="connsiteX6-77" fmla="*/ 0 w 6140439"/>
              <a:gd name="connsiteY6-78" fmla="*/ 1512168 h 2002157"/>
              <a:gd name="connsiteX7-79" fmla="*/ 0 w 6140439"/>
              <a:gd name="connsiteY7-80" fmla="*/ 504056 h 2002157"/>
              <a:gd name="connsiteX0-81" fmla="*/ 0 w 6140439"/>
              <a:gd name="connsiteY0-82" fmla="*/ 504056 h 2002157"/>
              <a:gd name="connsiteX1-83" fmla="*/ 4428929 w 6140439"/>
              <a:gd name="connsiteY1-84" fmla="*/ 504056 h 2002157"/>
              <a:gd name="connsiteX2-85" fmla="*/ 4161643 w 6140439"/>
              <a:gd name="connsiteY2-86" fmla="*/ 0 h 2002157"/>
              <a:gd name="connsiteX3-87" fmla="*/ 6140439 w 6140439"/>
              <a:gd name="connsiteY3-88" fmla="*/ 726759 h 2002157"/>
              <a:gd name="connsiteX4-89" fmla="*/ 4274184 w 6140439"/>
              <a:gd name="connsiteY4-90" fmla="*/ 2002157 h 2002157"/>
              <a:gd name="connsiteX5-91" fmla="*/ 4428929 w 6140439"/>
              <a:gd name="connsiteY5-92" fmla="*/ 1512168 h 2002157"/>
              <a:gd name="connsiteX6-93" fmla="*/ 0 w 6140439"/>
              <a:gd name="connsiteY6-94" fmla="*/ 1512168 h 2002157"/>
              <a:gd name="connsiteX7-95" fmla="*/ 0 w 6140439"/>
              <a:gd name="connsiteY7-96" fmla="*/ 504056 h 2002157"/>
              <a:gd name="connsiteX0-97" fmla="*/ 0 w 6168574"/>
              <a:gd name="connsiteY0-98" fmla="*/ 504056 h 2002157"/>
              <a:gd name="connsiteX1-99" fmla="*/ 4428929 w 6168574"/>
              <a:gd name="connsiteY1-100" fmla="*/ 504056 h 2002157"/>
              <a:gd name="connsiteX2-101" fmla="*/ 4161643 w 6168574"/>
              <a:gd name="connsiteY2-102" fmla="*/ 0 h 2002157"/>
              <a:gd name="connsiteX3-103" fmla="*/ 6168574 w 6168574"/>
              <a:gd name="connsiteY3-104" fmla="*/ 656420 h 2002157"/>
              <a:gd name="connsiteX4-105" fmla="*/ 4274184 w 6168574"/>
              <a:gd name="connsiteY4-106" fmla="*/ 2002157 h 2002157"/>
              <a:gd name="connsiteX5-107" fmla="*/ 4428929 w 6168574"/>
              <a:gd name="connsiteY5-108" fmla="*/ 1512168 h 2002157"/>
              <a:gd name="connsiteX6-109" fmla="*/ 0 w 6168574"/>
              <a:gd name="connsiteY6-110" fmla="*/ 1512168 h 2002157"/>
              <a:gd name="connsiteX7-111" fmla="*/ 0 w 6168574"/>
              <a:gd name="connsiteY7-112" fmla="*/ 504056 h 20021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6168574" h="2002157">
                <a:moveTo>
                  <a:pt x="0" y="504056"/>
                </a:moveTo>
                <a:lnTo>
                  <a:pt x="4428929" y="504056"/>
                </a:lnTo>
                <a:lnTo>
                  <a:pt x="4161643" y="0"/>
                </a:lnTo>
                <a:cubicBezTo>
                  <a:pt x="4821242" y="279767"/>
                  <a:pt x="5241688" y="531397"/>
                  <a:pt x="6168574" y="656420"/>
                </a:cubicBezTo>
                <a:cubicBezTo>
                  <a:pt x="4913443" y="1606746"/>
                  <a:pt x="4896269" y="1614538"/>
                  <a:pt x="4274184" y="2002157"/>
                </a:cubicBezTo>
                <a:lnTo>
                  <a:pt x="4428929" y="1512168"/>
                </a:lnTo>
                <a:lnTo>
                  <a:pt x="0" y="1512168"/>
                </a:lnTo>
                <a:lnTo>
                  <a:pt x="0" y="504056"/>
                </a:lnTo>
                <a:close/>
              </a:path>
            </a:pathLst>
          </a:cu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square" lIns="900000" tIns="0" rIns="90000" bIns="0" rtlCol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流程图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654578" y="2916431"/>
            <a:ext cx="5809986" cy="846210"/>
            <a:chOff x="4625446" y="2530267"/>
            <a:chExt cx="5809986" cy="846210"/>
          </a:xfrm>
        </p:grpSpPr>
        <p:sp>
          <p:nvSpPr>
            <p:cNvPr id="7" name="等腰三角形 4"/>
            <p:cNvSpPr/>
            <p:nvPr>
              <p:custDataLst>
                <p:tags r:id="rId12"/>
              </p:custDataLst>
            </p:nvPr>
          </p:nvSpPr>
          <p:spPr>
            <a:xfrm rot="16200000" flipH="1">
              <a:off x="5241012" y="2153945"/>
              <a:ext cx="589133" cy="1820265"/>
            </a:xfrm>
            <a:custGeom>
              <a:avLst/>
              <a:gdLst>
                <a:gd name="connsiteX0" fmla="*/ 0 w 1858140"/>
                <a:gd name="connsiteY0" fmla="*/ 2160240 h 2160240"/>
                <a:gd name="connsiteX1" fmla="*/ 929070 w 1858140"/>
                <a:gd name="connsiteY1" fmla="*/ 0 h 2160240"/>
                <a:gd name="connsiteX2" fmla="*/ 1858140 w 1858140"/>
                <a:gd name="connsiteY2" fmla="*/ 2160240 h 2160240"/>
                <a:gd name="connsiteX3" fmla="*/ 0 w 1858140"/>
                <a:gd name="connsiteY3" fmla="*/ 2160240 h 2160240"/>
                <a:gd name="connsiteX0-1" fmla="*/ 0 w 1436109"/>
                <a:gd name="connsiteY0-2" fmla="*/ 1513126 h 2160240"/>
                <a:gd name="connsiteX1-3" fmla="*/ 507039 w 1436109"/>
                <a:gd name="connsiteY1-4" fmla="*/ 0 h 2160240"/>
                <a:gd name="connsiteX2-5" fmla="*/ 1436109 w 1436109"/>
                <a:gd name="connsiteY2-6" fmla="*/ 2160240 h 2160240"/>
                <a:gd name="connsiteX3-7" fmla="*/ 0 w 1436109"/>
                <a:gd name="connsiteY3-8" fmla="*/ 1513126 h 2160240"/>
                <a:gd name="connsiteX0-9" fmla="*/ 0 w 1436109"/>
                <a:gd name="connsiteY0-10" fmla="*/ 1555329 h 2202443"/>
                <a:gd name="connsiteX1-11" fmla="*/ 577381 w 1436109"/>
                <a:gd name="connsiteY1-12" fmla="*/ 0 h 2202443"/>
                <a:gd name="connsiteX2-13" fmla="*/ 1436109 w 1436109"/>
                <a:gd name="connsiteY2-14" fmla="*/ 2202443 h 2202443"/>
                <a:gd name="connsiteX3-15" fmla="*/ 0 w 1436109"/>
                <a:gd name="connsiteY3-16" fmla="*/ 1555329 h 2202443"/>
                <a:gd name="connsiteX0-17" fmla="*/ 0 w 1393906"/>
                <a:gd name="connsiteY0-18" fmla="*/ 1555329 h 2160240"/>
                <a:gd name="connsiteX1-19" fmla="*/ 577381 w 1393906"/>
                <a:gd name="connsiteY1-20" fmla="*/ 0 h 2160240"/>
                <a:gd name="connsiteX2-21" fmla="*/ 1393906 w 1393906"/>
                <a:gd name="connsiteY2-22" fmla="*/ 2160240 h 2160240"/>
                <a:gd name="connsiteX3-23" fmla="*/ 0 w 1393906"/>
                <a:gd name="connsiteY3-24" fmla="*/ 1555329 h 21602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393906" h="2160240">
                  <a:moveTo>
                    <a:pt x="0" y="1555329"/>
                  </a:moveTo>
                  <a:lnTo>
                    <a:pt x="577381" y="0"/>
                  </a:lnTo>
                  <a:lnTo>
                    <a:pt x="1393906" y="2160240"/>
                  </a:lnTo>
                  <a:lnTo>
                    <a:pt x="0" y="155532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0000">
                  <a:sysClr val="window" lastClr="FFFFFF">
                    <a:lumMod val="8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85000"/>
                    <a:shade val="100000"/>
                    <a:satMod val="115000"/>
                    <a:alpha val="8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右箭头 3"/>
            <p:cNvSpPr/>
            <p:nvPr>
              <p:custDataLst>
                <p:tags r:id="rId13"/>
              </p:custDataLst>
            </p:nvPr>
          </p:nvSpPr>
          <p:spPr>
            <a:xfrm flipH="1">
              <a:off x="4807521" y="2530267"/>
              <a:ext cx="5627911" cy="846210"/>
            </a:xfrm>
            <a:custGeom>
              <a:avLst/>
              <a:gdLst>
                <a:gd name="connsiteX0" fmla="*/ 0 w 6084168"/>
                <a:gd name="connsiteY0" fmla="*/ 504056 h 2016224"/>
                <a:gd name="connsiteX1" fmla="*/ 4428929 w 6084168"/>
                <a:gd name="connsiteY1" fmla="*/ 504056 h 2016224"/>
                <a:gd name="connsiteX2" fmla="*/ 4428929 w 6084168"/>
                <a:gd name="connsiteY2" fmla="*/ 0 h 2016224"/>
                <a:gd name="connsiteX3" fmla="*/ 6084168 w 6084168"/>
                <a:gd name="connsiteY3" fmla="*/ 1008112 h 2016224"/>
                <a:gd name="connsiteX4" fmla="*/ 4428929 w 6084168"/>
                <a:gd name="connsiteY4" fmla="*/ 2016224 h 2016224"/>
                <a:gd name="connsiteX5" fmla="*/ 4428929 w 6084168"/>
                <a:gd name="connsiteY5" fmla="*/ 1512168 h 2016224"/>
                <a:gd name="connsiteX6" fmla="*/ 0 w 6084168"/>
                <a:gd name="connsiteY6" fmla="*/ 1512168 h 2016224"/>
                <a:gd name="connsiteX7" fmla="*/ 0 w 6084168"/>
                <a:gd name="connsiteY7" fmla="*/ 504056 h 2016224"/>
                <a:gd name="connsiteX0-1" fmla="*/ 0 w 6084168"/>
                <a:gd name="connsiteY0-2" fmla="*/ 504056 h 2016224"/>
                <a:gd name="connsiteX1-3" fmla="*/ 4428929 w 6084168"/>
                <a:gd name="connsiteY1-4" fmla="*/ 504056 h 2016224"/>
                <a:gd name="connsiteX2-5" fmla="*/ 4161643 w 6084168"/>
                <a:gd name="connsiteY2-6" fmla="*/ 0 h 2016224"/>
                <a:gd name="connsiteX3-7" fmla="*/ 6084168 w 6084168"/>
                <a:gd name="connsiteY3-8" fmla="*/ 1008112 h 2016224"/>
                <a:gd name="connsiteX4-9" fmla="*/ 4428929 w 6084168"/>
                <a:gd name="connsiteY4-10" fmla="*/ 2016224 h 2016224"/>
                <a:gd name="connsiteX5-11" fmla="*/ 4428929 w 6084168"/>
                <a:gd name="connsiteY5-12" fmla="*/ 1512168 h 2016224"/>
                <a:gd name="connsiteX6-13" fmla="*/ 0 w 6084168"/>
                <a:gd name="connsiteY6-14" fmla="*/ 1512168 h 2016224"/>
                <a:gd name="connsiteX7-15" fmla="*/ 0 w 6084168"/>
                <a:gd name="connsiteY7-16" fmla="*/ 504056 h 2016224"/>
                <a:gd name="connsiteX0-17" fmla="*/ 0 w 6084168"/>
                <a:gd name="connsiteY0-18" fmla="*/ 504056 h 2002157"/>
                <a:gd name="connsiteX1-19" fmla="*/ 4428929 w 6084168"/>
                <a:gd name="connsiteY1-20" fmla="*/ 504056 h 2002157"/>
                <a:gd name="connsiteX2-21" fmla="*/ 4161643 w 6084168"/>
                <a:gd name="connsiteY2-22" fmla="*/ 0 h 2002157"/>
                <a:gd name="connsiteX3-23" fmla="*/ 6084168 w 6084168"/>
                <a:gd name="connsiteY3-24" fmla="*/ 1008112 h 2002157"/>
                <a:gd name="connsiteX4-25" fmla="*/ 4274184 w 6084168"/>
                <a:gd name="connsiteY4-26" fmla="*/ 2002157 h 2002157"/>
                <a:gd name="connsiteX5-27" fmla="*/ 4428929 w 6084168"/>
                <a:gd name="connsiteY5-28" fmla="*/ 1512168 h 2002157"/>
                <a:gd name="connsiteX6-29" fmla="*/ 0 w 6084168"/>
                <a:gd name="connsiteY6-30" fmla="*/ 1512168 h 2002157"/>
                <a:gd name="connsiteX7-31" fmla="*/ 0 w 6084168"/>
                <a:gd name="connsiteY7-32" fmla="*/ 504056 h 2002157"/>
                <a:gd name="connsiteX0-33" fmla="*/ 0 w 6140439"/>
                <a:gd name="connsiteY0-34" fmla="*/ 504056 h 2002157"/>
                <a:gd name="connsiteX1-35" fmla="*/ 4428929 w 6140439"/>
                <a:gd name="connsiteY1-36" fmla="*/ 504056 h 2002157"/>
                <a:gd name="connsiteX2-37" fmla="*/ 4161643 w 6140439"/>
                <a:gd name="connsiteY2-38" fmla="*/ 0 h 2002157"/>
                <a:gd name="connsiteX3-39" fmla="*/ 6140439 w 6140439"/>
                <a:gd name="connsiteY3-40" fmla="*/ 839300 h 2002157"/>
                <a:gd name="connsiteX4-41" fmla="*/ 4274184 w 6140439"/>
                <a:gd name="connsiteY4-42" fmla="*/ 2002157 h 2002157"/>
                <a:gd name="connsiteX5-43" fmla="*/ 4428929 w 6140439"/>
                <a:gd name="connsiteY5-44" fmla="*/ 1512168 h 2002157"/>
                <a:gd name="connsiteX6-45" fmla="*/ 0 w 6140439"/>
                <a:gd name="connsiteY6-46" fmla="*/ 1512168 h 2002157"/>
                <a:gd name="connsiteX7-47" fmla="*/ 0 w 6140439"/>
                <a:gd name="connsiteY7-48" fmla="*/ 504056 h 2002157"/>
                <a:gd name="connsiteX0-49" fmla="*/ 0 w 6140439"/>
                <a:gd name="connsiteY0-50" fmla="*/ 504056 h 2002157"/>
                <a:gd name="connsiteX1-51" fmla="*/ 4428929 w 6140439"/>
                <a:gd name="connsiteY1-52" fmla="*/ 504056 h 2002157"/>
                <a:gd name="connsiteX2-53" fmla="*/ 4161643 w 6140439"/>
                <a:gd name="connsiteY2-54" fmla="*/ 0 h 2002157"/>
                <a:gd name="connsiteX3-55" fmla="*/ 6140439 w 6140439"/>
                <a:gd name="connsiteY3-56" fmla="*/ 839300 h 2002157"/>
                <a:gd name="connsiteX4-57" fmla="*/ 4274184 w 6140439"/>
                <a:gd name="connsiteY4-58" fmla="*/ 2002157 h 2002157"/>
                <a:gd name="connsiteX5-59" fmla="*/ 4428929 w 6140439"/>
                <a:gd name="connsiteY5-60" fmla="*/ 1512168 h 2002157"/>
                <a:gd name="connsiteX6-61" fmla="*/ 0 w 6140439"/>
                <a:gd name="connsiteY6-62" fmla="*/ 1512168 h 2002157"/>
                <a:gd name="connsiteX7-63" fmla="*/ 0 w 6140439"/>
                <a:gd name="connsiteY7-64" fmla="*/ 504056 h 2002157"/>
                <a:gd name="connsiteX0-65" fmla="*/ 0 w 6140439"/>
                <a:gd name="connsiteY0-66" fmla="*/ 504056 h 2002157"/>
                <a:gd name="connsiteX1-67" fmla="*/ 4428929 w 6140439"/>
                <a:gd name="connsiteY1-68" fmla="*/ 504056 h 2002157"/>
                <a:gd name="connsiteX2-69" fmla="*/ 4161643 w 6140439"/>
                <a:gd name="connsiteY2-70" fmla="*/ 0 h 2002157"/>
                <a:gd name="connsiteX3-71" fmla="*/ 6140439 w 6140439"/>
                <a:gd name="connsiteY3-72" fmla="*/ 839300 h 2002157"/>
                <a:gd name="connsiteX4-73" fmla="*/ 4274184 w 6140439"/>
                <a:gd name="connsiteY4-74" fmla="*/ 2002157 h 2002157"/>
                <a:gd name="connsiteX5-75" fmla="*/ 4428929 w 6140439"/>
                <a:gd name="connsiteY5-76" fmla="*/ 1512168 h 2002157"/>
                <a:gd name="connsiteX6-77" fmla="*/ 0 w 6140439"/>
                <a:gd name="connsiteY6-78" fmla="*/ 1512168 h 2002157"/>
                <a:gd name="connsiteX7-79" fmla="*/ 0 w 6140439"/>
                <a:gd name="connsiteY7-80" fmla="*/ 504056 h 2002157"/>
                <a:gd name="connsiteX0-81" fmla="*/ 0 w 6140439"/>
                <a:gd name="connsiteY0-82" fmla="*/ 504056 h 2002157"/>
                <a:gd name="connsiteX1-83" fmla="*/ 4428929 w 6140439"/>
                <a:gd name="connsiteY1-84" fmla="*/ 504056 h 2002157"/>
                <a:gd name="connsiteX2-85" fmla="*/ 4161643 w 6140439"/>
                <a:gd name="connsiteY2-86" fmla="*/ 0 h 2002157"/>
                <a:gd name="connsiteX3-87" fmla="*/ 6140439 w 6140439"/>
                <a:gd name="connsiteY3-88" fmla="*/ 726759 h 2002157"/>
                <a:gd name="connsiteX4-89" fmla="*/ 4274184 w 6140439"/>
                <a:gd name="connsiteY4-90" fmla="*/ 2002157 h 2002157"/>
                <a:gd name="connsiteX5-91" fmla="*/ 4428929 w 6140439"/>
                <a:gd name="connsiteY5-92" fmla="*/ 1512168 h 2002157"/>
                <a:gd name="connsiteX6-93" fmla="*/ 0 w 6140439"/>
                <a:gd name="connsiteY6-94" fmla="*/ 1512168 h 2002157"/>
                <a:gd name="connsiteX7-95" fmla="*/ 0 w 6140439"/>
                <a:gd name="connsiteY7-96" fmla="*/ 504056 h 2002157"/>
                <a:gd name="connsiteX0-97" fmla="*/ 0 w 6168574"/>
                <a:gd name="connsiteY0-98" fmla="*/ 504056 h 2002157"/>
                <a:gd name="connsiteX1-99" fmla="*/ 4428929 w 6168574"/>
                <a:gd name="connsiteY1-100" fmla="*/ 504056 h 2002157"/>
                <a:gd name="connsiteX2-101" fmla="*/ 4161643 w 6168574"/>
                <a:gd name="connsiteY2-102" fmla="*/ 0 h 2002157"/>
                <a:gd name="connsiteX3-103" fmla="*/ 6168574 w 6168574"/>
                <a:gd name="connsiteY3-104" fmla="*/ 656420 h 2002157"/>
                <a:gd name="connsiteX4-105" fmla="*/ 4274184 w 6168574"/>
                <a:gd name="connsiteY4-106" fmla="*/ 2002157 h 2002157"/>
                <a:gd name="connsiteX5-107" fmla="*/ 4428929 w 6168574"/>
                <a:gd name="connsiteY5-108" fmla="*/ 1512168 h 2002157"/>
                <a:gd name="connsiteX6-109" fmla="*/ 0 w 6168574"/>
                <a:gd name="connsiteY6-110" fmla="*/ 1512168 h 2002157"/>
                <a:gd name="connsiteX7-111" fmla="*/ 0 w 6168574"/>
                <a:gd name="connsiteY7-112" fmla="*/ 504056 h 20021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168574" h="2002157">
                  <a:moveTo>
                    <a:pt x="0" y="504056"/>
                  </a:moveTo>
                  <a:lnTo>
                    <a:pt x="4428929" y="504056"/>
                  </a:lnTo>
                  <a:lnTo>
                    <a:pt x="4161643" y="0"/>
                  </a:lnTo>
                  <a:cubicBezTo>
                    <a:pt x="4821242" y="279767"/>
                    <a:pt x="5241688" y="531397"/>
                    <a:pt x="6168574" y="656420"/>
                  </a:cubicBezTo>
                  <a:cubicBezTo>
                    <a:pt x="4913443" y="1606746"/>
                    <a:pt x="4896269" y="1614538"/>
                    <a:pt x="4274184" y="2002157"/>
                  </a:cubicBezTo>
                  <a:lnTo>
                    <a:pt x="4428929" y="1512168"/>
                  </a:lnTo>
                  <a:lnTo>
                    <a:pt x="0" y="1512168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080000" tIns="0" rIns="90000" bIns="0" rtlCol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快递鸟电子面单申请</a:t>
              </a:r>
              <a:r>
                <a:rPr lang="en-US" altLang="zh-CN" sz="2400" b="1" kern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—</a:t>
              </a: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商家</a:t>
              </a:r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extBox 32"/>
            <p:cNvSpPr txBox="1"/>
            <p:nvPr>
              <p:custDataLst>
                <p:tags r:id="rId14"/>
              </p:custDataLst>
            </p:nvPr>
          </p:nvSpPr>
          <p:spPr>
            <a:xfrm>
              <a:off x="5454475" y="2565261"/>
              <a:ext cx="732571" cy="596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3200" b="1" kern="0" dirty="0">
                  <a:solidFill>
                    <a:schemeClr val="bg1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02</a:t>
              </a:r>
            </a:p>
          </p:txBody>
        </p:sp>
      </p:grpSp>
      <p:sp>
        <p:nvSpPr>
          <p:cNvPr id="10" name="TextBox 32"/>
          <p:cNvSpPr txBox="1"/>
          <p:nvPr>
            <p:custDataLst>
              <p:tags r:id="rId5"/>
            </p:custDataLst>
          </p:nvPr>
        </p:nvSpPr>
        <p:spPr>
          <a:xfrm>
            <a:off x="6484097" y="1717156"/>
            <a:ext cx="732571" cy="5962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Bell MT" panose="02020503060305020303" pitchFamily="18" charset="0"/>
                <a:ea typeface="微软雅黑" panose="020B0503020204020204" charset="-122"/>
              </a:rPr>
              <a:t>01 </a:t>
            </a:r>
            <a:endParaRPr lang="en-US" altLang="zh-CN" sz="3200" b="1" kern="0" dirty="0">
              <a:solidFill>
                <a:schemeClr val="bg1"/>
              </a:solidFill>
              <a:latin typeface="Bell MT" panose="02020503060305020303" pitchFamily="18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45389" y="4146880"/>
            <a:ext cx="5809986" cy="846210"/>
            <a:chOff x="4625446" y="2530267"/>
            <a:chExt cx="5809986" cy="846210"/>
          </a:xfrm>
        </p:grpSpPr>
        <p:sp>
          <p:nvSpPr>
            <p:cNvPr id="12" name="等腰三角形 4"/>
            <p:cNvSpPr/>
            <p:nvPr>
              <p:custDataLst>
                <p:tags r:id="rId9"/>
              </p:custDataLst>
            </p:nvPr>
          </p:nvSpPr>
          <p:spPr>
            <a:xfrm rot="16200000" flipH="1">
              <a:off x="5241012" y="2153945"/>
              <a:ext cx="589133" cy="1820265"/>
            </a:xfrm>
            <a:custGeom>
              <a:avLst/>
              <a:gdLst>
                <a:gd name="connsiteX0" fmla="*/ 0 w 1858140"/>
                <a:gd name="connsiteY0" fmla="*/ 2160240 h 2160240"/>
                <a:gd name="connsiteX1" fmla="*/ 929070 w 1858140"/>
                <a:gd name="connsiteY1" fmla="*/ 0 h 2160240"/>
                <a:gd name="connsiteX2" fmla="*/ 1858140 w 1858140"/>
                <a:gd name="connsiteY2" fmla="*/ 2160240 h 2160240"/>
                <a:gd name="connsiteX3" fmla="*/ 0 w 1858140"/>
                <a:gd name="connsiteY3" fmla="*/ 2160240 h 2160240"/>
                <a:gd name="connsiteX0-1" fmla="*/ 0 w 1436109"/>
                <a:gd name="connsiteY0-2" fmla="*/ 1513126 h 2160240"/>
                <a:gd name="connsiteX1-3" fmla="*/ 507039 w 1436109"/>
                <a:gd name="connsiteY1-4" fmla="*/ 0 h 2160240"/>
                <a:gd name="connsiteX2-5" fmla="*/ 1436109 w 1436109"/>
                <a:gd name="connsiteY2-6" fmla="*/ 2160240 h 2160240"/>
                <a:gd name="connsiteX3-7" fmla="*/ 0 w 1436109"/>
                <a:gd name="connsiteY3-8" fmla="*/ 1513126 h 2160240"/>
                <a:gd name="connsiteX0-9" fmla="*/ 0 w 1436109"/>
                <a:gd name="connsiteY0-10" fmla="*/ 1555329 h 2202443"/>
                <a:gd name="connsiteX1-11" fmla="*/ 577381 w 1436109"/>
                <a:gd name="connsiteY1-12" fmla="*/ 0 h 2202443"/>
                <a:gd name="connsiteX2-13" fmla="*/ 1436109 w 1436109"/>
                <a:gd name="connsiteY2-14" fmla="*/ 2202443 h 2202443"/>
                <a:gd name="connsiteX3-15" fmla="*/ 0 w 1436109"/>
                <a:gd name="connsiteY3-16" fmla="*/ 1555329 h 2202443"/>
                <a:gd name="connsiteX0-17" fmla="*/ 0 w 1393906"/>
                <a:gd name="connsiteY0-18" fmla="*/ 1555329 h 2160240"/>
                <a:gd name="connsiteX1-19" fmla="*/ 577381 w 1393906"/>
                <a:gd name="connsiteY1-20" fmla="*/ 0 h 2160240"/>
                <a:gd name="connsiteX2-21" fmla="*/ 1393906 w 1393906"/>
                <a:gd name="connsiteY2-22" fmla="*/ 2160240 h 2160240"/>
                <a:gd name="connsiteX3-23" fmla="*/ 0 w 1393906"/>
                <a:gd name="connsiteY3-24" fmla="*/ 1555329 h 21602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393906" h="2160240">
                  <a:moveTo>
                    <a:pt x="0" y="1555329"/>
                  </a:moveTo>
                  <a:lnTo>
                    <a:pt x="577381" y="0"/>
                  </a:lnTo>
                  <a:lnTo>
                    <a:pt x="1393906" y="2160240"/>
                  </a:lnTo>
                  <a:lnTo>
                    <a:pt x="0" y="155532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0000">
                  <a:sysClr val="window" lastClr="FFFFFF">
                    <a:lumMod val="8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85000"/>
                    <a:shade val="100000"/>
                    <a:satMod val="115000"/>
                    <a:alpha val="8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右箭头 3"/>
            <p:cNvSpPr/>
            <p:nvPr>
              <p:custDataLst>
                <p:tags r:id="rId10"/>
              </p:custDataLst>
            </p:nvPr>
          </p:nvSpPr>
          <p:spPr>
            <a:xfrm flipH="1">
              <a:off x="4807521" y="2530267"/>
              <a:ext cx="5627911" cy="846210"/>
            </a:xfrm>
            <a:custGeom>
              <a:avLst/>
              <a:gdLst>
                <a:gd name="connsiteX0" fmla="*/ 0 w 6084168"/>
                <a:gd name="connsiteY0" fmla="*/ 504056 h 2016224"/>
                <a:gd name="connsiteX1" fmla="*/ 4428929 w 6084168"/>
                <a:gd name="connsiteY1" fmla="*/ 504056 h 2016224"/>
                <a:gd name="connsiteX2" fmla="*/ 4428929 w 6084168"/>
                <a:gd name="connsiteY2" fmla="*/ 0 h 2016224"/>
                <a:gd name="connsiteX3" fmla="*/ 6084168 w 6084168"/>
                <a:gd name="connsiteY3" fmla="*/ 1008112 h 2016224"/>
                <a:gd name="connsiteX4" fmla="*/ 4428929 w 6084168"/>
                <a:gd name="connsiteY4" fmla="*/ 2016224 h 2016224"/>
                <a:gd name="connsiteX5" fmla="*/ 4428929 w 6084168"/>
                <a:gd name="connsiteY5" fmla="*/ 1512168 h 2016224"/>
                <a:gd name="connsiteX6" fmla="*/ 0 w 6084168"/>
                <a:gd name="connsiteY6" fmla="*/ 1512168 h 2016224"/>
                <a:gd name="connsiteX7" fmla="*/ 0 w 6084168"/>
                <a:gd name="connsiteY7" fmla="*/ 504056 h 2016224"/>
                <a:gd name="connsiteX0-1" fmla="*/ 0 w 6084168"/>
                <a:gd name="connsiteY0-2" fmla="*/ 504056 h 2016224"/>
                <a:gd name="connsiteX1-3" fmla="*/ 4428929 w 6084168"/>
                <a:gd name="connsiteY1-4" fmla="*/ 504056 h 2016224"/>
                <a:gd name="connsiteX2-5" fmla="*/ 4161643 w 6084168"/>
                <a:gd name="connsiteY2-6" fmla="*/ 0 h 2016224"/>
                <a:gd name="connsiteX3-7" fmla="*/ 6084168 w 6084168"/>
                <a:gd name="connsiteY3-8" fmla="*/ 1008112 h 2016224"/>
                <a:gd name="connsiteX4-9" fmla="*/ 4428929 w 6084168"/>
                <a:gd name="connsiteY4-10" fmla="*/ 2016224 h 2016224"/>
                <a:gd name="connsiteX5-11" fmla="*/ 4428929 w 6084168"/>
                <a:gd name="connsiteY5-12" fmla="*/ 1512168 h 2016224"/>
                <a:gd name="connsiteX6-13" fmla="*/ 0 w 6084168"/>
                <a:gd name="connsiteY6-14" fmla="*/ 1512168 h 2016224"/>
                <a:gd name="connsiteX7-15" fmla="*/ 0 w 6084168"/>
                <a:gd name="connsiteY7-16" fmla="*/ 504056 h 2016224"/>
                <a:gd name="connsiteX0-17" fmla="*/ 0 w 6084168"/>
                <a:gd name="connsiteY0-18" fmla="*/ 504056 h 2002157"/>
                <a:gd name="connsiteX1-19" fmla="*/ 4428929 w 6084168"/>
                <a:gd name="connsiteY1-20" fmla="*/ 504056 h 2002157"/>
                <a:gd name="connsiteX2-21" fmla="*/ 4161643 w 6084168"/>
                <a:gd name="connsiteY2-22" fmla="*/ 0 h 2002157"/>
                <a:gd name="connsiteX3-23" fmla="*/ 6084168 w 6084168"/>
                <a:gd name="connsiteY3-24" fmla="*/ 1008112 h 2002157"/>
                <a:gd name="connsiteX4-25" fmla="*/ 4274184 w 6084168"/>
                <a:gd name="connsiteY4-26" fmla="*/ 2002157 h 2002157"/>
                <a:gd name="connsiteX5-27" fmla="*/ 4428929 w 6084168"/>
                <a:gd name="connsiteY5-28" fmla="*/ 1512168 h 2002157"/>
                <a:gd name="connsiteX6-29" fmla="*/ 0 w 6084168"/>
                <a:gd name="connsiteY6-30" fmla="*/ 1512168 h 2002157"/>
                <a:gd name="connsiteX7-31" fmla="*/ 0 w 6084168"/>
                <a:gd name="connsiteY7-32" fmla="*/ 504056 h 2002157"/>
                <a:gd name="connsiteX0-33" fmla="*/ 0 w 6140439"/>
                <a:gd name="connsiteY0-34" fmla="*/ 504056 h 2002157"/>
                <a:gd name="connsiteX1-35" fmla="*/ 4428929 w 6140439"/>
                <a:gd name="connsiteY1-36" fmla="*/ 504056 h 2002157"/>
                <a:gd name="connsiteX2-37" fmla="*/ 4161643 w 6140439"/>
                <a:gd name="connsiteY2-38" fmla="*/ 0 h 2002157"/>
                <a:gd name="connsiteX3-39" fmla="*/ 6140439 w 6140439"/>
                <a:gd name="connsiteY3-40" fmla="*/ 839300 h 2002157"/>
                <a:gd name="connsiteX4-41" fmla="*/ 4274184 w 6140439"/>
                <a:gd name="connsiteY4-42" fmla="*/ 2002157 h 2002157"/>
                <a:gd name="connsiteX5-43" fmla="*/ 4428929 w 6140439"/>
                <a:gd name="connsiteY5-44" fmla="*/ 1512168 h 2002157"/>
                <a:gd name="connsiteX6-45" fmla="*/ 0 w 6140439"/>
                <a:gd name="connsiteY6-46" fmla="*/ 1512168 h 2002157"/>
                <a:gd name="connsiteX7-47" fmla="*/ 0 w 6140439"/>
                <a:gd name="connsiteY7-48" fmla="*/ 504056 h 2002157"/>
                <a:gd name="connsiteX0-49" fmla="*/ 0 w 6140439"/>
                <a:gd name="connsiteY0-50" fmla="*/ 504056 h 2002157"/>
                <a:gd name="connsiteX1-51" fmla="*/ 4428929 w 6140439"/>
                <a:gd name="connsiteY1-52" fmla="*/ 504056 h 2002157"/>
                <a:gd name="connsiteX2-53" fmla="*/ 4161643 w 6140439"/>
                <a:gd name="connsiteY2-54" fmla="*/ 0 h 2002157"/>
                <a:gd name="connsiteX3-55" fmla="*/ 6140439 w 6140439"/>
                <a:gd name="connsiteY3-56" fmla="*/ 839300 h 2002157"/>
                <a:gd name="connsiteX4-57" fmla="*/ 4274184 w 6140439"/>
                <a:gd name="connsiteY4-58" fmla="*/ 2002157 h 2002157"/>
                <a:gd name="connsiteX5-59" fmla="*/ 4428929 w 6140439"/>
                <a:gd name="connsiteY5-60" fmla="*/ 1512168 h 2002157"/>
                <a:gd name="connsiteX6-61" fmla="*/ 0 w 6140439"/>
                <a:gd name="connsiteY6-62" fmla="*/ 1512168 h 2002157"/>
                <a:gd name="connsiteX7-63" fmla="*/ 0 w 6140439"/>
                <a:gd name="connsiteY7-64" fmla="*/ 504056 h 2002157"/>
                <a:gd name="connsiteX0-65" fmla="*/ 0 w 6140439"/>
                <a:gd name="connsiteY0-66" fmla="*/ 504056 h 2002157"/>
                <a:gd name="connsiteX1-67" fmla="*/ 4428929 w 6140439"/>
                <a:gd name="connsiteY1-68" fmla="*/ 504056 h 2002157"/>
                <a:gd name="connsiteX2-69" fmla="*/ 4161643 w 6140439"/>
                <a:gd name="connsiteY2-70" fmla="*/ 0 h 2002157"/>
                <a:gd name="connsiteX3-71" fmla="*/ 6140439 w 6140439"/>
                <a:gd name="connsiteY3-72" fmla="*/ 839300 h 2002157"/>
                <a:gd name="connsiteX4-73" fmla="*/ 4274184 w 6140439"/>
                <a:gd name="connsiteY4-74" fmla="*/ 2002157 h 2002157"/>
                <a:gd name="connsiteX5-75" fmla="*/ 4428929 w 6140439"/>
                <a:gd name="connsiteY5-76" fmla="*/ 1512168 h 2002157"/>
                <a:gd name="connsiteX6-77" fmla="*/ 0 w 6140439"/>
                <a:gd name="connsiteY6-78" fmla="*/ 1512168 h 2002157"/>
                <a:gd name="connsiteX7-79" fmla="*/ 0 w 6140439"/>
                <a:gd name="connsiteY7-80" fmla="*/ 504056 h 2002157"/>
                <a:gd name="connsiteX0-81" fmla="*/ 0 w 6140439"/>
                <a:gd name="connsiteY0-82" fmla="*/ 504056 h 2002157"/>
                <a:gd name="connsiteX1-83" fmla="*/ 4428929 w 6140439"/>
                <a:gd name="connsiteY1-84" fmla="*/ 504056 h 2002157"/>
                <a:gd name="connsiteX2-85" fmla="*/ 4161643 w 6140439"/>
                <a:gd name="connsiteY2-86" fmla="*/ 0 h 2002157"/>
                <a:gd name="connsiteX3-87" fmla="*/ 6140439 w 6140439"/>
                <a:gd name="connsiteY3-88" fmla="*/ 726759 h 2002157"/>
                <a:gd name="connsiteX4-89" fmla="*/ 4274184 w 6140439"/>
                <a:gd name="connsiteY4-90" fmla="*/ 2002157 h 2002157"/>
                <a:gd name="connsiteX5-91" fmla="*/ 4428929 w 6140439"/>
                <a:gd name="connsiteY5-92" fmla="*/ 1512168 h 2002157"/>
                <a:gd name="connsiteX6-93" fmla="*/ 0 w 6140439"/>
                <a:gd name="connsiteY6-94" fmla="*/ 1512168 h 2002157"/>
                <a:gd name="connsiteX7-95" fmla="*/ 0 w 6140439"/>
                <a:gd name="connsiteY7-96" fmla="*/ 504056 h 2002157"/>
                <a:gd name="connsiteX0-97" fmla="*/ 0 w 6168574"/>
                <a:gd name="connsiteY0-98" fmla="*/ 504056 h 2002157"/>
                <a:gd name="connsiteX1-99" fmla="*/ 4428929 w 6168574"/>
                <a:gd name="connsiteY1-100" fmla="*/ 504056 h 2002157"/>
                <a:gd name="connsiteX2-101" fmla="*/ 4161643 w 6168574"/>
                <a:gd name="connsiteY2-102" fmla="*/ 0 h 2002157"/>
                <a:gd name="connsiteX3-103" fmla="*/ 6168574 w 6168574"/>
                <a:gd name="connsiteY3-104" fmla="*/ 656420 h 2002157"/>
                <a:gd name="connsiteX4-105" fmla="*/ 4274184 w 6168574"/>
                <a:gd name="connsiteY4-106" fmla="*/ 2002157 h 2002157"/>
                <a:gd name="connsiteX5-107" fmla="*/ 4428929 w 6168574"/>
                <a:gd name="connsiteY5-108" fmla="*/ 1512168 h 2002157"/>
                <a:gd name="connsiteX6-109" fmla="*/ 0 w 6168574"/>
                <a:gd name="connsiteY6-110" fmla="*/ 1512168 h 2002157"/>
                <a:gd name="connsiteX7-111" fmla="*/ 0 w 6168574"/>
                <a:gd name="connsiteY7-112" fmla="*/ 504056 h 20021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168574" h="2002157">
                  <a:moveTo>
                    <a:pt x="0" y="504056"/>
                  </a:moveTo>
                  <a:lnTo>
                    <a:pt x="4428929" y="504056"/>
                  </a:lnTo>
                  <a:lnTo>
                    <a:pt x="4161643" y="0"/>
                  </a:lnTo>
                  <a:cubicBezTo>
                    <a:pt x="4821242" y="279767"/>
                    <a:pt x="5241688" y="531397"/>
                    <a:pt x="6168574" y="656420"/>
                  </a:cubicBezTo>
                  <a:cubicBezTo>
                    <a:pt x="4913443" y="1606746"/>
                    <a:pt x="4896269" y="1614538"/>
                    <a:pt x="4274184" y="2002157"/>
                  </a:cubicBezTo>
                  <a:lnTo>
                    <a:pt x="4428929" y="1512168"/>
                  </a:lnTo>
                  <a:lnTo>
                    <a:pt x="0" y="1512168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080000" tIns="0" rIns="90000" bIns="0" rtlCol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快递鸟电子面单发</a:t>
              </a:r>
              <a:r>
                <a:rPr lang="zh-CN" altLang="en-US" sz="24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放</a:t>
              </a:r>
              <a:r>
                <a:rPr lang="en-US" altLang="zh-CN" sz="2400" b="1" kern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—</a:t>
              </a: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网点</a:t>
              </a:r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32"/>
            <p:cNvSpPr txBox="1"/>
            <p:nvPr>
              <p:custDataLst>
                <p:tags r:id="rId11"/>
              </p:custDataLst>
            </p:nvPr>
          </p:nvSpPr>
          <p:spPr>
            <a:xfrm>
              <a:off x="5454475" y="2565261"/>
              <a:ext cx="732571" cy="596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3200" b="1" kern="0" dirty="0" smtClean="0">
                  <a:solidFill>
                    <a:schemeClr val="bg1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03</a:t>
              </a:r>
              <a:endParaRPr lang="en-US" altLang="zh-CN" sz="3200" b="1" kern="0" dirty="0">
                <a:solidFill>
                  <a:schemeClr val="bg1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425" y="6464206"/>
            <a:ext cx="12161575" cy="362585"/>
            <a:chOff x="-38" y="4379"/>
            <a:chExt cx="19256" cy="600"/>
          </a:xfrm>
        </p:grpSpPr>
        <p:grpSp>
          <p:nvGrpSpPr>
            <p:cNvPr id="16" name="组合 1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18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20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21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17" name="图片 16" descr="安能小包_标识-02副本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311185" y="5296626"/>
            <a:ext cx="5809986" cy="846210"/>
            <a:chOff x="4625446" y="2530267"/>
            <a:chExt cx="5809986" cy="846210"/>
          </a:xfrm>
        </p:grpSpPr>
        <p:sp>
          <p:nvSpPr>
            <p:cNvPr id="23" name="等腰三角形 4"/>
            <p:cNvSpPr/>
            <p:nvPr>
              <p:custDataLst>
                <p:tags r:id="rId6"/>
              </p:custDataLst>
            </p:nvPr>
          </p:nvSpPr>
          <p:spPr>
            <a:xfrm rot="16200000" flipH="1">
              <a:off x="5241012" y="2153945"/>
              <a:ext cx="589133" cy="1820265"/>
            </a:xfrm>
            <a:custGeom>
              <a:avLst/>
              <a:gdLst>
                <a:gd name="connsiteX0" fmla="*/ 0 w 1858140"/>
                <a:gd name="connsiteY0" fmla="*/ 2160240 h 2160240"/>
                <a:gd name="connsiteX1" fmla="*/ 929070 w 1858140"/>
                <a:gd name="connsiteY1" fmla="*/ 0 h 2160240"/>
                <a:gd name="connsiteX2" fmla="*/ 1858140 w 1858140"/>
                <a:gd name="connsiteY2" fmla="*/ 2160240 h 2160240"/>
                <a:gd name="connsiteX3" fmla="*/ 0 w 1858140"/>
                <a:gd name="connsiteY3" fmla="*/ 2160240 h 2160240"/>
                <a:gd name="connsiteX0-1" fmla="*/ 0 w 1436109"/>
                <a:gd name="connsiteY0-2" fmla="*/ 1513126 h 2160240"/>
                <a:gd name="connsiteX1-3" fmla="*/ 507039 w 1436109"/>
                <a:gd name="connsiteY1-4" fmla="*/ 0 h 2160240"/>
                <a:gd name="connsiteX2-5" fmla="*/ 1436109 w 1436109"/>
                <a:gd name="connsiteY2-6" fmla="*/ 2160240 h 2160240"/>
                <a:gd name="connsiteX3-7" fmla="*/ 0 w 1436109"/>
                <a:gd name="connsiteY3-8" fmla="*/ 1513126 h 2160240"/>
                <a:gd name="connsiteX0-9" fmla="*/ 0 w 1436109"/>
                <a:gd name="connsiteY0-10" fmla="*/ 1555329 h 2202443"/>
                <a:gd name="connsiteX1-11" fmla="*/ 577381 w 1436109"/>
                <a:gd name="connsiteY1-12" fmla="*/ 0 h 2202443"/>
                <a:gd name="connsiteX2-13" fmla="*/ 1436109 w 1436109"/>
                <a:gd name="connsiteY2-14" fmla="*/ 2202443 h 2202443"/>
                <a:gd name="connsiteX3-15" fmla="*/ 0 w 1436109"/>
                <a:gd name="connsiteY3-16" fmla="*/ 1555329 h 2202443"/>
                <a:gd name="connsiteX0-17" fmla="*/ 0 w 1393906"/>
                <a:gd name="connsiteY0-18" fmla="*/ 1555329 h 2160240"/>
                <a:gd name="connsiteX1-19" fmla="*/ 577381 w 1393906"/>
                <a:gd name="connsiteY1-20" fmla="*/ 0 h 2160240"/>
                <a:gd name="connsiteX2-21" fmla="*/ 1393906 w 1393906"/>
                <a:gd name="connsiteY2-22" fmla="*/ 2160240 h 2160240"/>
                <a:gd name="connsiteX3-23" fmla="*/ 0 w 1393906"/>
                <a:gd name="connsiteY3-24" fmla="*/ 1555329 h 21602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393906" h="2160240">
                  <a:moveTo>
                    <a:pt x="0" y="1555329"/>
                  </a:moveTo>
                  <a:lnTo>
                    <a:pt x="577381" y="0"/>
                  </a:lnTo>
                  <a:lnTo>
                    <a:pt x="1393906" y="2160240"/>
                  </a:lnTo>
                  <a:lnTo>
                    <a:pt x="0" y="155532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0000">
                  <a:sysClr val="window" lastClr="FFFFFF">
                    <a:lumMod val="8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85000"/>
                    <a:shade val="100000"/>
                    <a:satMod val="115000"/>
                    <a:alpha val="8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右箭头 3"/>
            <p:cNvSpPr/>
            <p:nvPr>
              <p:custDataLst>
                <p:tags r:id="rId7"/>
              </p:custDataLst>
            </p:nvPr>
          </p:nvSpPr>
          <p:spPr>
            <a:xfrm flipH="1">
              <a:off x="4807521" y="2530267"/>
              <a:ext cx="5627911" cy="846210"/>
            </a:xfrm>
            <a:custGeom>
              <a:avLst/>
              <a:gdLst>
                <a:gd name="connsiteX0" fmla="*/ 0 w 6084168"/>
                <a:gd name="connsiteY0" fmla="*/ 504056 h 2016224"/>
                <a:gd name="connsiteX1" fmla="*/ 4428929 w 6084168"/>
                <a:gd name="connsiteY1" fmla="*/ 504056 h 2016224"/>
                <a:gd name="connsiteX2" fmla="*/ 4428929 w 6084168"/>
                <a:gd name="connsiteY2" fmla="*/ 0 h 2016224"/>
                <a:gd name="connsiteX3" fmla="*/ 6084168 w 6084168"/>
                <a:gd name="connsiteY3" fmla="*/ 1008112 h 2016224"/>
                <a:gd name="connsiteX4" fmla="*/ 4428929 w 6084168"/>
                <a:gd name="connsiteY4" fmla="*/ 2016224 h 2016224"/>
                <a:gd name="connsiteX5" fmla="*/ 4428929 w 6084168"/>
                <a:gd name="connsiteY5" fmla="*/ 1512168 h 2016224"/>
                <a:gd name="connsiteX6" fmla="*/ 0 w 6084168"/>
                <a:gd name="connsiteY6" fmla="*/ 1512168 h 2016224"/>
                <a:gd name="connsiteX7" fmla="*/ 0 w 6084168"/>
                <a:gd name="connsiteY7" fmla="*/ 504056 h 2016224"/>
                <a:gd name="connsiteX0-1" fmla="*/ 0 w 6084168"/>
                <a:gd name="connsiteY0-2" fmla="*/ 504056 h 2016224"/>
                <a:gd name="connsiteX1-3" fmla="*/ 4428929 w 6084168"/>
                <a:gd name="connsiteY1-4" fmla="*/ 504056 h 2016224"/>
                <a:gd name="connsiteX2-5" fmla="*/ 4161643 w 6084168"/>
                <a:gd name="connsiteY2-6" fmla="*/ 0 h 2016224"/>
                <a:gd name="connsiteX3-7" fmla="*/ 6084168 w 6084168"/>
                <a:gd name="connsiteY3-8" fmla="*/ 1008112 h 2016224"/>
                <a:gd name="connsiteX4-9" fmla="*/ 4428929 w 6084168"/>
                <a:gd name="connsiteY4-10" fmla="*/ 2016224 h 2016224"/>
                <a:gd name="connsiteX5-11" fmla="*/ 4428929 w 6084168"/>
                <a:gd name="connsiteY5-12" fmla="*/ 1512168 h 2016224"/>
                <a:gd name="connsiteX6-13" fmla="*/ 0 w 6084168"/>
                <a:gd name="connsiteY6-14" fmla="*/ 1512168 h 2016224"/>
                <a:gd name="connsiteX7-15" fmla="*/ 0 w 6084168"/>
                <a:gd name="connsiteY7-16" fmla="*/ 504056 h 2016224"/>
                <a:gd name="connsiteX0-17" fmla="*/ 0 w 6084168"/>
                <a:gd name="connsiteY0-18" fmla="*/ 504056 h 2002157"/>
                <a:gd name="connsiteX1-19" fmla="*/ 4428929 w 6084168"/>
                <a:gd name="connsiteY1-20" fmla="*/ 504056 h 2002157"/>
                <a:gd name="connsiteX2-21" fmla="*/ 4161643 w 6084168"/>
                <a:gd name="connsiteY2-22" fmla="*/ 0 h 2002157"/>
                <a:gd name="connsiteX3-23" fmla="*/ 6084168 w 6084168"/>
                <a:gd name="connsiteY3-24" fmla="*/ 1008112 h 2002157"/>
                <a:gd name="connsiteX4-25" fmla="*/ 4274184 w 6084168"/>
                <a:gd name="connsiteY4-26" fmla="*/ 2002157 h 2002157"/>
                <a:gd name="connsiteX5-27" fmla="*/ 4428929 w 6084168"/>
                <a:gd name="connsiteY5-28" fmla="*/ 1512168 h 2002157"/>
                <a:gd name="connsiteX6-29" fmla="*/ 0 w 6084168"/>
                <a:gd name="connsiteY6-30" fmla="*/ 1512168 h 2002157"/>
                <a:gd name="connsiteX7-31" fmla="*/ 0 w 6084168"/>
                <a:gd name="connsiteY7-32" fmla="*/ 504056 h 2002157"/>
                <a:gd name="connsiteX0-33" fmla="*/ 0 w 6140439"/>
                <a:gd name="connsiteY0-34" fmla="*/ 504056 h 2002157"/>
                <a:gd name="connsiteX1-35" fmla="*/ 4428929 w 6140439"/>
                <a:gd name="connsiteY1-36" fmla="*/ 504056 h 2002157"/>
                <a:gd name="connsiteX2-37" fmla="*/ 4161643 w 6140439"/>
                <a:gd name="connsiteY2-38" fmla="*/ 0 h 2002157"/>
                <a:gd name="connsiteX3-39" fmla="*/ 6140439 w 6140439"/>
                <a:gd name="connsiteY3-40" fmla="*/ 839300 h 2002157"/>
                <a:gd name="connsiteX4-41" fmla="*/ 4274184 w 6140439"/>
                <a:gd name="connsiteY4-42" fmla="*/ 2002157 h 2002157"/>
                <a:gd name="connsiteX5-43" fmla="*/ 4428929 w 6140439"/>
                <a:gd name="connsiteY5-44" fmla="*/ 1512168 h 2002157"/>
                <a:gd name="connsiteX6-45" fmla="*/ 0 w 6140439"/>
                <a:gd name="connsiteY6-46" fmla="*/ 1512168 h 2002157"/>
                <a:gd name="connsiteX7-47" fmla="*/ 0 w 6140439"/>
                <a:gd name="connsiteY7-48" fmla="*/ 504056 h 2002157"/>
                <a:gd name="connsiteX0-49" fmla="*/ 0 w 6140439"/>
                <a:gd name="connsiteY0-50" fmla="*/ 504056 h 2002157"/>
                <a:gd name="connsiteX1-51" fmla="*/ 4428929 w 6140439"/>
                <a:gd name="connsiteY1-52" fmla="*/ 504056 h 2002157"/>
                <a:gd name="connsiteX2-53" fmla="*/ 4161643 w 6140439"/>
                <a:gd name="connsiteY2-54" fmla="*/ 0 h 2002157"/>
                <a:gd name="connsiteX3-55" fmla="*/ 6140439 w 6140439"/>
                <a:gd name="connsiteY3-56" fmla="*/ 839300 h 2002157"/>
                <a:gd name="connsiteX4-57" fmla="*/ 4274184 w 6140439"/>
                <a:gd name="connsiteY4-58" fmla="*/ 2002157 h 2002157"/>
                <a:gd name="connsiteX5-59" fmla="*/ 4428929 w 6140439"/>
                <a:gd name="connsiteY5-60" fmla="*/ 1512168 h 2002157"/>
                <a:gd name="connsiteX6-61" fmla="*/ 0 w 6140439"/>
                <a:gd name="connsiteY6-62" fmla="*/ 1512168 h 2002157"/>
                <a:gd name="connsiteX7-63" fmla="*/ 0 w 6140439"/>
                <a:gd name="connsiteY7-64" fmla="*/ 504056 h 2002157"/>
                <a:gd name="connsiteX0-65" fmla="*/ 0 w 6140439"/>
                <a:gd name="connsiteY0-66" fmla="*/ 504056 h 2002157"/>
                <a:gd name="connsiteX1-67" fmla="*/ 4428929 w 6140439"/>
                <a:gd name="connsiteY1-68" fmla="*/ 504056 h 2002157"/>
                <a:gd name="connsiteX2-69" fmla="*/ 4161643 w 6140439"/>
                <a:gd name="connsiteY2-70" fmla="*/ 0 h 2002157"/>
                <a:gd name="connsiteX3-71" fmla="*/ 6140439 w 6140439"/>
                <a:gd name="connsiteY3-72" fmla="*/ 839300 h 2002157"/>
                <a:gd name="connsiteX4-73" fmla="*/ 4274184 w 6140439"/>
                <a:gd name="connsiteY4-74" fmla="*/ 2002157 h 2002157"/>
                <a:gd name="connsiteX5-75" fmla="*/ 4428929 w 6140439"/>
                <a:gd name="connsiteY5-76" fmla="*/ 1512168 h 2002157"/>
                <a:gd name="connsiteX6-77" fmla="*/ 0 w 6140439"/>
                <a:gd name="connsiteY6-78" fmla="*/ 1512168 h 2002157"/>
                <a:gd name="connsiteX7-79" fmla="*/ 0 w 6140439"/>
                <a:gd name="connsiteY7-80" fmla="*/ 504056 h 2002157"/>
                <a:gd name="connsiteX0-81" fmla="*/ 0 w 6140439"/>
                <a:gd name="connsiteY0-82" fmla="*/ 504056 h 2002157"/>
                <a:gd name="connsiteX1-83" fmla="*/ 4428929 w 6140439"/>
                <a:gd name="connsiteY1-84" fmla="*/ 504056 h 2002157"/>
                <a:gd name="connsiteX2-85" fmla="*/ 4161643 w 6140439"/>
                <a:gd name="connsiteY2-86" fmla="*/ 0 h 2002157"/>
                <a:gd name="connsiteX3-87" fmla="*/ 6140439 w 6140439"/>
                <a:gd name="connsiteY3-88" fmla="*/ 726759 h 2002157"/>
                <a:gd name="connsiteX4-89" fmla="*/ 4274184 w 6140439"/>
                <a:gd name="connsiteY4-90" fmla="*/ 2002157 h 2002157"/>
                <a:gd name="connsiteX5-91" fmla="*/ 4428929 w 6140439"/>
                <a:gd name="connsiteY5-92" fmla="*/ 1512168 h 2002157"/>
                <a:gd name="connsiteX6-93" fmla="*/ 0 w 6140439"/>
                <a:gd name="connsiteY6-94" fmla="*/ 1512168 h 2002157"/>
                <a:gd name="connsiteX7-95" fmla="*/ 0 w 6140439"/>
                <a:gd name="connsiteY7-96" fmla="*/ 504056 h 2002157"/>
                <a:gd name="connsiteX0-97" fmla="*/ 0 w 6168574"/>
                <a:gd name="connsiteY0-98" fmla="*/ 504056 h 2002157"/>
                <a:gd name="connsiteX1-99" fmla="*/ 4428929 w 6168574"/>
                <a:gd name="connsiteY1-100" fmla="*/ 504056 h 2002157"/>
                <a:gd name="connsiteX2-101" fmla="*/ 4161643 w 6168574"/>
                <a:gd name="connsiteY2-102" fmla="*/ 0 h 2002157"/>
                <a:gd name="connsiteX3-103" fmla="*/ 6168574 w 6168574"/>
                <a:gd name="connsiteY3-104" fmla="*/ 656420 h 2002157"/>
                <a:gd name="connsiteX4-105" fmla="*/ 4274184 w 6168574"/>
                <a:gd name="connsiteY4-106" fmla="*/ 2002157 h 2002157"/>
                <a:gd name="connsiteX5-107" fmla="*/ 4428929 w 6168574"/>
                <a:gd name="connsiteY5-108" fmla="*/ 1512168 h 2002157"/>
                <a:gd name="connsiteX6-109" fmla="*/ 0 w 6168574"/>
                <a:gd name="connsiteY6-110" fmla="*/ 1512168 h 2002157"/>
                <a:gd name="connsiteX7-111" fmla="*/ 0 w 6168574"/>
                <a:gd name="connsiteY7-112" fmla="*/ 504056 h 20021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168574" h="2002157">
                  <a:moveTo>
                    <a:pt x="0" y="504056"/>
                  </a:moveTo>
                  <a:lnTo>
                    <a:pt x="4428929" y="504056"/>
                  </a:lnTo>
                  <a:lnTo>
                    <a:pt x="4161643" y="0"/>
                  </a:lnTo>
                  <a:cubicBezTo>
                    <a:pt x="4821242" y="279767"/>
                    <a:pt x="5241688" y="531397"/>
                    <a:pt x="6168574" y="656420"/>
                  </a:cubicBezTo>
                  <a:cubicBezTo>
                    <a:pt x="4913443" y="1606746"/>
                    <a:pt x="4896269" y="1614538"/>
                    <a:pt x="4274184" y="2002157"/>
                  </a:cubicBezTo>
                  <a:lnTo>
                    <a:pt x="4428929" y="1512168"/>
                  </a:lnTo>
                  <a:lnTo>
                    <a:pt x="0" y="1512168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080000" tIns="0" rIns="90000" bIns="0" rtlCol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快递鸟电子面单常见问题</a:t>
              </a:r>
              <a:endPara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TextBox 32"/>
            <p:cNvSpPr txBox="1"/>
            <p:nvPr>
              <p:custDataLst>
                <p:tags r:id="rId8"/>
              </p:custDataLst>
            </p:nvPr>
          </p:nvSpPr>
          <p:spPr>
            <a:xfrm>
              <a:off x="5454475" y="2543300"/>
              <a:ext cx="732571" cy="64017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3200" b="1" kern="0" dirty="0" smtClean="0">
                  <a:solidFill>
                    <a:schemeClr val="bg1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04</a:t>
              </a:r>
              <a:endParaRPr lang="en-US" altLang="zh-CN" sz="3200" b="1" kern="0" dirty="0">
                <a:solidFill>
                  <a:schemeClr val="bg1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096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330917" y="13151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1068762" y="250842"/>
            <a:ext cx="293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订购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审核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审核通过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330" y="826982"/>
            <a:ext cx="11379300" cy="49168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055965" y="1988840"/>
            <a:ext cx="478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如果客户名称绑定错误，可以直接进账号管理进行修改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8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330917" y="13151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1068762" y="250842"/>
            <a:ext cx="244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第三方条码分配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44" y="937243"/>
            <a:ext cx="11999228" cy="29454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580" y="4098673"/>
            <a:ext cx="11900392" cy="21087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1" name="直接箭头连接符 20"/>
          <p:cNvCxnSpPr/>
          <p:nvPr/>
        </p:nvCxnSpPr>
        <p:spPr>
          <a:xfrm flipH="1">
            <a:off x="9163499" y="2852936"/>
            <a:ext cx="1685029" cy="102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 bwMode="auto">
          <a:xfrm>
            <a:off x="10848528" y="2636912"/>
            <a:ext cx="360040" cy="216024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45582" y="212139"/>
            <a:ext cx="72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第四步：第三方条码分配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分配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可以选择分配给客户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二级网点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分配数量填正数为发放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负数为回收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联系 8"/>
          <p:cNvSpPr/>
          <p:nvPr/>
        </p:nvSpPr>
        <p:spPr bwMode="auto">
          <a:xfrm>
            <a:off x="2423592" y="4771589"/>
            <a:ext cx="371872" cy="432048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sym typeface="Calibri" pitchFamily="34" charset="0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31" name="流程图: 联系 30"/>
          <p:cNvSpPr/>
          <p:nvPr/>
        </p:nvSpPr>
        <p:spPr bwMode="auto">
          <a:xfrm>
            <a:off x="4327393" y="4806202"/>
            <a:ext cx="371872" cy="432048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sym typeface="Calibri" pitchFamily="34" charset="0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32" name="流程图: 联系 31"/>
          <p:cNvSpPr/>
          <p:nvPr/>
        </p:nvSpPr>
        <p:spPr bwMode="auto">
          <a:xfrm>
            <a:off x="10539236" y="4796116"/>
            <a:ext cx="371872" cy="432048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sym typeface="Calibri" pitchFamily="34" charset="0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6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330917" y="13151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0" name="TextBox 2053"/>
          <p:cNvSpPr txBox="1"/>
          <p:nvPr/>
        </p:nvSpPr>
        <p:spPr>
          <a:xfrm>
            <a:off x="1068762" y="250842"/>
            <a:ext cx="244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方客户库存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47996" y="915643"/>
            <a:ext cx="752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方客户库存：此界面帮助网点查询商户单号使用情况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447" y="1296257"/>
            <a:ext cx="12072664" cy="38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1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41"/>
          <p:cNvGrpSpPr/>
          <p:nvPr/>
        </p:nvGrpSpPr>
        <p:grpSpPr>
          <a:xfrm>
            <a:off x="330917" y="13151"/>
            <a:ext cx="3996476" cy="728868"/>
            <a:chOff x="456434" y="231316"/>
            <a:chExt cx="3007786" cy="548553"/>
          </a:xfrm>
        </p:grpSpPr>
        <p:cxnSp>
          <p:nvCxnSpPr>
            <p:cNvPr id="22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23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28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416" y="1583633"/>
            <a:ext cx="11887530" cy="46725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36496" y="240007"/>
            <a:ext cx="196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方订单列表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7189" y="995466"/>
            <a:ext cx="987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方订单列表：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此界面帮助网点查询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商户订单明细，可以按照日期、客户名称进行筛选并导出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9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52880" y="2652111"/>
            <a:ext cx="6444208" cy="0"/>
          </a:xfrm>
          <a:prstGeom prst="line">
            <a:avLst/>
          </a:prstGeom>
          <a:ln w="25400">
            <a:solidFill>
              <a:srgbClr val="26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/>
          <p:nvPr/>
        </p:nvSpPr>
        <p:spPr>
          <a:xfrm>
            <a:off x="4400952" y="1998976"/>
            <a:ext cx="5583480" cy="65313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快递鸟电子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单常见问题</a:t>
            </a:r>
            <a:endParaRPr lang="zh-CN" altLang="en-US" sz="3200" b="1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366980" y="2003204"/>
            <a:ext cx="1385900" cy="12978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1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584" y="692696"/>
            <a:ext cx="196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快递鸟是什么？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5400000">
            <a:off x="2927374" y="-2447998"/>
            <a:ext cx="6443045" cy="11339043"/>
            <a:chOff x="5076825" y="2133601"/>
            <a:chExt cx="2028825" cy="2578100"/>
          </a:xfrm>
        </p:grpSpPr>
        <p:sp>
          <p:nvSpPr>
            <p:cNvPr id="21" name="Freeform 5"/>
            <p:cNvSpPr/>
            <p:nvPr/>
          </p:nvSpPr>
          <p:spPr bwMode="auto">
            <a:xfrm>
              <a:off x="5172075" y="2300289"/>
              <a:ext cx="33338" cy="106363"/>
            </a:xfrm>
            <a:custGeom>
              <a:avLst/>
              <a:gdLst>
                <a:gd name="T0" fmla="*/ 8 w 8"/>
                <a:gd name="T1" fmla="*/ 25 h 25"/>
                <a:gd name="T2" fmla="*/ 8 w 8"/>
                <a:gd name="T3" fmla="*/ 4 h 25"/>
                <a:gd name="T4" fmla="*/ 8 w 8"/>
                <a:gd name="T5" fmla="*/ 0 h 25"/>
                <a:gd name="T6" fmla="*/ 0 w 8"/>
                <a:gd name="T7" fmla="*/ 2 h 25"/>
                <a:gd name="T8" fmla="*/ 0 w 8"/>
                <a:gd name="T9" fmla="*/ 12 h 25"/>
                <a:gd name="T10" fmla="*/ 2 w 8"/>
                <a:gd name="T11" fmla="*/ 13 h 25"/>
                <a:gd name="T12" fmla="*/ 0 w 8"/>
                <a:gd name="T13" fmla="*/ 21 h 25"/>
                <a:gd name="T14" fmla="*/ 0 w 8"/>
                <a:gd name="T15" fmla="*/ 20 h 25"/>
                <a:gd name="T16" fmla="*/ 0 w 8"/>
                <a:gd name="T17" fmla="*/ 25 h 25"/>
                <a:gd name="T18" fmla="*/ 8 w 8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5">
                  <a:moveTo>
                    <a:pt x="8" y="25"/>
                  </a:moveTo>
                  <a:cubicBezTo>
                    <a:pt x="8" y="18"/>
                    <a:pt x="8" y="11"/>
                    <a:pt x="8" y="4"/>
                  </a:cubicBezTo>
                  <a:cubicBezTo>
                    <a:pt x="8" y="3"/>
                    <a:pt x="8" y="2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0" y="5"/>
                    <a:pt x="0" y="9"/>
                    <a:pt x="0" y="12"/>
                  </a:cubicBezTo>
                  <a:cubicBezTo>
                    <a:pt x="1" y="12"/>
                    <a:pt x="2" y="12"/>
                    <a:pt x="2" y="13"/>
                  </a:cubicBezTo>
                  <a:cubicBezTo>
                    <a:pt x="7" y="14"/>
                    <a:pt x="5" y="22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22"/>
                    <a:pt x="0" y="24"/>
                    <a:pt x="0" y="25"/>
                  </a:cubicBezTo>
                  <a:cubicBezTo>
                    <a:pt x="3" y="25"/>
                    <a:pt x="5" y="25"/>
                    <a:pt x="8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5172075" y="2589214"/>
              <a:ext cx="38100" cy="133350"/>
            </a:xfrm>
            <a:custGeom>
              <a:avLst/>
              <a:gdLst>
                <a:gd name="T0" fmla="*/ 8 w 9"/>
                <a:gd name="T1" fmla="*/ 31 h 31"/>
                <a:gd name="T2" fmla="*/ 8 w 9"/>
                <a:gd name="T3" fmla="*/ 1 h 31"/>
                <a:gd name="T4" fmla="*/ 0 w 9"/>
                <a:gd name="T5" fmla="*/ 0 h 31"/>
                <a:gd name="T6" fmla="*/ 0 w 9"/>
                <a:gd name="T7" fmla="*/ 11 h 31"/>
                <a:gd name="T8" fmla="*/ 4 w 9"/>
                <a:gd name="T9" fmla="*/ 12 h 31"/>
                <a:gd name="T10" fmla="*/ 1 w 9"/>
                <a:gd name="T11" fmla="*/ 20 h 31"/>
                <a:gd name="T12" fmla="*/ 0 w 9"/>
                <a:gd name="T13" fmla="*/ 19 h 31"/>
                <a:gd name="T14" fmla="*/ 0 w 9"/>
                <a:gd name="T15" fmla="*/ 31 h 31"/>
                <a:gd name="T16" fmla="*/ 8 w 9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1">
                  <a:moveTo>
                    <a:pt x="8" y="31"/>
                  </a:moveTo>
                  <a:cubicBezTo>
                    <a:pt x="8" y="21"/>
                    <a:pt x="8" y="11"/>
                    <a:pt x="8" y="1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1" y="11"/>
                    <a:pt x="2" y="11"/>
                    <a:pt x="4" y="12"/>
                  </a:cubicBezTo>
                  <a:cubicBezTo>
                    <a:pt x="9" y="13"/>
                    <a:pt x="7" y="20"/>
                    <a:pt x="1" y="20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23"/>
                    <a:pt x="0" y="27"/>
                    <a:pt x="0" y="31"/>
                  </a:cubicBezTo>
                  <a:cubicBezTo>
                    <a:pt x="3" y="31"/>
                    <a:pt x="5" y="31"/>
                    <a:pt x="8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5172075" y="2441576"/>
              <a:ext cx="33338" cy="119063"/>
            </a:xfrm>
            <a:custGeom>
              <a:avLst/>
              <a:gdLst>
                <a:gd name="T0" fmla="*/ 8 w 8"/>
                <a:gd name="T1" fmla="*/ 28 h 28"/>
                <a:gd name="T2" fmla="*/ 8 w 8"/>
                <a:gd name="T3" fmla="*/ 0 h 28"/>
                <a:gd name="T4" fmla="*/ 0 w 8"/>
                <a:gd name="T5" fmla="*/ 1 h 28"/>
                <a:gd name="T6" fmla="*/ 0 w 8"/>
                <a:gd name="T7" fmla="*/ 15 h 28"/>
                <a:gd name="T8" fmla="*/ 2 w 8"/>
                <a:gd name="T9" fmla="*/ 17 h 28"/>
                <a:gd name="T10" fmla="*/ 0 w 8"/>
                <a:gd name="T11" fmla="*/ 24 h 28"/>
                <a:gd name="T12" fmla="*/ 0 w 8"/>
                <a:gd name="T13" fmla="*/ 24 h 28"/>
                <a:gd name="T14" fmla="*/ 0 w 8"/>
                <a:gd name="T15" fmla="*/ 27 h 28"/>
                <a:gd name="T16" fmla="*/ 8 w 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8">
                  <a:moveTo>
                    <a:pt x="8" y="28"/>
                  </a:moveTo>
                  <a:cubicBezTo>
                    <a:pt x="8" y="19"/>
                    <a:pt x="8" y="9"/>
                    <a:pt x="8" y="0"/>
                  </a:cubicBezTo>
                  <a:cubicBezTo>
                    <a:pt x="5" y="0"/>
                    <a:pt x="2" y="0"/>
                    <a:pt x="0" y="1"/>
                  </a:cubicBezTo>
                  <a:cubicBezTo>
                    <a:pt x="0" y="6"/>
                    <a:pt x="0" y="10"/>
                    <a:pt x="0" y="15"/>
                  </a:cubicBezTo>
                  <a:cubicBezTo>
                    <a:pt x="1" y="16"/>
                    <a:pt x="2" y="16"/>
                    <a:pt x="2" y="17"/>
                  </a:cubicBezTo>
                  <a:cubicBezTo>
                    <a:pt x="7" y="18"/>
                    <a:pt x="5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3" y="27"/>
                    <a:pt x="5" y="27"/>
                    <a:pt x="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5172075" y="4071939"/>
              <a:ext cx="41275" cy="123825"/>
            </a:xfrm>
            <a:custGeom>
              <a:avLst/>
              <a:gdLst>
                <a:gd name="T0" fmla="*/ 8 w 10"/>
                <a:gd name="T1" fmla="*/ 29 h 29"/>
                <a:gd name="T2" fmla="*/ 8 w 10"/>
                <a:gd name="T3" fmla="*/ 2 h 29"/>
                <a:gd name="T4" fmla="*/ 0 w 10"/>
                <a:gd name="T5" fmla="*/ 0 h 29"/>
                <a:gd name="T6" fmla="*/ 0 w 10"/>
                <a:gd name="T7" fmla="*/ 10 h 29"/>
                <a:gd name="T8" fmla="*/ 5 w 10"/>
                <a:gd name="T9" fmla="*/ 11 h 29"/>
                <a:gd name="T10" fmla="*/ 3 w 10"/>
                <a:gd name="T11" fmla="*/ 19 h 29"/>
                <a:gd name="T12" fmla="*/ 0 w 10"/>
                <a:gd name="T13" fmla="*/ 18 h 29"/>
                <a:gd name="T14" fmla="*/ 0 w 10"/>
                <a:gd name="T15" fmla="*/ 28 h 29"/>
                <a:gd name="T16" fmla="*/ 1 w 10"/>
                <a:gd name="T17" fmla="*/ 28 h 29"/>
                <a:gd name="T18" fmla="*/ 8 w 10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29">
                  <a:moveTo>
                    <a:pt x="8" y="29"/>
                  </a:moveTo>
                  <a:cubicBezTo>
                    <a:pt x="8" y="20"/>
                    <a:pt x="8" y="11"/>
                    <a:pt x="8" y="2"/>
                  </a:cubicBezTo>
                  <a:cubicBezTo>
                    <a:pt x="5" y="1"/>
                    <a:pt x="2" y="0"/>
                    <a:pt x="0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10" y="13"/>
                    <a:pt x="8" y="21"/>
                    <a:pt x="3" y="19"/>
                  </a:cubicBezTo>
                  <a:cubicBezTo>
                    <a:pt x="2" y="19"/>
                    <a:pt x="1" y="19"/>
                    <a:pt x="0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4" y="28"/>
                    <a:pt x="6" y="29"/>
                    <a:pt x="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5172075" y="2133601"/>
              <a:ext cx="1933575" cy="2578100"/>
            </a:xfrm>
            <a:custGeom>
              <a:avLst/>
              <a:gdLst>
                <a:gd name="T0" fmla="*/ 387 w 454"/>
                <a:gd name="T1" fmla="*/ 5 h 605"/>
                <a:gd name="T2" fmla="*/ 275 w 454"/>
                <a:gd name="T3" fmla="*/ 5 h 605"/>
                <a:gd name="T4" fmla="*/ 46 w 454"/>
                <a:gd name="T5" fmla="*/ 5 h 605"/>
                <a:gd name="T6" fmla="*/ 31 w 454"/>
                <a:gd name="T7" fmla="*/ 5 h 605"/>
                <a:gd name="T8" fmla="*/ 0 w 454"/>
                <a:gd name="T9" fmla="*/ 32 h 605"/>
                <a:gd name="T10" fmla="*/ 9 w 454"/>
                <a:gd name="T11" fmla="*/ 31 h 605"/>
                <a:gd name="T12" fmla="*/ 31 w 454"/>
                <a:gd name="T13" fmla="*/ 13 h 605"/>
                <a:gd name="T14" fmla="*/ 46 w 454"/>
                <a:gd name="T15" fmla="*/ 13 h 605"/>
                <a:gd name="T16" fmla="*/ 142 w 454"/>
                <a:gd name="T17" fmla="*/ 13 h 605"/>
                <a:gd name="T18" fmla="*/ 387 w 454"/>
                <a:gd name="T19" fmla="*/ 13 h 605"/>
                <a:gd name="T20" fmla="*/ 443 w 454"/>
                <a:gd name="T21" fmla="*/ 37 h 605"/>
                <a:gd name="T22" fmla="*/ 443 w 454"/>
                <a:gd name="T23" fmla="*/ 87 h 605"/>
                <a:gd name="T24" fmla="*/ 443 w 454"/>
                <a:gd name="T25" fmla="*/ 548 h 605"/>
                <a:gd name="T26" fmla="*/ 443 w 454"/>
                <a:gd name="T27" fmla="*/ 572 h 605"/>
                <a:gd name="T28" fmla="*/ 377 w 454"/>
                <a:gd name="T29" fmla="*/ 596 h 605"/>
                <a:gd name="T30" fmla="*/ 259 w 454"/>
                <a:gd name="T31" fmla="*/ 596 h 605"/>
                <a:gd name="T32" fmla="*/ 40 w 454"/>
                <a:gd name="T33" fmla="*/ 596 h 605"/>
                <a:gd name="T34" fmla="*/ 8 w 454"/>
                <a:gd name="T35" fmla="*/ 572 h 605"/>
                <a:gd name="T36" fmla="*/ 8 w 454"/>
                <a:gd name="T37" fmla="*/ 562 h 605"/>
                <a:gd name="T38" fmla="*/ 8 w 454"/>
                <a:gd name="T39" fmla="*/ 553 h 605"/>
                <a:gd name="T40" fmla="*/ 0 w 454"/>
                <a:gd name="T41" fmla="*/ 552 h 605"/>
                <a:gd name="T42" fmla="*/ 0 w 454"/>
                <a:gd name="T43" fmla="*/ 558 h 605"/>
                <a:gd name="T44" fmla="*/ 4 w 454"/>
                <a:gd name="T45" fmla="*/ 560 h 605"/>
                <a:gd name="T46" fmla="*/ 2 w 454"/>
                <a:gd name="T47" fmla="*/ 568 h 605"/>
                <a:gd name="T48" fmla="*/ 0 w 454"/>
                <a:gd name="T49" fmla="*/ 567 h 605"/>
                <a:gd name="T50" fmla="*/ 19 w 454"/>
                <a:gd name="T51" fmla="*/ 601 h 605"/>
                <a:gd name="T52" fmla="*/ 41 w 454"/>
                <a:gd name="T53" fmla="*/ 604 h 605"/>
                <a:gd name="T54" fmla="*/ 76 w 454"/>
                <a:gd name="T55" fmla="*/ 604 h 605"/>
                <a:gd name="T56" fmla="*/ 326 w 454"/>
                <a:gd name="T57" fmla="*/ 604 h 605"/>
                <a:gd name="T58" fmla="*/ 405 w 454"/>
                <a:gd name="T59" fmla="*/ 604 h 605"/>
                <a:gd name="T60" fmla="*/ 451 w 454"/>
                <a:gd name="T61" fmla="*/ 572 h 605"/>
                <a:gd name="T62" fmla="*/ 451 w 454"/>
                <a:gd name="T63" fmla="*/ 166 h 605"/>
                <a:gd name="T64" fmla="*/ 451 w 454"/>
                <a:gd name="T65" fmla="*/ 69 h 605"/>
                <a:gd name="T66" fmla="*/ 447 w 454"/>
                <a:gd name="T67" fmla="*/ 21 h 605"/>
                <a:gd name="T68" fmla="*/ 387 w 454"/>
                <a:gd name="T69" fmla="*/ 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605">
                  <a:moveTo>
                    <a:pt x="387" y="5"/>
                  </a:moveTo>
                  <a:cubicBezTo>
                    <a:pt x="350" y="5"/>
                    <a:pt x="313" y="5"/>
                    <a:pt x="275" y="5"/>
                  </a:cubicBezTo>
                  <a:cubicBezTo>
                    <a:pt x="199" y="5"/>
                    <a:pt x="123" y="5"/>
                    <a:pt x="46" y="5"/>
                  </a:cubicBezTo>
                  <a:cubicBezTo>
                    <a:pt x="41" y="5"/>
                    <a:pt x="36" y="5"/>
                    <a:pt x="31" y="5"/>
                  </a:cubicBezTo>
                  <a:cubicBezTo>
                    <a:pt x="15" y="5"/>
                    <a:pt x="3" y="17"/>
                    <a:pt x="0" y="32"/>
                  </a:cubicBezTo>
                  <a:cubicBezTo>
                    <a:pt x="3" y="31"/>
                    <a:pt x="6" y="31"/>
                    <a:pt x="9" y="31"/>
                  </a:cubicBezTo>
                  <a:cubicBezTo>
                    <a:pt x="12" y="22"/>
                    <a:pt x="18" y="14"/>
                    <a:pt x="31" y="13"/>
                  </a:cubicBezTo>
                  <a:cubicBezTo>
                    <a:pt x="36" y="13"/>
                    <a:pt x="41" y="13"/>
                    <a:pt x="46" y="13"/>
                  </a:cubicBezTo>
                  <a:cubicBezTo>
                    <a:pt x="78" y="13"/>
                    <a:pt x="110" y="13"/>
                    <a:pt x="142" y="13"/>
                  </a:cubicBezTo>
                  <a:cubicBezTo>
                    <a:pt x="223" y="13"/>
                    <a:pt x="305" y="13"/>
                    <a:pt x="387" y="13"/>
                  </a:cubicBezTo>
                  <a:cubicBezTo>
                    <a:pt x="406" y="13"/>
                    <a:pt x="443" y="7"/>
                    <a:pt x="443" y="37"/>
                  </a:cubicBezTo>
                  <a:cubicBezTo>
                    <a:pt x="443" y="54"/>
                    <a:pt x="443" y="71"/>
                    <a:pt x="443" y="87"/>
                  </a:cubicBezTo>
                  <a:cubicBezTo>
                    <a:pt x="443" y="241"/>
                    <a:pt x="443" y="394"/>
                    <a:pt x="443" y="548"/>
                  </a:cubicBezTo>
                  <a:cubicBezTo>
                    <a:pt x="443" y="556"/>
                    <a:pt x="443" y="564"/>
                    <a:pt x="443" y="572"/>
                  </a:cubicBezTo>
                  <a:cubicBezTo>
                    <a:pt x="441" y="603"/>
                    <a:pt x="398" y="596"/>
                    <a:pt x="377" y="596"/>
                  </a:cubicBezTo>
                  <a:cubicBezTo>
                    <a:pt x="338" y="596"/>
                    <a:pt x="298" y="596"/>
                    <a:pt x="259" y="596"/>
                  </a:cubicBezTo>
                  <a:cubicBezTo>
                    <a:pt x="186" y="596"/>
                    <a:pt x="113" y="596"/>
                    <a:pt x="40" y="596"/>
                  </a:cubicBezTo>
                  <a:cubicBezTo>
                    <a:pt x="25" y="596"/>
                    <a:pt x="9" y="592"/>
                    <a:pt x="8" y="572"/>
                  </a:cubicBezTo>
                  <a:cubicBezTo>
                    <a:pt x="8" y="569"/>
                    <a:pt x="8" y="565"/>
                    <a:pt x="8" y="562"/>
                  </a:cubicBezTo>
                  <a:cubicBezTo>
                    <a:pt x="8" y="559"/>
                    <a:pt x="8" y="556"/>
                    <a:pt x="8" y="553"/>
                  </a:cubicBezTo>
                  <a:cubicBezTo>
                    <a:pt x="5" y="552"/>
                    <a:pt x="2" y="551"/>
                    <a:pt x="0" y="552"/>
                  </a:cubicBezTo>
                  <a:cubicBezTo>
                    <a:pt x="0" y="554"/>
                    <a:pt x="0" y="556"/>
                    <a:pt x="0" y="558"/>
                  </a:cubicBezTo>
                  <a:cubicBezTo>
                    <a:pt x="1" y="559"/>
                    <a:pt x="3" y="560"/>
                    <a:pt x="4" y="560"/>
                  </a:cubicBezTo>
                  <a:cubicBezTo>
                    <a:pt x="9" y="562"/>
                    <a:pt x="7" y="570"/>
                    <a:pt x="2" y="568"/>
                  </a:cubicBezTo>
                  <a:cubicBezTo>
                    <a:pt x="1" y="568"/>
                    <a:pt x="1" y="568"/>
                    <a:pt x="0" y="567"/>
                  </a:cubicBezTo>
                  <a:cubicBezTo>
                    <a:pt x="0" y="581"/>
                    <a:pt x="4" y="594"/>
                    <a:pt x="19" y="601"/>
                  </a:cubicBezTo>
                  <a:cubicBezTo>
                    <a:pt x="25" y="605"/>
                    <a:pt x="34" y="604"/>
                    <a:pt x="41" y="604"/>
                  </a:cubicBezTo>
                  <a:cubicBezTo>
                    <a:pt x="53" y="604"/>
                    <a:pt x="64" y="604"/>
                    <a:pt x="76" y="604"/>
                  </a:cubicBezTo>
                  <a:cubicBezTo>
                    <a:pt x="159" y="604"/>
                    <a:pt x="243" y="604"/>
                    <a:pt x="326" y="604"/>
                  </a:cubicBezTo>
                  <a:cubicBezTo>
                    <a:pt x="352" y="604"/>
                    <a:pt x="378" y="604"/>
                    <a:pt x="405" y="604"/>
                  </a:cubicBezTo>
                  <a:cubicBezTo>
                    <a:pt x="427" y="604"/>
                    <a:pt x="449" y="600"/>
                    <a:pt x="451" y="572"/>
                  </a:cubicBezTo>
                  <a:cubicBezTo>
                    <a:pt x="451" y="437"/>
                    <a:pt x="451" y="301"/>
                    <a:pt x="451" y="166"/>
                  </a:cubicBezTo>
                  <a:cubicBezTo>
                    <a:pt x="451" y="134"/>
                    <a:pt x="451" y="101"/>
                    <a:pt x="451" y="69"/>
                  </a:cubicBezTo>
                  <a:cubicBezTo>
                    <a:pt x="451" y="54"/>
                    <a:pt x="454" y="35"/>
                    <a:pt x="447" y="21"/>
                  </a:cubicBezTo>
                  <a:cubicBezTo>
                    <a:pt x="436" y="0"/>
                    <a:pt x="406" y="5"/>
                    <a:pt x="387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5172075" y="2755901"/>
              <a:ext cx="38100" cy="93663"/>
            </a:xfrm>
            <a:custGeom>
              <a:avLst/>
              <a:gdLst>
                <a:gd name="T0" fmla="*/ 8 w 9"/>
                <a:gd name="T1" fmla="*/ 22 h 22"/>
                <a:gd name="T2" fmla="*/ 8 w 9"/>
                <a:gd name="T3" fmla="*/ 1 h 22"/>
                <a:gd name="T4" fmla="*/ 0 w 9"/>
                <a:gd name="T5" fmla="*/ 1 h 22"/>
                <a:gd name="T6" fmla="*/ 0 w 9"/>
                <a:gd name="T7" fmla="*/ 12 h 22"/>
                <a:gd name="T8" fmla="*/ 4 w 9"/>
                <a:gd name="T9" fmla="*/ 12 h 22"/>
                <a:gd name="T10" fmla="*/ 1 w 9"/>
                <a:gd name="T11" fmla="*/ 20 h 22"/>
                <a:gd name="T12" fmla="*/ 0 w 9"/>
                <a:gd name="T13" fmla="*/ 20 h 22"/>
                <a:gd name="T14" fmla="*/ 0 w 9"/>
                <a:gd name="T15" fmla="*/ 21 h 22"/>
                <a:gd name="T16" fmla="*/ 8 w 9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2">
                  <a:moveTo>
                    <a:pt x="8" y="22"/>
                  </a:moveTo>
                  <a:cubicBezTo>
                    <a:pt x="8" y="15"/>
                    <a:pt x="8" y="8"/>
                    <a:pt x="8" y="1"/>
                  </a:cubicBezTo>
                  <a:cubicBezTo>
                    <a:pt x="5" y="0"/>
                    <a:pt x="2" y="0"/>
                    <a:pt x="0" y="1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1" y="12"/>
                    <a:pt x="2" y="12"/>
                    <a:pt x="4" y="12"/>
                  </a:cubicBezTo>
                  <a:cubicBezTo>
                    <a:pt x="9" y="13"/>
                    <a:pt x="7" y="21"/>
                    <a:pt x="1" y="20"/>
                  </a:cubicBezTo>
                  <a:cubicBezTo>
                    <a:pt x="1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2" y="21"/>
                    <a:pt x="5" y="21"/>
                    <a:pt x="8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5172075" y="3355976"/>
              <a:ext cx="38100" cy="98425"/>
            </a:xfrm>
            <a:custGeom>
              <a:avLst/>
              <a:gdLst>
                <a:gd name="T0" fmla="*/ 8 w 9"/>
                <a:gd name="T1" fmla="*/ 1 h 23"/>
                <a:gd name="T2" fmla="*/ 0 w 9"/>
                <a:gd name="T3" fmla="*/ 0 h 23"/>
                <a:gd name="T4" fmla="*/ 0 w 9"/>
                <a:gd name="T5" fmla="*/ 6 h 23"/>
                <a:gd name="T6" fmla="*/ 4 w 9"/>
                <a:gd name="T7" fmla="*/ 7 h 23"/>
                <a:gd name="T8" fmla="*/ 2 w 9"/>
                <a:gd name="T9" fmla="*/ 15 h 23"/>
                <a:gd name="T10" fmla="*/ 0 w 9"/>
                <a:gd name="T11" fmla="*/ 14 h 23"/>
                <a:gd name="T12" fmla="*/ 0 w 9"/>
                <a:gd name="T13" fmla="*/ 21 h 23"/>
                <a:gd name="T14" fmla="*/ 8 w 9"/>
                <a:gd name="T15" fmla="*/ 23 h 23"/>
                <a:gd name="T16" fmla="*/ 8 w 9"/>
                <a:gd name="T1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3">
                  <a:moveTo>
                    <a:pt x="8" y="1"/>
                  </a:moveTo>
                  <a:cubicBezTo>
                    <a:pt x="5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6"/>
                    <a:pt x="3" y="7"/>
                    <a:pt x="4" y="7"/>
                  </a:cubicBezTo>
                  <a:cubicBezTo>
                    <a:pt x="9" y="8"/>
                    <a:pt x="7" y="16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3" y="21"/>
                    <a:pt x="5" y="22"/>
                    <a:pt x="8" y="23"/>
                  </a:cubicBezTo>
                  <a:cubicBezTo>
                    <a:pt x="8" y="16"/>
                    <a:pt x="8" y="8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5172075" y="4362451"/>
              <a:ext cx="33338" cy="93663"/>
            </a:xfrm>
            <a:custGeom>
              <a:avLst/>
              <a:gdLst>
                <a:gd name="T0" fmla="*/ 8 w 8"/>
                <a:gd name="T1" fmla="*/ 22 h 22"/>
                <a:gd name="T2" fmla="*/ 8 w 8"/>
                <a:gd name="T3" fmla="*/ 1 h 22"/>
                <a:gd name="T4" fmla="*/ 5 w 8"/>
                <a:gd name="T5" fmla="*/ 0 h 22"/>
                <a:gd name="T6" fmla="*/ 0 w 8"/>
                <a:gd name="T7" fmla="*/ 0 h 22"/>
                <a:gd name="T8" fmla="*/ 0 w 8"/>
                <a:gd name="T9" fmla="*/ 5 h 22"/>
                <a:gd name="T10" fmla="*/ 3 w 8"/>
                <a:gd name="T11" fmla="*/ 6 h 22"/>
                <a:gd name="T12" fmla="*/ 1 w 8"/>
                <a:gd name="T13" fmla="*/ 14 h 22"/>
                <a:gd name="T14" fmla="*/ 0 w 8"/>
                <a:gd name="T15" fmla="*/ 14 h 22"/>
                <a:gd name="T16" fmla="*/ 0 w 8"/>
                <a:gd name="T17" fmla="*/ 21 h 22"/>
                <a:gd name="T18" fmla="*/ 8 w 8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cubicBezTo>
                    <a:pt x="8" y="15"/>
                    <a:pt x="8" y="8"/>
                    <a:pt x="8" y="1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8" y="8"/>
                    <a:pt x="6" y="16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6"/>
                    <a:pt x="0" y="19"/>
                    <a:pt x="0" y="21"/>
                  </a:cubicBezTo>
                  <a:cubicBezTo>
                    <a:pt x="3" y="21"/>
                    <a:pt x="5" y="21"/>
                    <a:pt x="8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5172075" y="3484564"/>
              <a:ext cx="33338" cy="76200"/>
            </a:xfrm>
            <a:custGeom>
              <a:avLst/>
              <a:gdLst>
                <a:gd name="T0" fmla="*/ 8 w 8"/>
                <a:gd name="T1" fmla="*/ 1 h 18"/>
                <a:gd name="T2" fmla="*/ 1 w 8"/>
                <a:gd name="T3" fmla="*/ 0 h 18"/>
                <a:gd name="T4" fmla="*/ 0 w 8"/>
                <a:gd name="T5" fmla="*/ 0 h 18"/>
                <a:gd name="T6" fmla="*/ 0 w 8"/>
                <a:gd name="T7" fmla="*/ 5 h 18"/>
                <a:gd name="T8" fmla="*/ 3 w 8"/>
                <a:gd name="T9" fmla="*/ 6 h 18"/>
                <a:gd name="T10" fmla="*/ 3 w 8"/>
                <a:gd name="T11" fmla="*/ 14 h 18"/>
                <a:gd name="T12" fmla="*/ 0 w 8"/>
                <a:gd name="T13" fmla="*/ 14 h 18"/>
                <a:gd name="T14" fmla="*/ 0 w 8"/>
                <a:gd name="T15" fmla="*/ 16 h 18"/>
                <a:gd name="T16" fmla="*/ 8 w 8"/>
                <a:gd name="T17" fmla="*/ 18 h 18"/>
                <a:gd name="T18" fmla="*/ 8 w 8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8" y="1"/>
                  </a:moveTo>
                  <a:cubicBezTo>
                    <a:pt x="6" y="1"/>
                    <a:pt x="3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8" y="7"/>
                    <a:pt x="8" y="15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3" y="16"/>
                    <a:pt x="5" y="17"/>
                    <a:pt x="8" y="18"/>
                  </a:cubicBezTo>
                  <a:cubicBezTo>
                    <a:pt x="8" y="13"/>
                    <a:pt x="8" y="7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5172075" y="3705226"/>
              <a:ext cx="33338" cy="90488"/>
            </a:xfrm>
            <a:custGeom>
              <a:avLst/>
              <a:gdLst>
                <a:gd name="T0" fmla="*/ 8 w 8"/>
                <a:gd name="T1" fmla="*/ 2 h 21"/>
                <a:gd name="T2" fmla="*/ 0 w 8"/>
                <a:gd name="T3" fmla="*/ 0 h 21"/>
                <a:gd name="T4" fmla="*/ 0 w 8"/>
                <a:gd name="T5" fmla="*/ 6 h 21"/>
                <a:gd name="T6" fmla="*/ 3 w 8"/>
                <a:gd name="T7" fmla="*/ 7 h 21"/>
                <a:gd name="T8" fmla="*/ 1 w 8"/>
                <a:gd name="T9" fmla="*/ 15 h 21"/>
                <a:gd name="T10" fmla="*/ 0 w 8"/>
                <a:gd name="T11" fmla="*/ 15 h 21"/>
                <a:gd name="T12" fmla="*/ 0 w 8"/>
                <a:gd name="T13" fmla="*/ 19 h 21"/>
                <a:gd name="T14" fmla="*/ 8 w 8"/>
                <a:gd name="T15" fmla="*/ 21 h 21"/>
                <a:gd name="T16" fmla="*/ 8 w 8"/>
                <a:gd name="T1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1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8" y="8"/>
                    <a:pt x="6" y="16"/>
                    <a:pt x="1" y="15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0" y="16"/>
                    <a:pt x="0" y="18"/>
                    <a:pt x="0" y="19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8" y="15"/>
                    <a:pt x="8" y="8"/>
                    <a:pt x="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5172075" y="4225926"/>
              <a:ext cx="38100" cy="106363"/>
            </a:xfrm>
            <a:custGeom>
              <a:avLst/>
              <a:gdLst>
                <a:gd name="T0" fmla="*/ 8 w 9"/>
                <a:gd name="T1" fmla="*/ 25 h 25"/>
                <a:gd name="T2" fmla="*/ 8 w 9"/>
                <a:gd name="T3" fmla="*/ 2 h 25"/>
                <a:gd name="T4" fmla="*/ 0 w 9"/>
                <a:gd name="T5" fmla="*/ 0 h 25"/>
                <a:gd name="T6" fmla="*/ 0 w 9"/>
                <a:gd name="T7" fmla="*/ 6 h 25"/>
                <a:gd name="T8" fmla="*/ 4 w 9"/>
                <a:gd name="T9" fmla="*/ 7 h 25"/>
                <a:gd name="T10" fmla="*/ 2 w 9"/>
                <a:gd name="T11" fmla="*/ 15 h 25"/>
                <a:gd name="T12" fmla="*/ 0 w 9"/>
                <a:gd name="T13" fmla="*/ 15 h 25"/>
                <a:gd name="T14" fmla="*/ 0 w 9"/>
                <a:gd name="T15" fmla="*/ 24 h 25"/>
                <a:gd name="T16" fmla="*/ 8 w 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5">
                  <a:moveTo>
                    <a:pt x="8" y="25"/>
                  </a:moveTo>
                  <a:cubicBezTo>
                    <a:pt x="8" y="17"/>
                    <a:pt x="8" y="10"/>
                    <a:pt x="8" y="2"/>
                  </a:cubicBezTo>
                  <a:cubicBezTo>
                    <a:pt x="5" y="1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6"/>
                    <a:pt x="3" y="7"/>
                    <a:pt x="4" y="7"/>
                  </a:cubicBezTo>
                  <a:cubicBezTo>
                    <a:pt x="9" y="9"/>
                    <a:pt x="7" y="17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8"/>
                    <a:pt x="0" y="21"/>
                    <a:pt x="0" y="24"/>
                  </a:cubicBezTo>
                  <a:cubicBezTo>
                    <a:pt x="2" y="24"/>
                    <a:pt x="5" y="24"/>
                    <a:pt x="8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5172075" y="3586164"/>
              <a:ext cx="33338" cy="90488"/>
            </a:xfrm>
            <a:custGeom>
              <a:avLst/>
              <a:gdLst>
                <a:gd name="T0" fmla="*/ 8 w 8"/>
                <a:gd name="T1" fmla="*/ 3 h 21"/>
                <a:gd name="T2" fmla="*/ 6 w 8"/>
                <a:gd name="T3" fmla="*/ 2 h 21"/>
                <a:gd name="T4" fmla="*/ 0 w 8"/>
                <a:gd name="T5" fmla="*/ 0 h 21"/>
                <a:gd name="T6" fmla="*/ 0 w 8"/>
                <a:gd name="T7" fmla="*/ 6 h 21"/>
                <a:gd name="T8" fmla="*/ 3 w 8"/>
                <a:gd name="T9" fmla="*/ 8 h 21"/>
                <a:gd name="T10" fmla="*/ 1 w 8"/>
                <a:gd name="T11" fmla="*/ 16 h 21"/>
                <a:gd name="T12" fmla="*/ 0 w 8"/>
                <a:gd name="T13" fmla="*/ 15 h 21"/>
                <a:gd name="T14" fmla="*/ 0 w 8"/>
                <a:gd name="T15" fmla="*/ 20 h 21"/>
                <a:gd name="T16" fmla="*/ 8 w 8"/>
                <a:gd name="T17" fmla="*/ 21 h 21"/>
                <a:gd name="T18" fmla="*/ 8 w 8"/>
                <a:gd name="T1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1">
                  <a:moveTo>
                    <a:pt x="8" y="3"/>
                  </a:moveTo>
                  <a:cubicBezTo>
                    <a:pt x="7" y="3"/>
                    <a:pt x="6" y="2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8" y="9"/>
                    <a:pt x="6" y="17"/>
                    <a:pt x="1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7"/>
                    <a:pt x="0" y="18"/>
                    <a:pt x="0" y="20"/>
                  </a:cubicBezTo>
                  <a:cubicBezTo>
                    <a:pt x="3" y="20"/>
                    <a:pt x="5" y="20"/>
                    <a:pt x="8" y="21"/>
                  </a:cubicBezTo>
                  <a:cubicBezTo>
                    <a:pt x="8" y="15"/>
                    <a:pt x="8" y="9"/>
                    <a:pt x="8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5172075" y="3113089"/>
              <a:ext cx="33338" cy="98425"/>
            </a:xfrm>
            <a:custGeom>
              <a:avLst/>
              <a:gdLst>
                <a:gd name="T0" fmla="*/ 8 w 8"/>
                <a:gd name="T1" fmla="*/ 4 h 23"/>
                <a:gd name="T2" fmla="*/ 0 w 8"/>
                <a:gd name="T3" fmla="*/ 0 h 23"/>
                <a:gd name="T4" fmla="*/ 0 w 8"/>
                <a:gd name="T5" fmla="*/ 6 h 23"/>
                <a:gd name="T6" fmla="*/ 2 w 8"/>
                <a:gd name="T7" fmla="*/ 7 h 23"/>
                <a:gd name="T8" fmla="*/ 2 w 8"/>
                <a:gd name="T9" fmla="*/ 15 h 23"/>
                <a:gd name="T10" fmla="*/ 0 w 8"/>
                <a:gd name="T11" fmla="*/ 14 h 23"/>
                <a:gd name="T12" fmla="*/ 0 w 8"/>
                <a:gd name="T13" fmla="*/ 22 h 23"/>
                <a:gd name="T14" fmla="*/ 8 w 8"/>
                <a:gd name="T15" fmla="*/ 23 h 23"/>
                <a:gd name="T16" fmla="*/ 8 w 8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4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7" y="7"/>
                    <a:pt x="7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7"/>
                    <a:pt x="0" y="19"/>
                    <a:pt x="0" y="22"/>
                  </a:cubicBezTo>
                  <a:cubicBezTo>
                    <a:pt x="3" y="22"/>
                    <a:pt x="5" y="22"/>
                    <a:pt x="8" y="23"/>
                  </a:cubicBezTo>
                  <a:cubicBezTo>
                    <a:pt x="8" y="17"/>
                    <a:pt x="8" y="10"/>
                    <a:pt x="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5172075" y="2990851"/>
              <a:ext cx="33338" cy="96838"/>
            </a:xfrm>
            <a:custGeom>
              <a:avLst/>
              <a:gdLst>
                <a:gd name="T0" fmla="*/ 8 w 8"/>
                <a:gd name="T1" fmla="*/ 1 h 23"/>
                <a:gd name="T2" fmla="*/ 0 w 8"/>
                <a:gd name="T3" fmla="*/ 0 h 23"/>
                <a:gd name="T4" fmla="*/ 0 w 8"/>
                <a:gd name="T5" fmla="*/ 10 h 23"/>
                <a:gd name="T6" fmla="*/ 3 w 8"/>
                <a:gd name="T7" fmla="*/ 10 h 23"/>
                <a:gd name="T8" fmla="*/ 3 w 8"/>
                <a:gd name="T9" fmla="*/ 18 h 23"/>
                <a:gd name="T10" fmla="*/ 0 w 8"/>
                <a:gd name="T11" fmla="*/ 18 h 23"/>
                <a:gd name="T12" fmla="*/ 0 w 8"/>
                <a:gd name="T13" fmla="*/ 21 h 23"/>
                <a:gd name="T14" fmla="*/ 8 w 8"/>
                <a:gd name="T15" fmla="*/ 23 h 23"/>
                <a:gd name="T16" fmla="*/ 8 w 8"/>
                <a:gd name="T1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1"/>
                  </a:move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6"/>
                    <a:pt x="0" y="10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8" y="10"/>
                    <a:pt x="8" y="18"/>
                    <a:pt x="3" y="18"/>
                  </a:cubicBezTo>
                  <a:cubicBezTo>
                    <a:pt x="2" y="18"/>
                    <a:pt x="1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3" y="21"/>
                    <a:pt x="5" y="22"/>
                    <a:pt x="8" y="23"/>
                  </a:cubicBezTo>
                  <a:cubicBezTo>
                    <a:pt x="8" y="16"/>
                    <a:pt x="8" y="9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5172075" y="3821114"/>
              <a:ext cx="33338" cy="93663"/>
            </a:xfrm>
            <a:custGeom>
              <a:avLst/>
              <a:gdLst>
                <a:gd name="T0" fmla="*/ 8 w 8"/>
                <a:gd name="T1" fmla="*/ 22 h 22"/>
                <a:gd name="T2" fmla="*/ 8 w 8"/>
                <a:gd name="T3" fmla="*/ 3 h 22"/>
                <a:gd name="T4" fmla="*/ 0 w 8"/>
                <a:gd name="T5" fmla="*/ 0 h 22"/>
                <a:gd name="T6" fmla="*/ 0 w 8"/>
                <a:gd name="T7" fmla="*/ 7 h 22"/>
                <a:gd name="T8" fmla="*/ 3 w 8"/>
                <a:gd name="T9" fmla="*/ 7 h 22"/>
                <a:gd name="T10" fmla="*/ 3 w 8"/>
                <a:gd name="T11" fmla="*/ 16 h 22"/>
                <a:gd name="T12" fmla="*/ 0 w 8"/>
                <a:gd name="T13" fmla="*/ 15 h 22"/>
                <a:gd name="T14" fmla="*/ 0 w 8"/>
                <a:gd name="T15" fmla="*/ 22 h 22"/>
                <a:gd name="T16" fmla="*/ 8 w 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cubicBezTo>
                    <a:pt x="8" y="16"/>
                    <a:pt x="8" y="9"/>
                    <a:pt x="8" y="3"/>
                  </a:cubicBezTo>
                  <a:cubicBezTo>
                    <a:pt x="5" y="1"/>
                    <a:pt x="2" y="1"/>
                    <a:pt x="0" y="0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2" y="7"/>
                    <a:pt x="3" y="7"/>
                  </a:cubicBezTo>
                  <a:cubicBezTo>
                    <a:pt x="8" y="8"/>
                    <a:pt x="8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ubicBezTo>
                    <a:pt x="0" y="18"/>
                    <a:pt x="0" y="20"/>
                    <a:pt x="0" y="22"/>
                  </a:cubicBezTo>
                  <a:cubicBezTo>
                    <a:pt x="3" y="22"/>
                    <a:pt x="5" y="22"/>
                    <a:pt x="8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0"/>
            <p:cNvSpPr/>
            <p:nvPr/>
          </p:nvSpPr>
          <p:spPr bwMode="auto">
            <a:xfrm>
              <a:off x="5172075" y="2879726"/>
              <a:ext cx="33338" cy="80963"/>
            </a:xfrm>
            <a:custGeom>
              <a:avLst/>
              <a:gdLst>
                <a:gd name="T0" fmla="*/ 8 w 8"/>
                <a:gd name="T1" fmla="*/ 19 h 19"/>
                <a:gd name="T2" fmla="*/ 8 w 8"/>
                <a:gd name="T3" fmla="*/ 2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7 h 19"/>
                <a:gd name="T10" fmla="*/ 2 w 8"/>
                <a:gd name="T11" fmla="*/ 8 h 19"/>
                <a:gd name="T12" fmla="*/ 0 w 8"/>
                <a:gd name="T13" fmla="*/ 16 h 19"/>
                <a:gd name="T14" fmla="*/ 0 w 8"/>
                <a:gd name="T15" fmla="*/ 16 h 19"/>
                <a:gd name="T16" fmla="*/ 0 w 8"/>
                <a:gd name="T17" fmla="*/ 18 h 19"/>
                <a:gd name="T18" fmla="*/ 8 w 8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8" y="13"/>
                    <a:pt x="8" y="7"/>
                    <a:pt x="8" y="2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7" y="10"/>
                    <a:pt x="5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3" y="18"/>
                    <a:pt x="5" y="18"/>
                    <a:pt x="8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1"/>
            <p:cNvSpPr/>
            <p:nvPr/>
          </p:nvSpPr>
          <p:spPr bwMode="auto">
            <a:xfrm>
              <a:off x="5172075" y="3948114"/>
              <a:ext cx="33338" cy="98425"/>
            </a:xfrm>
            <a:custGeom>
              <a:avLst/>
              <a:gdLst>
                <a:gd name="T0" fmla="*/ 8 w 8"/>
                <a:gd name="T1" fmla="*/ 1 h 23"/>
                <a:gd name="T2" fmla="*/ 0 w 8"/>
                <a:gd name="T3" fmla="*/ 1 h 23"/>
                <a:gd name="T4" fmla="*/ 0 w 8"/>
                <a:gd name="T5" fmla="*/ 7 h 23"/>
                <a:gd name="T6" fmla="*/ 3 w 8"/>
                <a:gd name="T7" fmla="*/ 9 h 23"/>
                <a:gd name="T8" fmla="*/ 1 w 8"/>
                <a:gd name="T9" fmla="*/ 16 h 23"/>
                <a:gd name="T10" fmla="*/ 0 w 8"/>
                <a:gd name="T11" fmla="*/ 16 h 23"/>
                <a:gd name="T12" fmla="*/ 0 w 8"/>
                <a:gd name="T13" fmla="*/ 21 h 23"/>
                <a:gd name="T14" fmla="*/ 8 w 8"/>
                <a:gd name="T15" fmla="*/ 23 h 23"/>
                <a:gd name="T16" fmla="*/ 8 w 8"/>
                <a:gd name="T1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1"/>
                  </a:moveTo>
                  <a:cubicBezTo>
                    <a:pt x="5" y="0"/>
                    <a:pt x="2" y="0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8"/>
                    <a:pt x="2" y="8"/>
                    <a:pt x="3" y="9"/>
                  </a:cubicBezTo>
                  <a:cubicBezTo>
                    <a:pt x="8" y="10"/>
                    <a:pt x="6" y="18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2" y="22"/>
                    <a:pt x="5" y="22"/>
                    <a:pt x="8" y="23"/>
                  </a:cubicBezTo>
                  <a:cubicBezTo>
                    <a:pt x="8" y="16"/>
                    <a:pt x="8" y="8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"/>
            <p:cNvSpPr/>
            <p:nvPr/>
          </p:nvSpPr>
          <p:spPr bwMode="auto">
            <a:xfrm>
              <a:off x="5172075" y="3241676"/>
              <a:ext cx="33338" cy="85725"/>
            </a:xfrm>
            <a:custGeom>
              <a:avLst/>
              <a:gdLst>
                <a:gd name="T0" fmla="*/ 8 w 8"/>
                <a:gd name="T1" fmla="*/ 20 h 20"/>
                <a:gd name="T2" fmla="*/ 8 w 8"/>
                <a:gd name="T3" fmla="*/ 2 h 20"/>
                <a:gd name="T4" fmla="*/ 0 w 8"/>
                <a:gd name="T5" fmla="*/ 0 h 20"/>
                <a:gd name="T6" fmla="*/ 0 w 8"/>
                <a:gd name="T7" fmla="*/ 6 h 20"/>
                <a:gd name="T8" fmla="*/ 3 w 8"/>
                <a:gd name="T9" fmla="*/ 6 h 20"/>
                <a:gd name="T10" fmla="*/ 3 w 8"/>
                <a:gd name="T11" fmla="*/ 14 h 20"/>
                <a:gd name="T12" fmla="*/ 0 w 8"/>
                <a:gd name="T13" fmla="*/ 14 h 20"/>
                <a:gd name="T14" fmla="*/ 0 w 8"/>
                <a:gd name="T15" fmla="*/ 19 h 20"/>
                <a:gd name="T16" fmla="*/ 8 w 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0">
                  <a:moveTo>
                    <a:pt x="8" y="20"/>
                  </a:moveTo>
                  <a:cubicBezTo>
                    <a:pt x="8" y="14"/>
                    <a:pt x="8" y="8"/>
                    <a:pt x="8" y="2"/>
                  </a:cubicBezTo>
                  <a:cubicBezTo>
                    <a:pt x="5" y="1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8" y="5"/>
                    <a:pt x="8" y="14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6"/>
                    <a:pt x="0" y="17"/>
                    <a:pt x="0" y="19"/>
                  </a:cubicBezTo>
                  <a:cubicBezTo>
                    <a:pt x="3" y="19"/>
                    <a:pt x="5" y="19"/>
                    <a:pt x="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3"/>
            <p:cNvSpPr/>
            <p:nvPr/>
          </p:nvSpPr>
          <p:spPr bwMode="auto">
            <a:xfrm>
              <a:off x="5111750" y="2265364"/>
              <a:ext cx="161925" cy="128588"/>
            </a:xfrm>
            <a:custGeom>
              <a:avLst/>
              <a:gdLst>
                <a:gd name="T0" fmla="*/ 16 w 38"/>
                <a:gd name="T1" fmla="*/ 21 h 30"/>
                <a:gd name="T2" fmla="*/ 14 w 38"/>
                <a:gd name="T3" fmla="*/ 20 h 30"/>
                <a:gd name="T4" fmla="*/ 9 w 38"/>
                <a:gd name="T5" fmla="*/ 16 h 30"/>
                <a:gd name="T6" fmla="*/ 11 w 38"/>
                <a:gd name="T7" fmla="*/ 12 h 30"/>
                <a:gd name="T8" fmla="*/ 14 w 38"/>
                <a:gd name="T9" fmla="*/ 10 h 30"/>
                <a:gd name="T10" fmla="*/ 22 w 38"/>
                <a:gd name="T11" fmla="*/ 8 h 30"/>
                <a:gd name="T12" fmla="*/ 30 w 38"/>
                <a:gd name="T13" fmla="*/ 10 h 30"/>
                <a:gd name="T14" fmla="*/ 34 w 38"/>
                <a:gd name="T15" fmla="*/ 3 h 30"/>
                <a:gd name="T16" fmla="*/ 23 w 38"/>
                <a:gd name="T17" fmla="*/ 0 h 30"/>
                <a:gd name="T18" fmla="*/ 14 w 38"/>
                <a:gd name="T19" fmla="*/ 1 h 30"/>
                <a:gd name="T20" fmla="*/ 5 w 38"/>
                <a:gd name="T21" fmla="*/ 7 h 30"/>
                <a:gd name="T22" fmla="*/ 2 w 38"/>
                <a:gd name="T23" fmla="*/ 19 h 30"/>
                <a:gd name="T24" fmla="*/ 14 w 38"/>
                <a:gd name="T25" fmla="*/ 28 h 30"/>
                <a:gd name="T26" fmla="*/ 14 w 38"/>
                <a:gd name="T27" fmla="*/ 29 h 30"/>
                <a:gd name="T28" fmla="*/ 16 w 38"/>
                <a:gd name="T2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0">
                  <a:moveTo>
                    <a:pt x="16" y="21"/>
                  </a:moveTo>
                  <a:cubicBezTo>
                    <a:pt x="16" y="20"/>
                    <a:pt x="15" y="20"/>
                    <a:pt x="14" y="20"/>
                  </a:cubicBezTo>
                  <a:cubicBezTo>
                    <a:pt x="12" y="19"/>
                    <a:pt x="10" y="18"/>
                    <a:pt x="9" y="16"/>
                  </a:cubicBezTo>
                  <a:cubicBezTo>
                    <a:pt x="9" y="15"/>
                    <a:pt x="10" y="13"/>
                    <a:pt x="11" y="12"/>
                  </a:cubicBezTo>
                  <a:cubicBezTo>
                    <a:pt x="12" y="11"/>
                    <a:pt x="13" y="11"/>
                    <a:pt x="14" y="10"/>
                  </a:cubicBezTo>
                  <a:cubicBezTo>
                    <a:pt x="16" y="9"/>
                    <a:pt x="19" y="8"/>
                    <a:pt x="22" y="8"/>
                  </a:cubicBezTo>
                  <a:cubicBezTo>
                    <a:pt x="25" y="9"/>
                    <a:pt x="27" y="9"/>
                    <a:pt x="30" y="10"/>
                  </a:cubicBezTo>
                  <a:cubicBezTo>
                    <a:pt x="34" y="13"/>
                    <a:pt x="38" y="6"/>
                    <a:pt x="34" y="3"/>
                  </a:cubicBezTo>
                  <a:cubicBezTo>
                    <a:pt x="30" y="2"/>
                    <a:pt x="27" y="1"/>
                    <a:pt x="23" y="0"/>
                  </a:cubicBezTo>
                  <a:cubicBezTo>
                    <a:pt x="20" y="0"/>
                    <a:pt x="17" y="0"/>
                    <a:pt x="14" y="1"/>
                  </a:cubicBezTo>
                  <a:cubicBezTo>
                    <a:pt x="11" y="2"/>
                    <a:pt x="7" y="4"/>
                    <a:pt x="5" y="7"/>
                  </a:cubicBezTo>
                  <a:cubicBezTo>
                    <a:pt x="2" y="10"/>
                    <a:pt x="0" y="15"/>
                    <a:pt x="2" y="19"/>
                  </a:cubicBezTo>
                  <a:cubicBezTo>
                    <a:pt x="3" y="24"/>
                    <a:pt x="9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9" y="30"/>
                    <a:pt x="21" y="22"/>
                    <a:pt x="16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"/>
            <p:cNvSpPr/>
            <p:nvPr/>
          </p:nvSpPr>
          <p:spPr bwMode="auto">
            <a:xfrm>
              <a:off x="5103813" y="2406651"/>
              <a:ext cx="161925" cy="144463"/>
            </a:xfrm>
            <a:custGeom>
              <a:avLst/>
              <a:gdLst>
                <a:gd name="T0" fmla="*/ 18 w 38"/>
                <a:gd name="T1" fmla="*/ 25 h 34"/>
                <a:gd name="T2" fmla="*/ 16 w 38"/>
                <a:gd name="T3" fmla="*/ 23 h 34"/>
                <a:gd name="T4" fmla="*/ 13 w 38"/>
                <a:gd name="T5" fmla="*/ 9 h 34"/>
                <a:gd name="T6" fmla="*/ 16 w 38"/>
                <a:gd name="T7" fmla="*/ 9 h 34"/>
                <a:gd name="T8" fmla="*/ 24 w 38"/>
                <a:gd name="T9" fmla="*/ 8 h 34"/>
                <a:gd name="T10" fmla="*/ 31 w 38"/>
                <a:gd name="T11" fmla="*/ 9 h 34"/>
                <a:gd name="T12" fmla="*/ 33 w 38"/>
                <a:gd name="T13" fmla="*/ 1 h 34"/>
                <a:gd name="T14" fmla="*/ 24 w 38"/>
                <a:gd name="T15" fmla="*/ 0 h 34"/>
                <a:gd name="T16" fmla="*/ 16 w 38"/>
                <a:gd name="T17" fmla="*/ 0 h 34"/>
                <a:gd name="T18" fmla="*/ 5 w 38"/>
                <a:gd name="T19" fmla="*/ 5 h 34"/>
                <a:gd name="T20" fmla="*/ 3 w 38"/>
                <a:gd name="T21" fmla="*/ 21 h 34"/>
                <a:gd name="T22" fmla="*/ 16 w 38"/>
                <a:gd name="T23" fmla="*/ 32 h 34"/>
                <a:gd name="T24" fmla="*/ 16 w 38"/>
                <a:gd name="T25" fmla="*/ 32 h 34"/>
                <a:gd name="T26" fmla="*/ 18 w 38"/>
                <a:gd name="T27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4">
                  <a:moveTo>
                    <a:pt x="18" y="25"/>
                  </a:moveTo>
                  <a:cubicBezTo>
                    <a:pt x="18" y="24"/>
                    <a:pt x="17" y="24"/>
                    <a:pt x="16" y="23"/>
                  </a:cubicBezTo>
                  <a:cubicBezTo>
                    <a:pt x="11" y="20"/>
                    <a:pt x="5" y="12"/>
                    <a:pt x="13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8" y="8"/>
                    <a:pt x="21" y="8"/>
                    <a:pt x="24" y="8"/>
                  </a:cubicBezTo>
                  <a:cubicBezTo>
                    <a:pt x="26" y="8"/>
                    <a:pt x="29" y="9"/>
                    <a:pt x="31" y="9"/>
                  </a:cubicBezTo>
                  <a:cubicBezTo>
                    <a:pt x="36" y="10"/>
                    <a:pt x="38" y="3"/>
                    <a:pt x="33" y="1"/>
                  </a:cubicBezTo>
                  <a:cubicBezTo>
                    <a:pt x="30" y="1"/>
                    <a:pt x="27" y="0"/>
                    <a:pt x="24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2" y="1"/>
                    <a:pt x="8" y="2"/>
                    <a:pt x="5" y="5"/>
                  </a:cubicBezTo>
                  <a:cubicBezTo>
                    <a:pt x="0" y="9"/>
                    <a:pt x="0" y="16"/>
                    <a:pt x="3" y="21"/>
                  </a:cubicBezTo>
                  <a:cubicBezTo>
                    <a:pt x="5" y="27"/>
                    <a:pt x="10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1" y="34"/>
                    <a:pt x="23" y="26"/>
                    <a:pt x="18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"/>
            <p:cNvSpPr/>
            <p:nvPr/>
          </p:nvSpPr>
          <p:spPr bwMode="auto">
            <a:xfrm>
              <a:off x="5086350" y="2555876"/>
              <a:ext cx="182563" cy="119063"/>
            </a:xfrm>
            <a:custGeom>
              <a:avLst/>
              <a:gdLst>
                <a:gd name="T0" fmla="*/ 24 w 43"/>
                <a:gd name="T1" fmla="*/ 20 h 28"/>
                <a:gd name="T2" fmla="*/ 20 w 43"/>
                <a:gd name="T3" fmla="*/ 19 h 28"/>
                <a:gd name="T4" fmla="*/ 15 w 43"/>
                <a:gd name="T5" fmla="*/ 17 h 28"/>
                <a:gd name="T6" fmla="*/ 15 w 43"/>
                <a:gd name="T7" fmla="*/ 11 h 28"/>
                <a:gd name="T8" fmla="*/ 20 w 43"/>
                <a:gd name="T9" fmla="*/ 8 h 28"/>
                <a:gd name="T10" fmla="*/ 28 w 43"/>
                <a:gd name="T11" fmla="*/ 9 h 28"/>
                <a:gd name="T12" fmla="*/ 34 w 43"/>
                <a:gd name="T13" fmla="*/ 12 h 28"/>
                <a:gd name="T14" fmla="*/ 38 w 43"/>
                <a:gd name="T15" fmla="*/ 5 h 28"/>
                <a:gd name="T16" fmla="*/ 28 w 43"/>
                <a:gd name="T17" fmla="*/ 1 h 28"/>
                <a:gd name="T18" fmla="*/ 20 w 43"/>
                <a:gd name="T19" fmla="*/ 0 h 28"/>
                <a:gd name="T20" fmla="*/ 6 w 43"/>
                <a:gd name="T21" fmla="*/ 8 h 28"/>
                <a:gd name="T22" fmla="*/ 20 w 43"/>
                <a:gd name="T23" fmla="*/ 27 h 28"/>
                <a:gd name="T24" fmla="*/ 21 w 43"/>
                <a:gd name="T25" fmla="*/ 28 h 28"/>
                <a:gd name="T26" fmla="*/ 24 w 43"/>
                <a:gd name="T2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8">
                  <a:moveTo>
                    <a:pt x="24" y="20"/>
                  </a:moveTo>
                  <a:cubicBezTo>
                    <a:pt x="22" y="19"/>
                    <a:pt x="21" y="19"/>
                    <a:pt x="20" y="19"/>
                  </a:cubicBezTo>
                  <a:cubicBezTo>
                    <a:pt x="18" y="18"/>
                    <a:pt x="17" y="18"/>
                    <a:pt x="15" y="17"/>
                  </a:cubicBezTo>
                  <a:cubicBezTo>
                    <a:pt x="12" y="15"/>
                    <a:pt x="12" y="14"/>
                    <a:pt x="15" y="11"/>
                  </a:cubicBezTo>
                  <a:cubicBezTo>
                    <a:pt x="16" y="10"/>
                    <a:pt x="18" y="9"/>
                    <a:pt x="20" y="8"/>
                  </a:cubicBezTo>
                  <a:cubicBezTo>
                    <a:pt x="22" y="8"/>
                    <a:pt x="25" y="8"/>
                    <a:pt x="28" y="9"/>
                  </a:cubicBezTo>
                  <a:cubicBezTo>
                    <a:pt x="30" y="10"/>
                    <a:pt x="32" y="11"/>
                    <a:pt x="34" y="12"/>
                  </a:cubicBezTo>
                  <a:cubicBezTo>
                    <a:pt x="39" y="15"/>
                    <a:pt x="43" y="8"/>
                    <a:pt x="38" y="5"/>
                  </a:cubicBezTo>
                  <a:cubicBezTo>
                    <a:pt x="35" y="3"/>
                    <a:pt x="32" y="2"/>
                    <a:pt x="28" y="1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4" y="1"/>
                    <a:pt x="10" y="3"/>
                    <a:pt x="6" y="8"/>
                  </a:cubicBezTo>
                  <a:cubicBezTo>
                    <a:pt x="0" y="18"/>
                    <a:pt x="11" y="25"/>
                    <a:pt x="20" y="27"/>
                  </a:cubicBezTo>
                  <a:cubicBezTo>
                    <a:pt x="20" y="27"/>
                    <a:pt x="21" y="27"/>
                    <a:pt x="21" y="28"/>
                  </a:cubicBezTo>
                  <a:cubicBezTo>
                    <a:pt x="27" y="28"/>
                    <a:pt x="29" y="21"/>
                    <a:pt x="24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6"/>
            <p:cNvSpPr/>
            <p:nvPr/>
          </p:nvSpPr>
          <p:spPr bwMode="auto">
            <a:xfrm>
              <a:off x="5103813" y="2722564"/>
              <a:ext cx="157163" cy="122238"/>
            </a:xfrm>
            <a:custGeom>
              <a:avLst/>
              <a:gdLst>
                <a:gd name="T0" fmla="*/ 20 w 37"/>
                <a:gd name="T1" fmla="*/ 20 h 29"/>
                <a:gd name="T2" fmla="*/ 16 w 37"/>
                <a:gd name="T3" fmla="*/ 20 h 29"/>
                <a:gd name="T4" fmla="*/ 9 w 37"/>
                <a:gd name="T5" fmla="*/ 16 h 29"/>
                <a:gd name="T6" fmla="*/ 9 w 37"/>
                <a:gd name="T7" fmla="*/ 15 h 29"/>
                <a:gd name="T8" fmla="*/ 11 w 37"/>
                <a:gd name="T9" fmla="*/ 12 h 29"/>
                <a:gd name="T10" fmla="*/ 16 w 37"/>
                <a:gd name="T11" fmla="*/ 9 h 29"/>
                <a:gd name="T12" fmla="*/ 24 w 37"/>
                <a:gd name="T13" fmla="*/ 9 h 29"/>
                <a:gd name="T14" fmla="*/ 29 w 37"/>
                <a:gd name="T15" fmla="*/ 11 h 29"/>
                <a:gd name="T16" fmla="*/ 33 w 37"/>
                <a:gd name="T17" fmla="*/ 4 h 29"/>
                <a:gd name="T18" fmla="*/ 24 w 37"/>
                <a:gd name="T19" fmla="*/ 0 h 29"/>
                <a:gd name="T20" fmla="*/ 16 w 37"/>
                <a:gd name="T21" fmla="*/ 0 h 29"/>
                <a:gd name="T22" fmla="*/ 4 w 37"/>
                <a:gd name="T23" fmla="*/ 7 h 29"/>
                <a:gd name="T24" fmla="*/ 2 w 37"/>
                <a:gd name="T25" fmla="*/ 20 h 29"/>
                <a:gd name="T26" fmla="*/ 16 w 37"/>
                <a:gd name="T27" fmla="*/ 28 h 29"/>
                <a:gd name="T28" fmla="*/ 17 w 37"/>
                <a:gd name="T29" fmla="*/ 28 h 29"/>
                <a:gd name="T30" fmla="*/ 20 w 37"/>
                <a:gd name="T31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29">
                  <a:moveTo>
                    <a:pt x="20" y="20"/>
                  </a:moveTo>
                  <a:cubicBezTo>
                    <a:pt x="18" y="20"/>
                    <a:pt x="17" y="20"/>
                    <a:pt x="16" y="20"/>
                  </a:cubicBezTo>
                  <a:cubicBezTo>
                    <a:pt x="13" y="19"/>
                    <a:pt x="11" y="18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0"/>
                    <a:pt x="14" y="9"/>
                    <a:pt x="16" y="9"/>
                  </a:cubicBezTo>
                  <a:cubicBezTo>
                    <a:pt x="18" y="8"/>
                    <a:pt x="21" y="8"/>
                    <a:pt x="24" y="9"/>
                  </a:cubicBezTo>
                  <a:cubicBezTo>
                    <a:pt x="26" y="10"/>
                    <a:pt x="27" y="10"/>
                    <a:pt x="29" y="11"/>
                  </a:cubicBezTo>
                  <a:cubicBezTo>
                    <a:pt x="33" y="15"/>
                    <a:pt x="37" y="7"/>
                    <a:pt x="33" y="4"/>
                  </a:cubicBezTo>
                  <a:cubicBezTo>
                    <a:pt x="30" y="2"/>
                    <a:pt x="27" y="1"/>
                    <a:pt x="24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1" y="1"/>
                    <a:pt x="7" y="3"/>
                    <a:pt x="4" y="7"/>
                  </a:cubicBezTo>
                  <a:cubicBezTo>
                    <a:pt x="1" y="11"/>
                    <a:pt x="0" y="15"/>
                    <a:pt x="2" y="20"/>
                  </a:cubicBezTo>
                  <a:cubicBezTo>
                    <a:pt x="4" y="25"/>
                    <a:pt x="11" y="27"/>
                    <a:pt x="16" y="28"/>
                  </a:cubicBezTo>
                  <a:cubicBezTo>
                    <a:pt x="16" y="28"/>
                    <a:pt x="17" y="28"/>
                    <a:pt x="17" y="28"/>
                  </a:cubicBezTo>
                  <a:cubicBezTo>
                    <a:pt x="23" y="29"/>
                    <a:pt x="25" y="21"/>
                    <a:pt x="2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7"/>
            <p:cNvSpPr/>
            <p:nvPr/>
          </p:nvSpPr>
          <p:spPr bwMode="auto">
            <a:xfrm>
              <a:off x="5091113" y="2955926"/>
              <a:ext cx="174625" cy="111125"/>
            </a:xfrm>
            <a:custGeom>
              <a:avLst/>
              <a:gdLst>
                <a:gd name="T0" fmla="*/ 22 w 41"/>
                <a:gd name="T1" fmla="*/ 18 h 26"/>
                <a:gd name="T2" fmla="*/ 19 w 41"/>
                <a:gd name="T3" fmla="*/ 18 h 26"/>
                <a:gd name="T4" fmla="*/ 15 w 41"/>
                <a:gd name="T5" fmla="*/ 9 h 26"/>
                <a:gd name="T6" fmla="*/ 19 w 41"/>
                <a:gd name="T7" fmla="*/ 8 h 26"/>
                <a:gd name="T8" fmla="*/ 27 w 41"/>
                <a:gd name="T9" fmla="*/ 9 h 26"/>
                <a:gd name="T10" fmla="*/ 32 w 41"/>
                <a:gd name="T11" fmla="*/ 11 h 26"/>
                <a:gd name="T12" fmla="*/ 36 w 41"/>
                <a:gd name="T13" fmla="*/ 4 h 26"/>
                <a:gd name="T14" fmla="*/ 27 w 41"/>
                <a:gd name="T15" fmla="*/ 1 h 26"/>
                <a:gd name="T16" fmla="*/ 19 w 41"/>
                <a:gd name="T17" fmla="*/ 0 h 26"/>
                <a:gd name="T18" fmla="*/ 7 w 41"/>
                <a:gd name="T19" fmla="*/ 5 h 26"/>
                <a:gd name="T20" fmla="*/ 19 w 41"/>
                <a:gd name="T21" fmla="*/ 26 h 26"/>
                <a:gd name="T22" fmla="*/ 22 w 41"/>
                <a:gd name="T23" fmla="*/ 26 h 26"/>
                <a:gd name="T24" fmla="*/ 22 w 41"/>
                <a:gd name="T2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6">
                  <a:moveTo>
                    <a:pt x="22" y="18"/>
                  </a:moveTo>
                  <a:cubicBezTo>
                    <a:pt x="21" y="18"/>
                    <a:pt x="20" y="18"/>
                    <a:pt x="19" y="18"/>
                  </a:cubicBezTo>
                  <a:cubicBezTo>
                    <a:pt x="14" y="16"/>
                    <a:pt x="9" y="12"/>
                    <a:pt x="15" y="9"/>
                  </a:cubicBezTo>
                  <a:cubicBezTo>
                    <a:pt x="16" y="8"/>
                    <a:pt x="17" y="8"/>
                    <a:pt x="19" y="8"/>
                  </a:cubicBezTo>
                  <a:cubicBezTo>
                    <a:pt x="21" y="8"/>
                    <a:pt x="24" y="8"/>
                    <a:pt x="27" y="9"/>
                  </a:cubicBezTo>
                  <a:cubicBezTo>
                    <a:pt x="29" y="10"/>
                    <a:pt x="30" y="10"/>
                    <a:pt x="32" y="11"/>
                  </a:cubicBezTo>
                  <a:cubicBezTo>
                    <a:pt x="37" y="13"/>
                    <a:pt x="41" y="6"/>
                    <a:pt x="36" y="4"/>
                  </a:cubicBezTo>
                  <a:cubicBezTo>
                    <a:pt x="33" y="3"/>
                    <a:pt x="30" y="2"/>
                    <a:pt x="27" y="1"/>
                  </a:cubicBezTo>
                  <a:cubicBezTo>
                    <a:pt x="24" y="0"/>
                    <a:pt x="22" y="0"/>
                    <a:pt x="19" y="0"/>
                  </a:cubicBezTo>
                  <a:cubicBezTo>
                    <a:pt x="14" y="0"/>
                    <a:pt x="10" y="2"/>
                    <a:pt x="7" y="5"/>
                  </a:cubicBezTo>
                  <a:cubicBezTo>
                    <a:pt x="0" y="15"/>
                    <a:pt x="9" y="25"/>
                    <a:pt x="19" y="26"/>
                  </a:cubicBezTo>
                  <a:cubicBezTo>
                    <a:pt x="20" y="26"/>
                    <a:pt x="21" y="26"/>
                    <a:pt x="22" y="26"/>
                  </a:cubicBezTo>
                  <a:cubicBezTo>
                    <a:pt x="27" y="26"/>
                    <a:pt x="27" y="18"/>
                    <a:pt x="2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5106988" y="2844801"/>
              <a:ext cx="149225" cy="107950"/>
            </a:xfrm>
            <a:custGeom>
              <a:avLst/>
              <a:gdLst>
                <a:gd name="T0" fmla="*/ 17 w 35"/>
                <a:gd name="T1" fmla="*/ 16 h 25"/>
                <a:gd name="T2" fmla="*/ 15 w 35"/>
                <a:gd name="T3" fmla="*/ 15 h 25"/>
                <a:gd name="T4" fmla="*/ 15 w 35"/>
                <a:gd name="T5" fmla="*/ 9 h 25"/>
                <a:gd name="T6" fmla="*/ 15 w 35"/>
                <a:gd name="T7" fmla="*/ 9 h 25"/>
                <a:gd name="T8" fmla="*/ 23 w 35"/>
                <a:gd name="T9" fmla="*/ 10 h 25"/>
                <a:gd name="T10" fmla="*/ 27 w 35"/>
                <a:gd name="T11" fmla="*/ 12 h 25"/>
                <a:gd name="T12" fmla="*/ 31 w 35"/>
                <a:gd name="T13" fmla="*/ 4 h 25"/>
                <a:gd name="T14" fmla="*/ 23 w 35"/>
                <a:gd name="T15" fmla="*/ 1 h 25"/>
                <a:gd name="T16" fmla="*/ 15 w 35"/>
                <a:gd name="T17" fmla="*/ 0 h 25"/>
                <a:gd name="T18" fmla="*/ 8 w 35"/>
                <a:gd name="T19" fmla="*/ 3 h 25"/>
                <a:gd name="T20" fmla="*/ 15 w 35"/>
                <a:gd name="T21" fmla="*/ 24 h 25"/>
                <a:gd name="T22" fmla="*/ 15 w 35"/>
                <a:gd name="T23" fmla="*/ 24 h 25"/>
                <a:gd name="T24" fmla="*/ 17 w 35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25">
                  <a:moveTo>
                    <a:pt x="17" y="16"/>
                  </a:moveTo>
                  <a:cubicBezTo>
                    <a:pt x="16" y="16"/>
                    <a:pt x="16" y="15"/>
                    <a:pt x="15" y="15"/>
                  </a:cubicBezTo>
                  <a:cubicBezTo>
                    <a:pt x="12" y="13"/>
                    <a:pt x="11" y="10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8"/>
                    <a:pt x="20" y="9"/>
                    <a:pt x="23" y="10"/>
                  </a:cubicBezTo>
                  <a:cubicBezTo>
                    <a:pt x="24" y="10"/>
                    <a:pt x="26" y="11"/>
                    <a:pt x="27" y="12"/>
                  </a:cubicBezTo>
                  <a:cubicBezTo>
                    <a:pt x="31" y="15"/>
                    <a:pt x="35" y="7"/>
                    <a:pt x="31" y="4"/>
                  </a:cubicBezTo>
                  <a:cubicBezTo>
                    <a:pt x="29" y="3"/>
                    <a:pt x="26" y="2"/>
                    <a:pt x="23" y="1"/>
                  </a:cubicBezTo>
                  <a:cubicBezTo>
                    <a:pt x="20" y="0"/>
                    <a:pt x="17" y="0"/>
                    <a:pt x="15" y="0"/>
                  </a:cubicBezTo>
                  <a:cubicBezTo>
                    <a:pt x="12" y="1"/>
                    <a:pt x="10" y="1"/>
                    <a:pt x="8" y="3"/>
                  </a:cubicBezTo>
                  <a:cubicBezTo>
                    <a:pt x="0" y="10"/>
                    <a:pt x="6" y="20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5"/>
                    <a:pt x="22" y="18"/>
                    <a:pt x="17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9"/>
            <p:cNvSpPr/>
            <p:nvPr/>
          </p:nvSpPr>
          <p:spPr bwMode="auto">
            <a:xfrm>
              <a:off x="5081588" y="3074989"/>
              <a:ext cx="174625" cy="103188"/>
            </a:xfrm>
            <a:custGeom>
              <a:avLst/>
              <a:gdLst>
                <a:gd name="T0" fmla="*/ 23 w 41"/>
                <a:gd name="T1" fmla="*/ 16 h 24"/>
                <a:gd name="T2" fmla="*/ 21 w 41"/>
                <a:gd name="T3" fmla="*/ 15 h 24"/>
                <a:gd name="T4" fmla="*/ 16 w 41"/>
                <a:gd name="T5" fmla="*/ 13 h 24"/>
                <a:gd name="T6" fmla="*/ 14 w 41"/>
                <a:gd name="T7" fmla="*/ 11 h 24"/>
                <a:gd name="T8" fmla="*/ 13 w 41"/>
                <a:gd name="T9" fmla="*/ 11 h 24"/>
                <a:gd name="T10" fmla="*/ 21 w 41"/>
                <a:gd name="T11" fmla="*/ 9 h 24"/>
                <a:gd name="T12" fmla="*/ 29 w 41"/>
                <a:gd name="T13" fmla="*/ 13 h 24"/>
                <a:gd name="T14" fmla="*/ 31 w 41"/>
                <a:gd name="T15" fmla="*/ 14 h 24"/>
                <a:gd name="T16" fmla="*/ 37 w 41"/>
                <a:gd name="T17" fmla="*/ 9 h 24"/>
                <a:gd name="T18" fmla="*/ 29 w 41"/>
                <a:gd name="T19" fmla="*/ 3 h 24"/>
                <a:gd name="T20" fmla="*/ 21 w 41"/>
                <a:gd name="T21" fmla="*/ 1 h 24"/>
                <a:gd name="T22" fmla="*/ 6 w 41"/>
                <a:gd name="T23" fmla="*/ 6 h 24"/>
                <a:gd name="T24" fmla="*/ 21 w 41"/>
                <a:gd name="T25" fmla="*/ 23 h 24"/>
                <a:gd name="T26" fmla="*/ 23 w 41"/>
                <a:gd name="T27" fmla="*/ 24 h 24"/>
                <a:gd name="T28" fmla="*/ 23 w 41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24">
                  <a:moveTo>
                    <a:pt x="23" y="16"/>
                  </a:moveTo>
                  <a:cubicBezTo>
                    <a:pt x="22" y="16"/>
                    <a:pt x="22" y="15"/>
                    <a:pt x="21" y="15"/>
                  </a:cubicBezTo>
                  <a:cubicBezTo>
                    <a:pt x="19" y="15"/>
                    <a:pt x="18" y="14"/>
                    <a:pt x="16" y="13"/>
                  </a:cubicBezTo>
                  <a:cubicBezTo>
                    <a:pt x="15" y="13"/>
                    <a:pt x="14" y="12"/>
                    <a:pt x="14" y="11"/>
                  </a:cubicBezTo>
                  <a:cubicBezTo>
                    <a:pt x="13" y="10"/>
                    <a:pt x="13" y="11"/>
                    <a:pt x="13" y="11"/>
                  </a:cubicBezTo>
                  <a:cubicBezTo>
                    <a:pt x="15" y="9"/>
                    <a:pt x="18" y="9"/>
                    <a:pt x="21" y="9"/>
                  </a:cubicBezTo>
                  <a:cubicBezTo>
                    <a:pt x="24" y="10"/>
                    <a:pt x="27" y="11"/>
                    <a:pt x="29" y="13"/>
                  </a:cubicBezTo>
                  <a:cubicBezTo>
                    <a:pt x="30" y="13"/>
                    <a:pt x="31" y="14"/>
                    <a:pt x="31" y="14"/>
                  </a:cubicBezTo>
                  <a:cubicBezTo>
                    <a:pt x="35" y="18"/>
                    <a:pt x="41" y="12"/>
                    <a:pt x="37" y="9"/>
                  </a:cubicBezTo>
                  <a:cubicBezTo>
                    <a:pt x="35" y="7"/>
                    <a:pt x="32" y="5"/>
                    <a:pt x="29" y="3"/>
                  </a:cubicBezTo>
                  <a:cubicBezTo>
                    <a:pt x="26" y="2"/>
                    <a:pt x="24" y="1"/>
                    <a:pt x="21" y="1"/>
                  </a:cubicBezTo>
                  <a:cubicBezTo>
                    <a:pt x="15" y="0"/>
                    <a:pt x="10" y="1"/>
                    <a:pt x="6" y="6"/>
                  </a:cubicBezTo>
                  <a:cubicBezTo>
                    <a:pt x="0" y="15"/>
                    <a:pt x="13" y="22"/>
                    <a:pt x="21" y="23"/>
                  </a:cubicBezTo>
                  <a:cubicBezTo>
                    <a:pt x="22" y="24"/>
                    <a:pt x="22" y="24"/>
                    <a:pt x="23" y="24"/>
                  </a:cubicBezTo>
                  <a:cubicBezTo>
                    <a:pt x="28" y="24"/>
                    <a:pt x="28" y="16"/>
                    <a:pt x="23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0"/>
            <p:cNvSpPr/>
            <p:nvPr/>
          </p:nvSpPr>
          <p:spPr bwMode="auto">
            <a:xfrm>
              <a:off x="5106988" y="3208339"/>
              <a:ext cx="146050" cy="93663"/>
            </a:xfrm>
            <a:custGeom>
              <a:avLst/>
              <a:gdLst>
                <a:gd name="T0" fmla="*/ 18 w 34"/>
                <a:gd name="T1" fmla="*/ 14 h 22"/>
                <a:gd name="T2" fmla="*/ 15 w 34"/>
                <a:gd name="T3" fmla="*/ 14 h 22"/>
                <a:gd name="T4" fmla="*/ 11 w 34"/>
                <a:gd name="T5" fmla="*/ 13 h 22"/>
                <a:gd name="T6" fmla="*/ 9 w 34"/>
                <a:gd name="T7" fmla="*/ 11 h 22"/>
                <a:gd name="T8" fmla="*/ 9 w 34"/>
                <a:gd name="T9" fmla="*/ 10 h 22"/>
                <a:gd name="T10" fmla="*/ 14 w 34"/>
                <a:gd name="T11" fmla="*/ 8 h 22"/>
                <a:gd name="T12" fmla="*/ 15 w 34"/>
                <a:gd name="T13" fmla="*/ 8 h 22"/>
                <a:gd name="T14" fmla="*/ 23 w 34"/>
                <a:gd name="T15" fmla="*/ 10 h 22"/>
                <a:gd name="T16" fmla="*/ 27 w 34"/>
                <a:gd name="T17" fmla="*/ 11 h 22"/>
                <a:gd name="T18" fmla="*/ 29 w 34"/>
                <a:gd name="T19" fmla="*/ 3 h 22"/>
                <a:gd name="T20" fmla="*/ 23 w 34"/>
                <a:gd name="T21" fmla="*/ 1 h 22"/>
                <a:gd name="T22" fmla="*/ 15 w 34"/>
                <a:gd name="T23" fmla="*/ 0 h 22"/>
                <a:gd name="T24" fmla="*/ 10 w 34"/>
                <a:gd name="T25" fmla="*/ 0 h 22"/>
                <a:gd name="T26" fmla="*/ 1 w 34"/>
                <a:gd name="T27" fmla="*/ 9 h 22"/>
                <a:gd name="T28" fmla="*/ 15 w 34"/>
                <a:gd name="T29" fmla="*/ 22 h 22"/>
                <a:gd name="T30" fmla="*/ 18 w 34"/>
                <a:gd name="T31" fmla="*/ 22 h 22"/>
                <a:gd name="T32" fmla="*/ 18 w 34"/>
                <a:gd name="T33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22">
                  <a:moveTo>
                    <a:pt x="18" y="14"/>
                  </a:moveTo>
                  <a:cubicBezTo>
                    <a:pt x="17" y="14"/>
                    <a:pt x="16" y="14"/>
                    <a:pt x="15" y="14"/>
                  </a:cubicBezTo>
                  <a:cubicBezTo>
                    <a:pt x="14" y="13"/>
                    <a:pt x="13" y="13"/>
                    <a:pt x="11" y="13"/>
                  </a:cubicBezTo>
                  <a:cubicBezTo>
                    <a:pt x="11" y="12"/>
                    <a:pt x="10" y="12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9"/>
                    <a:pt x="13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8" y="8"/>
                    <a:pt x="20" y="9"/>
                    <a:pt x="23" y="10"/>
                  </a:cubicBezTo>
                  <a:cubicBezTo>
                    <a:pt x="24" y="10"/>
                    <a:pt x="26" y="10"/>
                    <a:pt x="27" y="11"/>
                  </a:cubicBezTo>
                  <a:cubicBezTo>
                    <a:pt x="32" y="13"/>
                    <a:pt x="34" y="5"/>
                    <a:pt x="29" y="3"/>
                  </a:cubicBezTo>
                  <a:cubicBezTo>
                    <a:pt x="27" y="2"/>
                    <a:pt x="25" y="2"/>
                    <a:pt x="23" y="1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13" y="0"/>
                    <a:pt x="11" y="0"/>
                    <a:pt x="10" y="0"/>
                  </a:cubicBezTo>
                  <a:cubicBezTo>
                    <a:pt x="6" y="2"/>
                    <a:pt x="1" y="4"/>
                    <a:pt x="1" y="9"/>
                  </a:cubicBezTo>
                  <a:cubicBezTo>
                    <a:pt x="0" y="16"/>
                    <a:pt x="8" y="21"/>
                    <a:pt x="15" y="22"/>
                  </a:cubicBezTo>
                  <a:cubicBezTo>
                    <a:pt x="16" y="22"/>
                    <a:pt x="17" y="22"/>
                    <a:pt x="18" y="22"/>
                  </a:cubicBezTo>
                  <a:cubicBezTo>
                    <a:pt x="23" y="22"/>
                    <a:pt x="23" y="13"/>
                    <a:pt x="1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1"/>
            <p:cNvSpPr/>
            <p:nvPr/>
          </p:nvSpPr>
          <p:spPr bwMode="auto">
            <a:xfrm>
              <a:off x="5091113" y="3322639"/>
              <a:ext cx="169863" cy="101600"/>
            </a:xfrm>
            <a:custGeom>
              <a:avLst/>
              <a:gdLst>
                <a:gd name="T0" fmla="*/ 23 w 40"/>
                <a:gd name="T1" fmla="*/ 15 h 24"/>
                <a:gd name="T2" fmla="*/ 19 w 40"/>
                <a:gd name="T3" fmla="*/ 14 h 24"/>
                <a:gd name="T4" fmla="*/ 15 w 40"/>
                <a:gd name="T5" fmla="*/ 12 h 24"/>
                <a:gd name="T6" fmla="*/ 16 w 40"/>
                <a:gd name="T7" fmla="*/ 9 h 24"/>
                <a:gd name="T8" fmla="*/ 19 w 40"/>
                <a:gd name="T9" fmla="*/ 8 h 24"/>
                <a:gd name="T10" fmla="*/ 27 w 40"/>
                <a:gd name="T11" fmla="*/ 9 h 24"/>
                <a:gd name="T12" fmla="*/ 33 w 40"/>
                <a:gd name="T13" fmla="*/ 11 h 24"/>
                <a:gd name="T14" fmla="*/ 35 w 40"/>
                <a:gd name="T15" fmla="*/ 3 h 24"/>
                <a:gd name="T16" fmla="*/ 27 w 40"/>
                <a:gd name="T17" fmla="*/ 1 h 24"/>
                <a:gd name="T18" fmla="*/ 19 w 40"/>
                <a:gd name="T19" fmla="*/ 0 h 24"/>
                <a:gd name="T20" fmla="*/ 6 w 40"/>
                <a:gd name="T21" fmla="*/ 6 h 24"/>
                <a:gd name="T22" fmla="*/ 19 w 40"/>
                <a:gd name="T23" fmla="*/ 22 h 24"/>
                <a:gd name="T24" fmla="*/ 21 w 40"/>
                <a:gd name="T25" fmla="*/ 23 h 24"/>
                <a:gd name="T26" fmla="*/ 23 w 40"/>
                <a:gd name="T2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24">
                  <a:moveTo>
                    <a:pt x="23" y="15"/>
                  </a:moveTo>
                  <a:cubicBezTo>
                    <a:pt x="22" y="15"/>
                    <a:pt x="20" y="14"/>
                    <a:pt x="19" y="14"/>
                  </a:cubicBezTo>
                  <a:cubicBezTo>
                    <a:pt x="18" y="13"/>
                    <a:pt x="17" y="13"/>
                    <a:pt x="15" y="12"/>
                  </a:cubicBezTo>
                  <a:cubicBezTo>
                    <a:pt x="12" y="11"/>
                    <a:pt x="13" y="11"/>
                    <a:pt x="16" y="9"/>
                  </a:cubicBezTo>
                  <a:cubicBezTo>
                    <a:pt x="17" y="8"/>
                    <a:pt x="18" y="8"/>
                    <a:pt x="19" y="8"/>
                  </a:cubicBezTo>
                  <a:cubicBezTo>
                    <a:pt x="21" y="8"/>
                    <a:pt x="24" y="8"/>
                    <a:pt x="27" y="9"/>
                  </a:cubicBezTo>
                  <a:cubicBezTo>
                    <a:pt x="29" y="10"/>
                    <a:pt x="31" y="11"/>
                    <a:pt x="33" y="11"/>
                  </a:cubicBezTo>
                  <a:cubicBezTo>
                    <a:pt x="38" y="13"/>
                    <a:pt x="40" y="5"/>
                    <a:pt x="35" y="3"/>
                  </a:cubicBezTo>
                  <a:cubicBezTo>
                    <a:pt x="33" y="2"/>
                    <a:pt x="30" y="2"/>
                    <a:pt x="27" y="1"/>
                  </a:cubicBezTo>
                  <a:cubicBezTo>
                    <a:pt x="24" y="0"/>
                    <a:pt x="22" y="0"/>
                    <a:pt x="19" y="0"/>
                  </a:cubicBezTo>
                  <a:cubicBezTo>
                    <a:pt x="14" y="0"/>
                    <a:pt x="9" y="2"/>
                    <a:pt x="6" y="6"/>
                  </a:cubicBezTo>
                  <a:cubicBezTo>
                    <a:pt x="0" y="15"/>
                    <a:pt x="12" y="20"/>
                    <a:pt x="19" y="22"/>
                  </a:cubicBezTo>
                  <a:cubicBezTo>
                    <a:pt x="20" y="23"/>
                    <a:pt x="20" y="23"/>
                    <a:pt x="21" y="23"/>
                  </a:cubicBezTo>
                  <a:cubicBezTo>
                    <a:pt x="26" y="24"/>
                    <a:pt x="28" y="16"/>
                    <a:pt x="2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5111750" y="3446464"/>
              <a:ext cx="144463" cy="101600"/>
            </a:xfrm>
            <a:custGeom>
              <a:avLst/>
              <a:gdLst>
                <a:gd name="T0" fmla="*/ 17 w 34"/>
                <a:gd name="T1" fmla="*/ 15 h 24"/>
                <a:gd name="T2" fmla="*/ 14 w 34"/>
                <a:gd name="T3" fmla="*/ 14 h 24"/>
                <a:gd name="T4" fmla="*/ 9 w 34"/>
                <a:gd name="T5" fmla="*/ 10 h 24"/>
                <a:gd name="T6" fmla="*/ 14 w 34"/>
                <a:gd name="T7" fmla="*/ 9 h 24"/>
                <a:gd name="T8" fmla="*/ 15 w 34"/>
                <a:gd name="T9" fmla="*/ 9 h 24"/>
                <a:gd name="T10" fmla="*/ 22 w 34"/>
                <a:gd name="T11" fmla="*/ 10 h 24"/>
                <a:gd name="T12" fmla="*/ 27 w 34"/>
                <a:gd name="T13" fmla="*/ 12 h 24"/>
                <a:gd name="T14" fmla="*/ 29 w 34"/>
                <a:gd name="T15" fmla="*/ 4 h 24"/>
                <a:gd name="T16" fmla="*/ 22 w 34"/>
                <a:gd name="T17" fmla="*/ 2 h 24"/>
                <a:gd name="T18" fmla="*/ 14 w 34"/>
                <a:gd name="T19" fmla="*/ 0 h 24"/>
                <a:gd name="T20" fmla="*/ 10 w 34"/>
                <a:gd name="T21" fmla="*/ 1 h 24"/>
                <a:gd name="T22" fmla="*/ 1 w 34"/>
                <a:gd name="T23" fmla="*/ 8 h 24"/>
                <a:gd name="T24" fmla="*/ 14 w 34"/>
                <a:gd name="T25" fmla="*/ 23 h 24"/>
                <a:gd name="T26" fmla="*/ 17 w 34"/>
                <a:gd name="T27" fmla="*/ 23 h 24"/>
                <a:gd name="T28" fmla="*/ 17 w 34"/>
                <a:gd name="T2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4">
                  <a:moveTo>
                    <a:pt x="17" y="15"/>
                  </a:moveTo>
                  <a:cubicBezTo>
                    <a:pt x="16" y="15"/>
                    <a:pt x="15" y="15"/>
                    <a:pt x="14" y="14"/>
                  </a:cubicBezTo>
                  <a:cubicBezTo>
                    <a:pt x="11" y="13"/>
                    <a:pt x="9" y="11"/>
                    <a:pt x="9" y="10"/>
                  </a:cubicBezTo>
                  <a:cubicBezTo>
                    <a:pt x="9" y="9"/>
                    <a:pt x="12" y="9"/>
                    <a:pt x="14" y="9"/>
                  </a:cubicBezTo>
                  <a:cubicBezTo>
                    <a:pt x="14" y="9"/>
                    <a:pt x="15" y="9"/>
                    <a:pt x="15" y="9"/>
                  </a:cubicBezTo>
                  <a:cubicBezTo>
                    <a:pt x="17" y="9"/>
                    <a:pt x="20" y="10"/>
                    <a:pt x="22" y="10"/>
                  </a:cubicBezTo>
                  <a:cubicBezTo>
                    <a:pt x="24" y="11"/>
                    <a:pt x="25" y="12"/>
                    <a:pt x="27" y="12"/>
                  </a:cubicBezTo>
                  <a:cubicBezTo>
                    <a:pt x="32" y="14"/>
                    <a:pt x="34" y="6"/>
                    <a:pt x="29" y="4"/>
                  </a:cubicBezTo>
                  <a:cubicBezTo>
                    <a:pt x="27" y="4"/>
                    <a:pt x="24" y="3"/>
                    <a:pt x="22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6" y="2"/>
                    <a:pt x="2" y="4"/>
                    <a:pt x="1" y="8"/>
                  </a:cubicBezTo>
                  <a:cubicBezTo>
                    <a:pt x="0" y="16"/>
                    <a:pt x="7" y="21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22" y="24"/>
                    <a:pt x="22" y="16"/>
                    <a:pt x="17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5099050" y="3552826"/>
              <a:ext cx="166688" cy="106363"/>
            </a:xfrm>
            <a:custGeom>
              <a:avLst/>
              <a:gdLst>
                <a:gd name="T0" fmla="*/ 20 w 39"/>
                <a:gd name="T1" fmla="*/ 16 h 25"/>
                <a:gd name="T2" fmla="*/ 17 w 39"/>
                <a:gd name="T3" fmla="*/ 14 h 25"/>
                <a:gd name="T4" fmla="*/ 14 w 39"/>
                <a:gd name="T5" fmla="*/ 8 h 25"/>
                <a:gd name="T6" fmla="*/ 17 w 39"/>
                <a:gd name="T7" fmla="*/ 8 h 25"/>
                <a:gd name="T8" fmla="*/ 23 w 39"/>
                <a:gd name="T9" fmla="*/ 10 h 25"/>
                <a:gd name="T10" fmla="*/ 25 w 39"/>
                <a:gd name="T11" fmla="*/ 11 h 25"/>
                <a:gd name="T12" fmla="*/ 32 w 39"/>
                <a:gd name="T13" fmla="*/ 14 h 25"/>
                <a:gd name="T14" fmla="*/ 34 w 39"/>
                <a:gd name="T15" fmla="*/ 6 h 25"/>
                <a:gd name="T16" fmla="*/ 25 w 39"/>
                <a:gd name="T17" fmla="*/ 2 h 25"/>
                <a:gd name="T18" fmla="*/ 17 w 39"/>
                <a:gd name="T19" fmla="*/ 0 h 25"/>
                <a:gd name="T20" fmla="*/ 6 w 39"/>
                <a:gd name="T21" fmla="*/ 5 h 25"/>
                <a:gd name="T22" fmla="*/ 17 w 39"/>
                <a:gd name="T23" fmla="*/ 23 h 25"/>
                <a:gd name="T24" fmla="*/ 18 w 39"/>
                <a:gd name="T25" fmla="*/ 24 h 25"/>
                <a:gd name="T26" fmla="*/ 20 w 39"/>
                <a:gd name="T2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25">
                  <a:moveTo>
                    <a:pt x="20" y="16"/>
                  </a:moveTo>
                  <a:cubicBezTo>
                    <a:pt x="19" y="16"/>
                    <a:pt x="18" y="15"/>
                    <a:pt x="17" y="14"/>
                  </a:cubicBezTo>
                  <a:cubicBezTo>
                    <a:pt x="14" y="13"/>
                    <a:pt x="11" y="10"/>
                    <a:pt x="14" y="8"/>
                  </a:cubicBezTo>
                  <a:cubicBezTo>
                    <a:pt x="15" y="8"/>
                    <a:pt x="16" y="8"/>
                    <a:pt x="17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3" y="10"/>
                    <a:pt x="24" y="11"/>
                    <a:pt x="25" y="11"/>
                  </a:cubicBezTo>
                  <a:cubicBezTo>
                    <a:pt x="27" y="12"/>
                    <a:pt x="29" y="13"/>
                    <a:pt x="32" y="14"/>
                  </a:cubicBezTo>
                  <a:cubicBezTo>
                    <a:pt x="37" y="16"/>
                    <a:pt x="39" y="8"/>
                    <a:pt x="34" y="6"/>
                  </a:cubicBezTo>
                  <a:cubicBezTo>
                    <a:pt x="31" y="5"/>
                    <a:pt x="28" y="3"/>
                    <a:pt x="25" y="2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3" y="0"/>
                    <a:pt x="9" y="0"/>
                    <a:pt x="6" y="5"/>
                  </a:cubicBezTo>
                  <a:cubicBezTo>
                    <a:pt x="0" y="13"/>
                    <a:pt x="9" y="21"/>
                    <a:pt x="17" y="23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23" y="25"/>
                    <a:pt x="25" y="17"/>
                    <a:pt x="20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4"/>
            <p:cNvSpPr/>
            <p:nvPr/>
          </p:nvSpPr>
          <p:spPr bwMode="auto">
            <a:xfrm>
              <a:off x="5076825" y="3667126"/>
              <a:ext cx="184150" cy="106363"/>
            </a:xfrm>
            <a:custGeom>
              <a:avLst/>
              <a:gdLst>
                <a:gd name="T0" fmla="*/ 25 w 43"/>
                <a:gd name="T1" fmla="*/ 16 h 25"/>
                <a:gd name="T2" fmla="*/ 22 w 43"/>
                <a:gd name="T3" fmla="*/ 15 h 25"/>
                <a:gd name="T4" fmla="*/ 17 w 43"/>
                <a:gd name="T5" fmla="*/ 9 h 25"/>
                <a:gd name="T6" fmla="*/ 22 w 43"/>
                <a:gd name="T7" fmla="*/ 9 h 25"/>
                <a:gd name="T8" fmla="*/ 30 w 43"/>
                <a:gd name="T9" fmla="*/ 11 h 25"/>
                <a:gd name="T10" fmla="*/ 35 w 43"/>
                <a:gd name="T11" fmla="*/ 14 h 25"/>
                <a:gd name="T12" fmla="*/ 39 w 43"/>
                <a:gd name="T13" fmla="*/ 7 h 25"/>
                <a:gd name="T14" fmla="*/ 30 w 43"/>
                <a:gd name="T15" fmla="*/ 2 h 25"/>
                <a:gd name="T16" fmla="*/ 22 w 43"/>
                <a:gd name="T17" fmla="*/ 1 h 25"/>
                <a:gd name="T18" fmla="*/ 10 w 43"/>
                <a:gd name="T19" fmla="*/ 3 h 25"/>
                <a:gd name="T20" fmla="*/ 22 w 43"/>
                <a:gd name="T21" fmla="*/ 24 h 25"/>
                <a:gd name="T22" fmla="*/ 23 w 43"/>
                <a:gd name="T23" fmla="*/ 24 h 25"/>
                <a:gd name="T24" fmla="*/ 25 w 43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5">
                  <a:moveTo>
                    <a:pt x="25" y="16"/>
                  </a:moveTo>
                  <a:cubicBezTo>
                    <a:pt x="25" y="16"/>
                    <a:pt x="23" y="16"/>
                    <a:pt x="22" y="15"/>
                  </a:cubicBezTo>
                  <a:cubicBezTo>
                    <a:pt x="18" y="13"/>
                    <a:pt x="13" y="10"/>
                    <a:pt x="17" y="9"/>
                  </a:cubicBezTo>
                  <a:cubicBezTo>
                    <a:pt x="18" y="9"/>
                    <a:pt x="20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2" y="12"/>
                    <a:pt x="34" y="13"/>
                    <a:pt x="35" y="14"/>
                  </a:cubicBezTo>
                  <a:cubicBezTo>
                    <a:pt x="39" y="17"/>
                    <a:pt x="43" y="10"/>
                    <a:pt x="39" y="7"/>
                  </a:cubicBezTo>
                  <a:cubicBezTo>
                    <a:pt x="37" y="5"/>
                    <a:pt x="33" y="3"/>
                    <a:pt x="30" y="2"/>
                  </a:cubicBezTo>
                  <a:cubicBezTo>
                    <a:pt x="27" y="1"/>
                    <a:pt x="25" y="1"/>
                    <a:pt x="22" y="1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0" y="11"/>
                    <a:pt x="14" y="21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8" y="25"/>
                    <a:pt x="30" y="17"/>
                    <a:pt x="2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5"/>
            <p:cNvSpPr/>
            <p:nvPr/>
          </p:nvSpPr>
          <p:spPr bwMode="auto">
            <a:xfrm>
              <a:off x="5086350" y="3786189"/>
              <a:ext cx="179388" cy="103188"/>
            </a:xfrm>
            <a:custGeom>
              <a:avLst/>
              <a:gdLst>
                <a:gd name="T0" fmla="*/ 23 w 42"/>
                <a:gd name="T1" fmla="*/ 15 h 24"/>
                <a:gd name="T2" fmla="*/ 20 w 42"/>
                <a:gd name="T3" fmla="*/ 15 h 24"/>
                <a:gd name="T4" fmla="*/ 17 w 42"/>
                <a:gd name="T5" fmla="*/ 9 h 24"/>
                <a:gd name="T6" fmla="*/ 20 w 42"/>
                <a:gd name="T7" fmla="*/ 8 h 24"/>
                <a:gd name="T8" fmla="*/ 28 w 42"/>
                <a:gd name="T9" fmla="*/ 11 h 24"/>
                <a:gd name="T10" fmla="*/ 34 w 42"/>
                <a:gd name="T11" fmla="*/ 14 h 24"/>
                <a:gd name="T12" fmla="*/ 38 w 42"/>
                <a:gd name="T13" fmla="*/ 7 h 24"/>
                <a:gd name="T14" fmla="*/ 28 w 42"/>
                <a:gd name="T15" fmla="*/ 2 h 24"/>
                <a:gd name="T16" fmla="*/ 20 w 42"/>
                <a:gd name="T17" fmla="*/ 0 h 24"/>
                <a:gd name="T18" fmla="*/ 7 w 42"/>
                <a:gd name="T19" fmla="*/ 5 h 24"/>
                <a:gd name="T20" fmla="*/ 20 w 42"/>
                <a:gd name="T21" fmla="*/ 23 h 24"/>
                <a:gd name="T22" fmla="*/ 23 w 42"/>
                <a:gd name="T23" fmla="*/ 24 h 24"/>
                <a:gd name="T24" fmla="*/ 23 w 42"/>
                <a:gd name="T25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4">
                  <a:moveTo>
                    <a:pt x="23" y="15"/>
                  </a:moveTo>
                  <a:cubicBezTo>
                    <a:pt x="22" y="15"/>
                    <a:pt x="21" y="15"/>
                    <a:pt x="20" y="15"/>
                  </a:cubicBezTo>
                  <a:cubicBezTo>
                    <a:pt x="16" y="13"/>
                    <a:pt x="10" y="11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2" y="9"/>
                    <a:pt x="25" y="9"/>
                    <a:pt x="28" y="11"/>
                  </a:cubicBezTo>
                  <a:cubicBezTo>
                    <a:pt x="30" y="12"/>
                    <a:pt x="32" y="13"/>
                    <a:pt x="34" y="14"/>
                  </a:cubicBezTo>
                  <a:cubicBezTo>
                    <a:pt x="38" y="17"/>
                    <a:pt x="42" y="10"/>
                    <a:pt x="38" y="7"/>
                  </a:cubicBezTo>
                  <a:cubicBezTo>
                    <a:pt x="35" y="5"/>
                    <a:pt x="32" y="3"/>
                    <a:pt x="28" y="2"/>
                  </a:cubicBezTo>
                  <a:cubicBezTo>
                    <a:pt x="25" y="1"/>
                    <a:pt x="23" y="0"/>
                    <a:pt x="20" y="0"/>
                  </a:cubicBezTo>
                  <a:cubicBezTo>
                    <a:pt x="15" y="0"/>
                    <a:pt x="11" y="2"/>
                    <a:pt x="7" y="5"/>
                  </a:cubicBezTo>
                  <a:cubicBezTo>
                    <a:pt x="0" y="14"/>
                    <a:pt x="11" y="21"/>
                    <a:pt x="20" y="23"/>
                  </a:cubicBezTo>
                  <a:cubicBezTo>
                    <a:pt x="21" y="23"/>
                    <a:pt x="22" y="24"/>
                    <a:pt x="23" y="24"/>
                  </a:cubicBezTo>
                  <a:cubicBezTo>
                    <a:pt x="28" y="24"/>
                    <a:pt x="28" y="16"/>
                    <a:pt x="2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6"/>
            <p:cNvSpPr/>
            <p:nvPr/>
          </p:nvSpPr>
          <p:spPr bwMode="auto">
            <a:xfrm>
              <a:off x="5111750" y="3914776"/>
              <a:ext cx="157163" cy="111125"/>
            </a:xfrm>
            <a:custGeom>
              <a:avLst/>
              <a:gdLst>
                <a:gd name="T0" fmla="*/ 17 w 37"/>
                <a:gd name="T1" fmla="*/ 17 h 26"/>
                <a:gd name="T2" fmla="*/ 14 w 37"/>
                <a:gd name="T3" fmla="*/ 15 h 26"/>
                <a:gd name="T4" fmla="*/ 11 w 37"/>
                <a:gd name="T5" fmla="*/ 14 h 26"/>
                <a:gd name="T6" fmla="*/ 10 w 37"/>
                <a:gd name="T7" fmla="*/ 13 h 26"/>
                <a:gd name="T8" fmla="*/ 9 w 37"/>
                <a:gd name="T9" fmla="*/ 13 h 26"/>
                <a:gd name="T10" fmla="*/ 9 w 37"/>
                <a:gd name="T11" fmla="*/ 12 h 26"/>
                <a:gd name="T12" fmla="*/ 9 w 37"/>
                <a:gd name="T13" fmla="*/ 12 h 26"/>
                <a:gd name="T14" fmla="*/ 11 w 37"/>
                <a:gd name="T15" fmla="*/ 10 h 26"/>
                <a:gd name="T16" fmla="*/ 14 w 37"/>
                <a:gd name="T17" fmla="*/ 9 h 26"/>
                <a:gd name="T18" fmla="*/ 22 w 37"/>
                <a:gd name="T19" fmla="*/ 9 h 26"/>
                <a:gd name="T20" fmla="*/ 27 w 37"/>
                <a:gd name="T21" fmla="*/ 13 h 26"/>
                <a:gd name="T22" fmla="*/ 34 w 37"/>
                <a:gd name="T23" fmla="*/ 8 h 26"/>
                <a:gd name="T24" fmla="*/ 22 w 37"/>
                <a:gd name="T25" fmla="*/ 0 h 26"/>
                <a:gd name="T26" fmla="*/ 14 w 37"/>
                <a:gd name="T27" fmla="*/ 0 h 26"/>
                <a:gd name="T28" fmla="*/ 7 w 37"/>
                <a:gd name="T29" fmla="*/ 3 h 26"/>
                <a:gd name="T30" fmla="*/ 1 w 37"/>
                <a:gd name="T31" fmla="*/ 14 h 26"/>
                <a:gd name="T32" fmla="*/ 14 w 37"/>
                <a:gd name="T33" fmla="*/ 24 h 26"/>
                <a:gd name="T34" fmla="*/ 15 w 37"/>
                <a:gd name="T35" fmla="*/ 24 h 26"/>
                <a:gd name="T36" fmla="*/ 17 w 37"/>
                <a:gd name="T3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6">
                  <a:moveTo>
                    <a:pt x="17" y="17"/>
                  </a:moveTo>
                  <a:cubicBezTo>
                    <a:pt x="16" y="16"/>
                    <a:pt x="15" y="16"/>
                    <a:pt x="14" y="15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1" y="14"/>
                    <a:pt x="10" y="14"/>
                    <a:pt x="10" y="13"/>
                  </a:cubicBezTo>
                  <a:cubicBezTo>
                    <a:pt x="10" y="13"/>
                    <a:pt x="9" y="12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2" y="9"/>
                    <a:pt x="13" y="9"/>
                    <a:pt x="14" y="9"/>
                  </a:cubicBezTo>
                  <a:cubicBezTo>
                    <a:pt x="16" y="8"/>
                    <a:pt x="19" y="8"/>
                    <a:pt x="22" y="9"/>
                  </a:cubicBezTo>
                  <a:cubicBezTo>
                    <a:pt x="24" y="9"/>
                    <a:pt x="26" y="11"/>
                    <a:pt x="27" y="13"/>
                  </a:cubicBezTo>
                  <a:cubicBezTo>
                    <a:pt x="30" y="17"/>
                    <a:pt x="37" y="13"/>
                    <a:pt x="34" y="8"/>
                  </a:cubicBezTo>
                  <a:cubicBezTo>
                    <a:pt x="31" y="4"/>
                    <a:pt x="27" y="1"/>
                    <a:pt x="22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1"/>
                    <a:pt x="9" y="2"/>
                    <a:pt x="7" y="3"/>
                  </a:cubicBezTo>
                  <a:cubicBezTo>
                    <a:pt x="3" y="6"/>
                    <a:pt x="0" y="10"/>
                    <a:pt x="1" y="14"/>
                  </a:cubicBezTo>
                  <a:cubicBezTo>
                    <a:pt x="3" y="20"/>
                    <a:pt x="9" y="23"/>
                    <a:pt x="14" y="24"/>
                  </a:cubicBezTo>
                  <a:cubicBezTo>
                    <a:pt x="14" y="24"/>
                    <a:pt x="15" y="24"/>
                    <a:pt x="15" y="24"/>
                  </a:cubicBezTo>
                  <a:cubicBezTo>
                    <a:pt x="20" y="26"/>
                    <a:pt x="22" y="18"/>
                    <a:pt x="17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7"/>
            <p:cNvSpPr/>
            <p:nvPr/>
          </p:nvSpPr>
          <p:spPr bwMode="auto">
            <a:xfrm>
              <a:off x="5086350" y="4038601"/>
              <a:ext cx="182563" cy="123825"/>
            </a:xfrm>
            <a:custGeom>
              <a:avLst/>
              <a:gdLst>
                <a:gd name="T0" fmla="*/ 25 w 43"/>
                <a:gd name="T1" fmla="*/ 19 h 29"/>
                <a:gd name="T2" fmla="*/ 20 w 43"/>
                <a:gd name="T3" fmla="*/ 18 h 29"/>
                <a:gd name="T4" fmla="*/ 14 w 43"/>
                <a:gd name="T5" fmla="*/ 11 h 29"/>
                <a:gd name="T6" fmla="*/ 20 w 43"/>
                <a:gd name="T7" fmla="*/ 8 h 29"/>
                <a:gd name="T8" fmla="*/ 28 w 43"/>
                <a:gd name="T9" fmla="*/ 10 h 29"/>
                <a:gd name="T10" fmla="*/ 36 w 43"/>
                <a:gd name="T11" fmla="*/ 14 h 29"/>
                <a:gd name="T12" fmla="*/ 38 w 43"/>
                <a:gd name="T13" fmla="*/ 6 h 29"/>
                <a:gd name="T14" fmla="*/ 28 w 43"/>
                <a:gd name="T15" fmla="*/ 2 h 29"/>
                <a:gd name="T16" fmla="*/ 20 w 43"/>
                <a:gd name="T17" fmla="*/ 0 h 29"/>
                <a:gd name="T18" fmla="*/ 6 w 43"/>
                <a:gd name="T19" fmla="*/ 8 h 29"/>
                <a:gd name="T20" fmla="*/ 20 w 43"/>
                <a:gd name="T21" fmla="*/ 26 h 29"/>
                <a:gd name="T22" fmla="*/ 23 w 43"/>
                <a:gd name="T23" fmla="*/ 27 h 29"/>
                <a:gd name="T24" fmla="*/ 25 w 43"/>
                <a:gd name="T25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9">
                  <a:moveTo>
                    <a:pt x="25" y="19"/>
                  </a:moveTo>
                  <a:cubicBezTo>
                    <a:pt x="24" y="19"/>
                    <a:pt x="22" y="19"/>
                    <a:pt x="20" y="18"/>
                  </a:cubicBezTo>
                  <a:cubicBezTo>
                    <a:pt x="16" y="17"/>
                    <a:pt x="11" y="15"/>
                    <a:pt x="14" y="11"/>
                  </a:cubicBezTo>
                  <a:cubicBezTo>
                    <a:pt x="15" y="9"/>
                    <a:pt x="17" y="8"/>
                    <a:pt x="20" y="8"/>
                  </a:cubicBezTo>
                  <a:cubicBezTo>
                    <a:pt x="22" y="8"/>
                    <a:pt x="25" y="9"/>
                    <a:pt x="28" y="10"/>
                  </a:cubicBezTo>
                  <a:cubicBezTo>
                    <a:pt x="31" y="11"/>
                    <a:pt x="34" y="13"/>
                    <a:pt x="36" y="14"/>
                  </a:cubicBezTo>
                  <a:cubicBezTo>
                    <a:pt x="41" y="16"/>
                    <a:pt x="43" y="8"/>
                    <a:pt x="38" y="6"/>
                  </a:cubicBezTo>
                  <a:cubicBezTo>
                    <a:pt x="35" y="5"/>
                    <a:pt x="31" y="3"/>
                    <a:pt x="28" y="2"/>
                  </a:cubicBezTo>
                  <a:cubicBezTo>
                    <a:pt x="25" y="1"/>
                    <a:pt x="22" y="1"/>
                    <a:pt x="20" y="0"/>
                  </a:cubicBezTo>
                  <a:cubicBezTo>
                    <a:pt x="15" y="0"/>
                    <a:pt x="10" y="2"/>
                    <a:pt x="6" y="8"/>
                  </a:cubicBezTo>
                  <a:cubicBezTo>
                    <a:pt x="0" y="18"/>
                    <a:pt x="11" y="24"/>
                    <a:pt x="20" y="26"/>
                  </a:cubicBezTo>
                  <a:cubicBezTo>
                    <a:pt x="21" y="27"/>
                    <a:pt x="22" y="27"/>
                    <a:pt x="23" y="27"/>
                  </a:cubicBezTo>
                  <a:cubicBezTo>
                    <a:pt x="28" y="29"/>
                    <a:pt x="30" y="21"/>
                    <a:pt x="25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8"/>
            <p:cNvSpPr/>
            <p:nvPr/>
          </p:nvSpPr>
          <p:spPr bwMode="auto">
            <a:xfrm>
              <a:off x="5094288" y="4191001"/>
              <a:ext cx="166688" cy="106363"/>
            </a:xfrm>
            <a:custGeom>
              <a:avLst/>
              <a:gdLst>
                <a:gd name="T0" fmla="*/ 22 w 39"/>
                <a:gd name="T1" fmla="*/ 15 h 25"/>
                <a:gd name="T2" fmla="*/ 18 w 39"/>
                <a:gd name="T3" fmla="*/ 14 h 25"/>
                <a:gd name="T4" fmla="*/ 15 w 39"/>
                <a:gd name="T5" fmla="*/ 13 h 25"/>
                <a:gd name="T6" fmla="*/ 12 w 39"/>
                <a:gd name="T7" fmla="*/ 11 h 25"/>
                <a:gd name="T8" fmla="*/ 12 w 39"/>
                <a:gd name="T9" fmla="*/ 11 h 25"/>
                <a:gd name="T10" fmla="*/ 14 w 39"/>
                <a:gd name="T11" fmla="*/ 9 h 25"/>
                <a:gd name="T12" fmla="*/ 18 w 39"/>
                <a:gd name="T13" fmla="*/ 8 h 25"/>
                <a:gd name="T14" fmla="*/ 26 w 39"/>
                <a:gd name="T15" fmla="*/ 10 h 25"/>
                <a:gd name="T16" fmla="*/ 32 w 39"/>
                <a:gd name="T17" fmla="*/ 12 h 25"/>
                <a:gd name="T18" fmla="*/ 34 w 39"/>
                <a:gd name="T19" fmla="*/ 4 h 25"/>
                <a:gd name="T20" fmla="*/ 26 w 39"/>
                <a:gd name="T21" fmla="*/ 1 h 25"/>
                <a:gd name="T22" fmla="*/ 19 w 39"/>
                <a:gd name="T23" fmla="*/ 0 h 25"/>
                <a:gd name="T24" fmla="*/ 18 w 39"/>
                <a:gd name="T25" fmla="*/ 0 h 25"/>
                <a:gd name="T26" fmla="*/ 5 w 39"/>
                <a:gd name="T27" fmla="*/ 6 h 25"/>
                <a:gd name="T28" fmla="*/ 18 w 39"/>
                <a:gd name="T29" fmla="*/ 23 h 25"/>
                <a:gd name="T30" fmla="*/ 20 w 39"/>
                <a:gd name="T31" fmla="*/ 23 h 25"/>
                <a:gd name="T32" fmla="*/ 22 w 39"/>
                <a:gd name="T3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5">
                  <a:moveTo>
                    <a:pt x="22" y="15"/>
                  </a:moveTo>
                  <a:cubicBezTo>
                    <a:pt x="21" y="15"/>
                    <a:pt x="19" y="14"/>
                    <a:pt x="18" y="14"/>
                  </a:cubicBezTo>
                  <a:cubicBezTo>
                    <a:pt x="17" y="14"/>
                    <a:pt x="16" y="13"/>
                    <a:pt x="15" y="13"/>
                  </a:cubicBezTo>
                  <a:cubicBezTo>
                    <a:pt x="14" y="12"/>
                    <a:pt x="13" y="12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9"/>
                    <a:pt x="14" y="9"/>
                  </a:cubicBezTo>
                  <a:cubicBezTo>
                    <a:pt x="15" y="8"/>
                    <a:pt x="16" y="8"/>
                    <a:pt x="18" y="8"/>
                  </a:cubicBezTo>
                  <a:cubicBezTo>
                    <a:pt x="20" y="8"/>
                    <a:pt x="23" y="9"/>
                    <a:pt x="26" y="10"/>
                  </a:cubicBezTo>
                  <a:cubicBezTo>
                    <a:pt x="28" y="11"/>
                    <a:pt x="30" y="12"/>
                    <a:pt x="32" y="12"/>
                  </a:cubicBezTo>
                  <a:cubicBezTo>
                    <a:pt x="37" y="14"/>
                    <a:pt x="39" y="6"/>
                    <a:pt x="34" y="4"/>
                  </a:cubicBezTo>
                  <a:cubicBezTo>
                    <a:pt x="31" y="3"/>
                    <a:pt x="29" y="2"/>
                    <a:pt x="26" y="1"/>
                  </a:cubicBezTo>
                  <a:cubicBezTo>
                    <a:pt x="24" y="1"/>
                    <a:pt x="22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7" y="2"/>
                    <a:pt x="5" y="6"/>
                  </a:cubicBezTo>
                  <a:cubicBezTo>
                    <a:pt x="0" y="15"/>
                    <a:pt x="11" y="20"/>
                    <a:pt x="18" y="23"/>
                  </a:cubicBezTo>
                  <a:cubicBezTo>
                    <a:pt x="19" y="23"/>
                    <a:pt x="19" y="23"/>
                    <a:pt x="20" y="23"/>
                  </a:cubicBezTo>
                  <a:cubicBezTo>
                    <a:pt x="25" y="25"/>
                    <a:pt x="27" y="17"/>
                    <a:pt x="2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9"/>
            <p:cNvSpPr/>
            <p:nvPr/>
          </p:nvSpPr>
          <p:spPr bwMode="auto">
            <a:xfrm>
              <a:off x="5106988" y="4327526"/>
              <a:ext cx="161925" cy="103188"/>
            </a:xfrm>
            <a:custGeom>
              <a:avLst/>
              <a:gdLst>
                <a:gd name="T0" fmla="*/ 18 w 38"/>
                <a:gd name="T1" fmla="*/ 14 h 24"/>
                <a:gd name="T2" fmla="*/ 15 w 38"/>
                <a:gd name="T3" fmla="*/ 13 h 24"/>
                <a:gd name="T4" fmla="*/ 13 w 38"/>
                <a:gd name="T5" fmla="*/ 11 h 24"/>
                <a:gd name="T6" fmla="*/ 12 w 38"/>
                <a:gd name="T7" fmla="*/ 10 h 24"/>
                <a:gd name="T8" fmla="*/ 13 w 38"/>
                <a:gd name="T9" fmla="*/ 9 h 24"/>
                <a:gd name="T10" fmla="*/ 15 w 38"/>
                <a:gd name="T11" fmla="*/ 8 h 24"/>
                <a:gd name="T12" fmla="*/ 20 w 38"/>
                <a:gd name="T13" fmla="*/ 8 h 24"/>
                <a:gd name="T14" fmla="*/ 23 w 38"/>
                <a:gd name="T15" fmla="*/ 9 h 24"/>
                <a:gd name="T16" fmla="*/ 31 w 38"/>
                <a:gd name="T17" fmla="*/ 11 h 24"/>
                <a:gd name="T18" fmla="*/ 33 w 38"/>
                <a:gd name="T19" fmla="*/ 3 h 24"/>
                <a:gd name="T20" fmla="*/ 23 w 38"/>
                <a:gd name="T21" fmla="*/ 1 h 24"/>
                <a:gd name="T22" fmla="*/ 15 w 38"/>
                <a:gd name="T23" fmla="*/ 0 h 24"/>
                <a:gd name="T24" fmla="*/ 5 w 38"/>
                <a:gd name="T25" fmla="*/ 5 h 24"/>
                <a:gd name="T26" fmla="*/ 15 w 38"/>
                <a:gd name="T27" fmla="*/ 22 h 24"/>
                <a:gd name="T28" fmla="*/ 16 w 38"/>
                <a:gd name="T29" fmla="*/ 22 h 24"/>
                <a:gd name="T30" fmla="*/ 18 w 38"/>
                <a:gd name="T3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24">
                  <a:moveTo>
                    <a:pt x="18" y="14"/>
                  </a:moveTo>
                  <a:cubicBezTo>
                    <a:pt x="17" y="14"/>
                    <a:pt x="16" y="13"/>
                    <a:pt x="15" y="13"/>
                  </a:cubicBezTo>
                  <a:cubicBezTo>
                    <a:pt x="14" y="12"/>
                    <a:pt x="13" y="12"/>
                    <a:pt x="13" y="11"/>
                  </a:cubicBezTo>
                  <a:cubicBezTo>
                    <a:pt x="13" y="11"/>
                    <a:pt x="12" y="10"/>
                    <a:pt x="12" y="10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6" y="8"/>
                    <a:pt x="18" y="8"/>
                    <a:pt x="20" y="8"/>
                  </a:cubicBezTo>
                  <a:cubicBezTo>
                    <a:pt x="21" y="9"/>
                    <a:pt x="22" y="9"/>
                    <a:pt x="23" y="9"/>
                  </a:cubicBezTo>
                  <a:cubicBezTo>
                    <a:pt x="26" y="10"/>
                    <a:pt x="28" y="11"/>
                    <a:pt x="31" y="11"/>
                  </a:cubicBezTo>
                  <a:cubicBezTo>
                    <a:pt x="36" y="12"/>
                    <a:pt x="38" y="5"/>
                    <a:pt x="33" y="3"/>
                  </a:cubicBezTo>
                  <a:cubicBezTo>
                    <a:pt x="30" y="3"/>
                    <a:pt x="26" y="2"/>
                    <a:pt x="23" y="1"/>
                  </a:cubicBezTo>
                  <a:cubicBezTo>
                    <a:pt x="20" y="0"/>
                    <a:pt x="17" y="0"/>
                    <a:pt x="15" y="0"/>
                  </a:cubicBezTo>
                  <a:cubicBezTo>
                    <a:pt x="11" y="0"/>
                    <a:pt x="8" y="1"/>
                    <a:pt x="5" y="5"/>
                  </a:cubicBezTo>
                  <a:cubicBezTo>
                    <a:pt x="0" y="12"/>
                    <a:pt x="9" y="19"/>
                    <a:pt x="15" y="22"/>
                  </a:cubicBezTo>
                  <a:cubicBezTo>
                    <a:pt x="15" y="22"/>
                    <a:pt x="16" y="22"/>
                    <a:pt x="16" y="22"/>
                  </a:cubicBezTo>
                  <a:cubicBezTo>
                    <a:pt x="21" y="24"/>
                    <a:pt x="23" y="16"/>
                    <a:pt x="1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0"/>
            <p:cNvSpPr/>
            <p:nvPr/>
          </p:nvSpPr>
          <p:spPr bwMode="auto">
            <a:xfrm>
              <a:off x="5099050" y="4451351"/>
              <a:ext cx="161925" cy="111125"/>
            </a:xfrm>
            <a:custGeom>
              <a:avLst/>
              <a:gdLst>
                <a:gd name="T0" fmla="*/ 21 w 38"/>
                <a:gd name="T1" fmla="*/ 16 h 26"/>
                <a:gd name="T2" fmla="*/ 17 w 38"/>
                <a:gd name="T3" fmla="*/ 14 h 26"/>
                <a:gd name="T4" fmla="*/ 15 w 38"/>
                <a:gd name="T5" fmla="*/ 13 h 26"/>
                <a:gd name="T6" fmla="*/ 16 w 38"/>
                <a:gd name="T7" fmla="*/ 9 h 26"/>
                <a:gd name="T8" fmla="*/ 17 w 38"/>
                <a:gd name="T9" fmla="*/ 8 h 26"/>
                <a:gd name="T10" fmla="*/ 25 w 38"/>
                <a:gd name="T11" fmla="*/ 9 h 26"/>
                <a:gd name="T12" fmla="*/ 30 w 38"/>
                <a:gd name="T13" fmla="*/ 12 h 26"/>
                <a:gd name="T14" fmla="*/ 34 w 38"/>
                <a:gd name="T15" fmla="*/ 5 h 26"/>
                <a:gd name="T16" fmla="*/ 25 w 38"/>
                <a:gd name="T17" fmla="*/ 1 h 26"/>
                <a:gd name="T18" fmla="*/ 17 w 38"/>
                <a:gd name="T19" fmla="*/ 0 h 26"/>
                <a:gd name="T20" fmla="*/ 8 w 38"/>
                <a:gd name="T21" fmla="*/ 4 h 26"/>
                <a:gd name="T22" fmla="*/ 17 w 38"/>
                <a:gd name="T23" fmla="*/ 23 h 26"/>
                <a:gd name="T24" fmla="*/ 19 w 38"/>
                <a:gd name="T25" fmla="*/ 24 h 26"/>
                <a:gd name="T26" fmla="*/ 21 w 38"/>
                <a:gd name="T2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6">
                  <a:moveTo>
                    <a:pt x="21" y="16"/>
                  </a:moveTo>
                  <a:cubicBezTo>
                    <a:pt x="20" y="16"/>
                    <a:pt x="18" y="15"/>
                    <a:pt x="17" y="14"/>
                  </a:cubicBezTo>
                  <a:cubicBezTo>
                    <a:pt x="16" y="14"/>
                    <a:pt x="15" y="13"/>
                    <a:pt x="15" y="13"/>
                  </a:cubicBezTo>
                  <a:cubicBezTo>
                    <a:pt x="13" y="11"/>
                    <a:pt x="14" y="10"/>
                    <a:pt x="16" y="9"/>
                  </a:cubicBezTo>
                  <a:cubicBezTo>
                    <a:pt x="16" y="9"/>
                    <a:pt x="16" y="8"/>
                    <a:pt x="17" y="8"/>
                  </a:cubicBezTo>
                  <a:cubicBezTo>
                    <a:pt x="19" y="7"/>
                    <a:pt x="22" y="8"/>
                    <a:pt x="25" y="9"/>
                  </a:cubicBezTo>
                  <a:cubicBezTo>
                    <a:pt x="27" y="10"/>
                    <a:pt x="29" y="11"/>
                    <a:pt x="30" y="12"/>
                  </a:cubicBezTo>
                  <a:cubicBezTo>
                    <a:pt x="34" y="15"/>
                    <a:pt x="38" y="8"/>
                    <a:pt x="34" y="5"/>
                  </a:cubicBezTo>
                  <a:cubicBezTo>
                    <a:pt x="31" y="3"/>
                    <a:pt x="28" y="1"/>
                    <a:pt x="25" y="1"/>
                  </a:cubicBezTo>
                  <a:cubicBezTo>
                    <a:pt x="22" y="0"/>
                    <a:pt x="20" y="0"/>
                    <a:pt x="17" y="0"/>
                  </a:cubicBezTo>
                  <a:cubicBezTo>
                    <a:pt x="14" y="1"/>
                    <a:pt x="11" y="2"/>
                    <a:pt x="8" y="4"/>
                  </a:cubicBezTo>
                  <a:cubicBezTo>
                    <a:pt x="0" y="12"/>
                    <a:pt x="9" y="20"/>
                    <a:pt x="17" y="23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4" y="26"/>
                    <a:pt x="26" y="18"/>
                    <a:pt x="2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8" name="椭圆 67"/>
          <p:cNvSpPr/>
          <p:nvPr/>
        </p:nvSpPr>
        <p:spPr>
          <a:xfrm>
            <a:off x="1055440" y="404664"/>
            <a:ext cx="1125844" cy="99365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033714" y="1493355"/>
            <a:ext cx="9205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839416" y="4437112"/>
            <a:ext cx="1125844" cy="99365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7408" y="1268760"/>
            <a:ext cx="10801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、专注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于货物流通全流程订单、数据及货款金融解决方案，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实现发货者与物流快递公司跨行业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订单及数据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信息链接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，致力于成为物流快递行业跨行业信息连接领先服务商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）为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电商平台（国内与跨境）、独立电商、微商、电商及物流系统商、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EPR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、打单工具、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WMS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、仓储、清关公司等系统级（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）发货人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600" b="1" u="sng" dirty="0" smtClean="0">
                <a:latin typeface="微软雅黑" pitchFamily="34" charset="-122"/>
                <a:ea typeface="微软雅黑" pitchFamily="34" charset="-122"/>
              </a:rPr>
              <a:t>多种快递物流接口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帮助其建立完整的物流模块并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使用。比如：通过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快递鸟实现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”打单（电子面单及传统单）、在线下单、物流轨迹查询及推送、物流短信，隐私快递等服务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”。</a:t>
            </a:r>
          </a:p>
          <a:p>
            <a:pPr algn="ctr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）为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线下实体商户、个人（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600" b="1" u="sng" dirty="0" smtClean="0">
                <a:latin typeface="微软雅黑" pitchFamily="34" charset="-122"/>
                <a:ea typeface="微软雅黑" pitchFamily="34" charset="-122"/>
              </a:rPr>
              <a:t>综合的快递服务平台（自营平台</a:t>
            </a:r>
            <a:r>
              <a:rPr lang="en-US" altLang="zh-CN" sz="1600" b="1" u="sng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600" b="1" u="sng" dirty="0" smtClean="0">
                <a:latin typeface="微软雅黑" pitchFamily="34" charset="-122"/>
                <a:ea typeface="微软雅黑" pitchFamily="34" charset="-122"/>
              </a:rPr>
              <a:t>快递发发），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支持其”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发货管理、货物途 监控、轨迹数据查询、线上收单以及快递订单质押的物流金融服务“。</a:t>
            </a:r>
            <a:endParaRPr lang="en-US" altLang="zh-CN" sz="1600" u="sng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、关于快递鸟任何事项需了解，可登录快递鸟官网：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www.kdniao.com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或拨打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400-9633-321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客服热线进行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咨询。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135560" y="4725144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哪些商户可通过快递鸟打印安能的电子面单？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99456" y="5373216"/>
            <a:ext cx="9649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电商平台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国内与跨境）、独立电商、微商、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EPR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、打单工具、实体商户、个人、散户、代发仓库、电商及物流系统商、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WMS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、仓储、清关公司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6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6" name="对角圆角矩形 15"/>
          <p:cNvSpPr/>
          <p:nvPr/>
        </p:nvSpPr>
        <p:spPr>
          <a:xfrm>
            <a:off x="997040" y="764704"/>
            <a:ext cx="10004088" cy="519053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71"/>
          <p:cNvGrpSpPr/>
          <p:nvPr/>
        </p:nvGrpSpPr>
        <p:grpSpPr>
          <a:xfrm>
            <a:off x="1454553" y="1336782"/>
            <a:ext cx="2279284" cy="2248481"/>
            <a:chOff x="1296232" y="1637739"/>
            <a:chExt cx="2462968" cy="2195099"/>
          </a:xfrm>
        </p:grpSpPr>
        <p:grpSp>
          <p:nvGrpSpPr>
            <p:cNvPr id="19" name="组合 58"/>
            <p:cNvGrpSpPr/>
            <p:nvPr/>
          </p:nvGrpSpPr>
          <p:grpSpPr>
            <a:xfrm>
              <a:off x="1296232" y="1637739"/>
              <a:ext cx="2462968" cy="2195099"/>
              <a:chOff x="1308932" y="1942267"/>
              <a:chExt cx="2129007" cy="1897459"/>
            </a:xfrm>
          </p:grpSpPr>
          <p:sp>
            <p:nvSpPr>
              <p:cNvPr id="23" name="等腰三角形 22"/>
              <p:cNvSpPr/>
              <p:nvPr/>
            </p:nvSpPr>
            <p:spPr>
              <a:xfrm rot="2804181">
                <a:off x="1333499" y="1917700"/>
                <a:ext cx="1868565" cy="1917700"/>
              </a:xfrm>
              <a:prstGeom prst="triangle">
                <a:avLst/>
              </a:prstGeom>
              <a:solidFill>
                <a:srgbClr val="00B050">
                  <a:alpha val="8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2804181">
                <a:off x="2077236" y="2479023"/>
                <a:ext cx="1343045" cy="1378361"/>
              </a:xfrm>
              <a:prstGeom prst="triangle">
                <a:avLst/>
              </a:prstGeom>
              <a:solidFill>
                <a:schemeClr val="bg1">
                  <a:lumMod val="50000"/>
                  <a:alpha val="8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8"/>
            <p:cNvSpPr txBox="1"/>
            <p:nvPr/>
          </p:nvSpPr>
          <p:spPr>
            <a:xfrm>
              <a:off x="1326289" y="2860673"/>
              <a:ext cx="2297528" cy="39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问题联系人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3719736" y="1659596"/>
            <a:ext cx="1" cy="27973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078675" y="1484785"/>
            <a:ext cx="4465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9653" y="1982240"/>
            <a:ext cx="6488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方式：请拨打（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0571-22916055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（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0571-22915625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钉钉方式：请联系（戴坚） 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高胜寒） 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辛俊涛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李永毅）</a:t>
            </a:r>
          </a:p>
        </p:txBody>
      </p:sp>
      <p:sp>
        <p:nvSpPr>
          <p:cNvPr id="21" name="矩形 20"/>
          <p:cNvSpPr/>
          <p:nvPr/>
        </p:nvSpPr>
        <p:spPr>
          <a:xfrm>
            <a:off x="4130406" y="3643827"/>
            <a:ext cx="689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电子商务：（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对接进度、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教材、培训等）</a:t>
            </a: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8198" y="4295170"/>
            <a:ext cx="6488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电话方式：请拨打（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0571-22916013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钉钉方式：请联系（陶永振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蔡雨潇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姜雪娜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4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Picture 1" descr="C:\Users\ME\Desktop\未标题-1副本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2158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9" name="TextBox 8"/>
          <p:cNvSpPr txBox="1">
            <a:spLocks noChangeArrowheads="1"/>
          </p:cNvSpPr>
          <p:nvPr/>
        </p:nvSpPr>
        <p:spPr bwMode="auto">
          <a:xfrm>
            <a:off x="761999" y="590551"/>
            <a:ext cx="1878049" cy="808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谢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3680460"/>
            <a:ext cx="9502140" cy="2026920"/>
            <a:chOff x="-7" y="2281"/>
            <a:chExt cx="14964" cy="3192"/>
          </a:xfrm>
        </p:grpSpPr>
        <p:grpSp>
          <p:nvGrpSpPr>
            <p:cNvPr id="89" name="组合 88"/>
            <p:cNvGrpSpPr/>
            <p:nvPr/>
          </p:nvGrpSpPr>
          <p:grpSpPr>
            <a:xfrm>
              <a:off x="-7" y="2281"/>
              <a:ext cx="14964" cy="3192"/>
              <a:chOff x="-38" y="1658"/>
              <a:chExt cx="19278" cy="3780"/>
            </a:xfrm>
          </p:grpSpPr>
          <p:grpSp>
            <p:nvGrpSpPr>
              <p:cNvPr id="3" name="组合 7"/>
              <p:cNvGrpSpPr/>
              <p:nvPr/>
            </p:nvGrpSpPr>
            <p:grpSpPr bwMode="auto">
              <a:xfrm>
                <a:off x="-38" y="1658"/>
                <a:ext cx="19279" cy="3780"/>
                <a:chOff x="-10858" y="3898899"/>
                <a:chExt cx="9484846" cy="1990728"/>
              </a:xfrm>
            </p:grpSpPr>
            <p:sp>
              <p:nvSpPr>
                <p:cNvPr id="4" name="矩形 10"/>
                <p:cNvSpPr/>
                <p:nvPr/>
              </p:nvSpPr>
              <p:spPr>
                <a:xfrm>
                  <a:off x="0" y="3898899"/>
                  <a:ext cx="9473988" cy="19875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" name="矩形 11"/>
                <p:cNvSpPr/>
                <p:nvPr/>
              </p:nvSpPr>
              <p:spPr>
                <a:xfrm>
                  <a:off x="-10858" y="3898899"/>
                  <a:ext cx="8096069" cy="1987552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40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6" name="直角三角形 12"/>
                <p:cNvSpPr/>
                <p:nvPr/>
              </p:nvSpPr>
              <p:spPr>
                <a:xfrm rot="16200000">
                  <a:off x="6160926" y="3954484"/>
                  <a:ext cx="1990727" cy="1879558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pic>
            <p:nvPicPr>
              <p:cNvPr id="82" name="图片 81" descr="安能小包_标识-0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269" y="2962"/>
                <a:ext cx="3118" cy="1733"/>
              </a:xfrm>
              <a:prstGeom prst="rect">
                <a:avLst/>
              </a:prstGeom>
            </p:spPr>
          </p:pic>
        </p:grpSp>
        <p:pic>
          <p:nvPicPr>
            <p:cNvPr id="13" name="Picture 4" descr="C:\Users\ME\Desktop\新LOGO_PNG\口号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2" y="4436"/>
              <a:ext cx="4285" cy="4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99792" y="2571750"/>
            <a:ext cx="7906697" cy="1"/>
          </a:xfrm>
          <a:prstGeom prst="line">
            <a:avLst/>
          </a:prstGeom>
          <a:ln w="25400">
            <a:solidFill>
              <a:srgbClr val="26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"/>
          <p:cNvSpPr txBox="1"/>
          <p:nvPr/>
        </p:nvSpPr>
        <p:spPr>
          <a:xfrm>
            <a:off x="3347864" y="1918615"/>
            <a:ext cx="7030980" cy="92190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latin typeface="微软雅黑" panose="020B0503020204020204" charset="-122"/>
                <a:ea typeface="微软雅黑" panose="020B0503020204020204" charset="-122"/>
              </a:rPr>
              <a:t>流程图</a:t>
            </a:r>
            <a:endParaRPr lang="zh-CN" altLang="en-US" sz="32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3530744" y="2835412"/>
            <a:ext cx="7030980" cy="92190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、电子面单，平台和安能关系图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91235" y="1599034"/>
            <a:ext cx="2031068" cy="190197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3530744" y="3371193"/>
            <a:ext cx="6181137" cy="442041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、快递鸟操作流程图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4195629" y="3865515"/>
            <a:ext cx="6181137" cy="44204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快递鸟合作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ERP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及打单工具</a:t>
            </a:r>
          </a:p>
          <a:p>
            <a:pPr algn="ctr" eaLnBrk="0" hangingPunct="0">
              <a:defRPr/>
            </a:pP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5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接连接符 28"/>
          <p:cNvSpPr>
            <a:spLocks noChangeShapeType="1"/>
          </p:cNvSpPr>
          <p:nvPr/>
        </p:nvSpPr>
        <p:spPr bwMode="auto">
          <a:xfrm flipV="1">
            <a:off x="9517859" y="2482599"/>
            <a:ext cx="391656" cy="0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直接连接符 28"/>
          <p:cNvSpPr>
            <a:spLocks noChangeShapeType="1"/>
          </p:cNvSpPr>
          <p:nvPr/>
        </p:nvSpPr>
        <p:spPr bwMode="auto">
          <a:xfrm flipH="1" flipV="1">
            <a:off x="9909515" y="1965931"/>
            <a:ext cx="0" cy="517459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" name="直接连接符 28"/>
          <p:cNvSpPr>
            <a:spLocks noChangeShapeType="1"/>
          </p:cNvSpPr>
          <p:nvPr/>
        </p:nvSpPr>
        <p:spPr bwMode="auto">
          <a:xfrm flipH="1" flipV="1">
            <a:off x="10146346" y="2057688"/>
            <a:ext cx="0" cy="1041366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923984" y="1927056"/>
            <a:ext cx="994480" cy="59228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安能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803006" y="2138029"/>
            <a:ext cx="330973" cy="2527934"/>
          </a:xfrm>
          <a:prstGeom prst="leftBrace">
            <a:avLst>
              <a:gd name="adj1" fmla="val 8333"/>
              <a:gd name="adj2" fmla="val 489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五边形 42"/>
          <p:cNvSpPr/>
          <p:nvPr/>
        </p:nvSpPr>
        <p:spPr>
          <a:xfrm>
            <a:off x="0" y="182837"/>
            <a:ext cx="3153912" cy="3689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菜鸟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平台和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安能的关系图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87449" y="2768967"/>
            <a:ext cx="1136479" cy="11234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商平台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296047" y="904510"/>
            <a:ext cx="2350277" cy="4505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</a:t>
            </a: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鸟电子面单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278535" y="1537335"/>
            <a:ext cx="2393783" cy="5121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电子面单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277037" y="3073989"/>
            <a:ext cx="120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对接合作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118147" y="844126"/>
            <a:ext cx="2326209" cy="55077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</a:t>
            </a: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鸟物流平台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204463" y="1773618"/>
            <a:ext cx="1506233" cy="6151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电子面单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153964" y="4398920"/>
            <a:ext cx="1218201" cy="5121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大面单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3843791" y="1082831"/>
            <a:ext cx="330973" cy="2016224"/>
          </a:xfrm>
          <a:prstGeom prst="leftBrace">
            <a:avLst>
              <a:gd name="adj1" fmla="val 8333"/>
              <a:gd name="adj2" fmla="val 489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直接连接符 28"/>
          <p:cNvSpPr>
            <a:spLocks noChangeShapeType="1"/>
          </p:cNvSpPr>
          <p:nvPr/>
        </p:nvSpPr>
        <p:spPr bwMode="auto">
          <a:xfrm flipH="1" flipV="1">
            <a:off x="9909515" y="1079759"/>
            <a:ext cx="0" cy="517459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7" name="直接连接符 28"/>
          <p:cNvSpPr>
            <a:spLocks noChangeShapeType="1"/>
          </p:cNvSpPr>
          <p:nvPr/>
        </p:nvSpPr>
        <p:spPr bwMode="auto">
          <a:xfrm flipH="1">
            <a:off x="9064075" y="3118759"/>
            <a:ext cx="1082271" cy="0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3" name="左大括号 62"/>
          <p:cNvSpPr/>
          <p:nvPr/>
        </p:nvSpPr>
        <p:spPr>
          <a:xfrm>
            <a:off x="3484377" y="4234524"/>
            <a:ext cx="235574" cy="862878"/>
          </a:xfrm>
          <a:prstGeom prst="leftBrace">
            <a:avLst>
              <a:gd name="adj1" fmla="val 8333"/>
              <a:gd name="adj2" fmla="val 489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3747745" y="3929411"/>
            <a:ext cx="1003437" cy="5121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747745" y="4764348"/>
            <a:ext cx="1003437" cy="5121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机打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620240" y="4820579"/>
            <a:ext cx="2232539" cy="52456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简易打单软件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502" y="6491905"/>
            <a:ext cx="12214225" cy="362585"/>
            <a:chOff x="-38" y="4379"/>
            <a:chExt cx="19256" cy="600"/>
          </a:xfrm>
        </p:grpSpPr>
        <p:grpSp>
          <p:nvGrpSpPr>
            <p:cNvPr id="40" name="组合 39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44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51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55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2" name="图片 41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71" name="圆角矩形 70"/>
          <p:cNvSpPr/>
          <p:nvPr/>
        </p:nvSpPr>
        <p:spPr>
          <a:xfrm>
            <a:off x="4292907" y="2200207"/>
            <a:ext cx="2395661" cy="47090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快递鸟电子面单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287900" y="2862710"/>
            <a:ext cx="2395661" cy="47090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京东电子面单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8241859" y="1510069"/>
            <a:ext cx="2259560" cy="547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打单软件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7212875" y="2201655"/>
            <a:ext cx="2366111" cy="4601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快递鸟物流平台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537197" y="2856146"/>
            <a:ext cx="1449442" cy="4601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京东平台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直接连接符 28"/>
          <p:cNvSpPr>
            <a:spLocks noChangeShapeType="1"/>
          </p:cNvSpPr>
          <p:nvPr/>
        </p:nvSpPr>
        <p:spPr bwMode="auto">
          <a:xfrm flipV="1">
            <a:off x="9497009" y="1101463"/>
            <a:ext cx="412506" cy="1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489973" y="2204204"/>
            <a:ext cx="60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对接合作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845045" y="971208"/>
            <a:ext cx="60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对接合作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561758" y="806284"/>
            <a:ext cx="129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属于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700178" y="1555990"/>
            <a:ext cx="129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属于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654812" y="2144850"/>
            <a:ext cx="129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属于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833646" y="2811377"/>
            <a:ext cx="129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属于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6625561" y="1143192"/>
            <a:ext cx="553695" cy="1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6646324" y="1863318"/>
            <a:ext cx="161559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6678049" y="2470002"/>
            <a:ext cx="553695" cy="1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2" name="直接箭头连接符 91"/>
          <p:cNvCxnSpPr/>
          <p:nvPr/>
        </p:nvCxnSpPr>
        <p:spPr bwMode="auto">
          <a:xfrm flipV="1">
            <a:off x="6686412" y="3120316"/>
            <a:ext cx="86296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3" name="直接箭头连接符 92"/>
          <p:cNvCxnSpPr/>
          <p:nvPr/>
        </p:nvCxnSpPr>
        <p:spPr bwMode="auto">
          <a:xfrm flipV="1">
            <a:off x="4757272" y="5014400"/>
            <a:ext cx="86296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xmlns="" val="33673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033188" y="1006439"/>
            <a:ext cx="9815340" cy="15853"/>
          </a:xfrm>
          <a:prstGeom prst="line">
            <a:avLst/>
          </a:prstGeom>
          <a:ln w="19050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2340164" y="2516188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自有电子面单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30" name="文本框 19"/>
          <p:cNvSpPr txBox="1">
            <a:spLocks noChangeArrowheads="1"/>
          </p:cNvSpPr>
          <p:nvPr/>
        </p:nvSpPr>
        <p:spPr bwMode="auto">
          <a:xfrm>
            <a:off x="5213735" y="2516188"/>
            <a:ext cx="145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ERP</a:t>
            </a: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43" name="文本框 19"/>
          <p:cNvSpPr txBox="1">
            <a:spLocks noChangeArrowheads="1"/>
          </p:cNvSpPr>
          <p:nvPr/>
        </p:nvSpPr>
        <p:spPr bwMode="auto">
          <a:xfrm>
            <a:off x="8135658" y="2536464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菜鸟电子面单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09149" y="4590755"/>
            <a:ext cx="8315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rgbClr val="FF0000"/>
                </a:solidFill>
              </a:rPr>
              <a:t>由安能网点</a:t>
            </a:r>
            <a:r>
              <a:rPr lang="zh-CN" altLang="zh-CN" sz="2000" u="sng" dirty="0" smtClean="0">
                <a:solidFill>
                  <a:srgbClr val="FF0000"/>
                </a:solidFill>
              </a:rPr>
              <a:t>联系客户确认信息并审核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--</a:t>
            </a:r>
            <a:r>
              <a:rPr lang="zh-CN" altLang="zh-CN" sz="2000" dirty="0">
                <a:solidFill>
                  <a:srgbClr val="FF0000"/>
                </a:solidFill>
              </a:rPr>
              <a:t>开通时效约</a:t>
            </a:r>
            <a:r>
              <a:rPr lang="en-US" altLang="zh-CN" sz="2000" dirty="0">
                <a:solidFill>
                  <a:srgbClr val="FF0000"/>
                </a:solidFill>
              </a:rPr>
              <a:t>“1-2”</a:t>
            </a:r>
            <a:r>
              <a:rPr lang="zh-CN" altLang="zh-CN" sz="2000" dirty="0">
                <a:solidFill>
                  <a:srgbClr val="FF0000"/>
                </a:solidFill>
              </a:rPr>
              <a:t>个工作日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6032" y="45307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快递鸟平台在线</a:t>
            </a:r>
            <a:r>
              <a:rPr lang="zh-CN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申请安能电子面单</a:t>
            </a:r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操作流程</a:t>
            </a:r>
            <a:endParaRPr lang="zh-CN" altLang="en-US" sz="2400" dirty="0"/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xmlns="" val="3148574051"/>
              </p:ext>
            </p:extLst>
          </p:nvPr>
        </p:nvGraphicFramePr>
        <p:xfrm>
          <a:off x="1286860" y="2057773"/>
          <a:ext cx="9561667" cy="140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oup 4"/>
          <p:cNvGrpSpPr/>
          <p:nvPr/>
        </p:nvGrpSpPr>
        <p:grpSpPr>
          <a:xfrm>
            <a:off x="1693558" y="3568254"/>
            <a:ext cx="8224309" cy="274004"/>
            <a:chOff x="-332727" y="2848518"/>
            <a:chExt cx="8328313" cy="217675"/>
          </a:xfrm>
          <a:solidFill>
            <a:schemeClr val="tx1"/>
          </a:solidFill>
        </p:grpSpPr>
        <p:sp>
          <p:nvSpPr>
            <p:cNvPr id="27" name="Rectangle 61"/>
            <p:cNvSpPr/>
            <p:nvPr/>
          </p:nvSpPr>
          <p:spPr bwMode="auto">
            <a:xfrm>
              <a:off x="-332727" y="2848518"/>
              <a:ext cx="8328313" cy="3632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28" name="Flowchart: Merge 3"/>
            <p:cNvSpPr/>
            <p:nvPr/>
          </p:nvSpPr>
          <p:spPr bwMode="auto">
            <a:xfrm>
              <a:off x="1099027" y="2874792"/>
              <a:ext cx="210541" cy="191401"/>
            </a:xfrm>
            <a:prstGeom prst="flowChartMerg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29" name="Flowchart: Merge 64"/>
            <p:cNvSpPr/>
            <p:nvPr/>
          </p:nvSpPr>
          <p:spPr bwMode="auto">
            <a:xfrm>
              <a:off x="3708663" y="2874792"/>
              <a:ext cx="210541" cy="191401"/>
            </a:xfrm>
            <a:prstGeom prst="flowChartMerg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1" name="Flowchart: Merge 65"/>
            <p:cNvSpPr/>
            <p:nvPr/>
          </p:nvSpPr>
          <p:spPr bwMode="auto">
            <a:xfrm>
              <a:off x="6174461" y="2874792"/>
              <a:ext cx="210541" cy="191401"/>
            </a:xfrm>
            <a:prstGeom prst="flowChartMerg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32" name="Rectangle 11"/>
          <p:cNvSpPr/>
          <p:nvPr/>
        </p:nvSpPr>
        <p:spPr bwMode="auto">
          <a:xfrm>
            <a:off x="2325701" y="4090367"/>
            <a:ext cx="1682067" cy="5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Lato Regular" charset="0"/>
                <a:sym typeface="Lato Regular" charset="0"/>
              </a:rPr>
              <a:t>商户</a:t>
            </a:r>
            <a:endParaRPr lang="zh-CN" altLang="en-US" sz="2400" b="1" dirty="0">
              <a:solidFill>
                <a:schemeClr val="tx1"/>
              </a:solidFill>
              <a:latin typeface="微软雅黑"/>
              <a:ea typeface="微软雅黑"/>
              <a:cs typeface="Lato Regular" charset="0"/>
              <a:sym typeface="Lato Regular" charset="0"/>
            </a:endParaRPr>
          </a:p>
        </p:txBody>
      </p:sp>
      <p:sp>
        <p:nvSpPr>
          <p:cNvPr id="33" name="Rectangle 11"/>
          <p:cNvSpPr/>
          <p:nvPr/>
        </p:nvSpPr>
        <p:spPr bwMode="auto">
          <a:xfrm>
            <a:off x="7382406" y="4088811"/>
            <a:ext cx="1682067" cy="5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Lato Regular" charset="0"/>
                <a:sym typeface="Lato Regular" charset="0"/>
              </a:rPr>
              <a:t>商户</a:t>
            </a:r>
            <a:endParaRPr lang="zh-CN" altLang="en-US" sz="2400" b="1" dirty="0">
              <a:solidFill>
                <a:schemeClr val="tx1"/>
              </a:solidFill>
              <a:latin typeface="微软雅黑"/>
              <a:ea typeface="微软雅黑"/>
              <a:cs typeface="Lato Regular" charset="0"/>
              <a:sym typeface="Lato Regular" charset="0"/>
            </a:endParaRPr>
          </a:p>
        </p:txBody>
      </p:sp>
      <p:sp>
        <p:nvSpPr>
          <p:cNvPr id="34" name="Rectangle 11"/>
          <p:cNvSpPr/>
          <p:nvPr/>
        </p:nvSpPr>
        <p:spPr bwMode="auto">
          <a:xfrm>
            <a:off x="4947401" y="4090367"/>
            <a:ext cx="1682067" cy="5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/>
                <a:ea typeface="微软雅黑"/>
                <a:cs typeface="Lato Regular" charset="0"/>
                <a:sym typeface="Lato Regular" charset="0"/>
              </a:rPr>
              <a:t>网点</a:t>
            </a:r>
            <a:endParaRPr lang="zh-CN" altLang="en-US" sz="2400" b="1" dirty="0">
              <a:solidFill>
                <a:schemeClr val="tx1"/>
              </a:solidFill>
              <a:latin typeface="微软雅黑"/>
              <a:ea typeface="微软雅黑"/>
              <a:cs typeface="Lato Regular" charset="0"/>
              <a:sym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033187" y="769408"/>
            <a:ext cx="9815340" cy="15853"/>
          </a:xfrm>
          <a:prstGeom prst="line">
            <a:avLst/>
          </a:prstGeom>
          <a:ln w="19050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2340164" y="2516188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自有电子面单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30" name="文本框 19"/>
          <p:cNvSpPr txBox="1">
            <a:spLocks noChangeArrowheads="1"/>
          </p:cNvSpPr>
          <p:nvPr/>
        </p:nvSpPr>
        <p:spPr bwMode="auto">
          <a:xfrm>
            <a:off x="5213735" y="2516188"/>
            <a:ext cx="145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ERP</a:t>
            </a: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43" name="文本框 19"/>
          <p:cNvSpPr txBox="1">
            <a:spLocks noChangeArrowheads="1"/>
          </p:cNvSpPr>
          <p:nvPr/>
        </p:nvSpPr>
        <p:spPr bwMode="auto">
          <a:xfrm>
            <a:off x="8135658" y="2536464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菜鸟电子面单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5720" y="173416"/>
            <a:ext cx="4426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快递鸟合作</a:t>
            </a:r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及打单工具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3455665"/>
              </p:ext>
            </p:extLst>
          </p:nvPr>
        </p:nvGraphicFramePr>
        <p:xfrm>
          <a:off x="2313855" y="844797"/>
          <a:ext cx="7244339" cy="56171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23134"/>
                <a:gridCol w="1852051"/>
                <a:gridCol w="2297915"/>
                <a:gridCol w="2271239"/>
              </a:tblGrid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cap="none" spc="0" dirty="0">
                          <a:ln/>
                          <a:solidFill>
                            <a:schemeClr val="accent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b="1" i="0" u="none" strike="noStrike" cap="none" spc="0" dirty="0">
                        <a:ln/>
                        <a:solidFill>
                          <a:schemeClr val="accent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cap="none" spc="0" dirty="0">
                          <a:ln/>
                          <a:solidFill>
                            <a:schemeClr val="accent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企业名称</a:t>
                      </a:r>
                      <a:endParaRPr lang="zh-CN" altLang="en-US" sz="1400" b="1" i="0" u="none" strike="noStrike" cap="none" spc="0" dirty="0">
                        <a:ln/>
                        <a:solidFill>
                          <a:schemeClr val="accent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cap="none" spc="0" dirty="0">
                          <a:ln/>
                          <a:solidFill>
                            <a:schemeClr val="accent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产品名称</a:t>
                      </a:r>
                      <a:endParaRPr lang="zh-CN" altLang="en-US" sz="1400" b="1" i="0" u="none" strike="noStrike" cap="none" spc="0" dirty="0">
                        <a:ln/>
                        <a:solidFill>
                          <a:schemeClr val="accent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cap="none" spc="0" dirty="0">
                          <a:ln/>
                          <a:solidFill>
                            <a:schemeClr val="accent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快递鸟电子面单</a:t>
                      </a:r>
                      <a:r>
                        <a:rPr lang="en-US" altLang="zh-CN" sz="1400" b="1" u="none" strike="noStrike" cap="none" spc="0" dirty="0">
                          <a:ln/>
                          <a:solidFill>
                            <a:schemeClr val="accent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400" b="1" u="none" strike="noStrike" cap="none" spc="0" dirty="0">
                          <a:ln/>
                          <a:solidFill>
                            <a:schemeClr val="accent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</a:t>
                      </a:r>
                      <a:endParaRPr lang="zh-CN" altLang="en-US" sz="1400" b="1" i="0" u="none" strike="noStrike" cap="none" spc="0" dirty="0">
                        <a:ln/>
                        <a:solidFill>
                          <a:schemeClr val="accent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商派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shopex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云起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、淘打（打单）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万里牛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万里牛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ERP、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万里牛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易精灵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精灵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店宝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店宝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WMS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快递助手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快递助手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对接中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宝塔软件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成都任我行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管家婆云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管易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C-ERP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管易云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管易云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C-ERP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网店管家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网店管家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旺店通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旺店通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又一城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全渠道销售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快递管家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快递管家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百胜软件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百胜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对接中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丰速科技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速打、易打单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壁达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壁达订货宝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铱云云计算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易订货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智仁信息科技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  <a:tr h="28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工行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工行融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258" marR="9258" marT="92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41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99792" y="2571750"/>
            <a:ext cx="7906697" cy="1"/>
          </a:xfrm>
          <a:prstGeom prst="line">
            <a:avLst/>
          </a:prstGeom>
          <a:ln w="25400">
            <a:solidFill>
              <a:srgbClr val="26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"/>
          <p:cNvSpPr txBox="1"/>
          <p:nvPr/>
        </p:nvSpPr>
        <p:spPr>
          <a:xfrm>
            <a:off x="3347864" y="1918615"/>
            <a:ext cx="7030980" cy="92190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latin typeface="微软雅黑" panose="020B0503020204020204" charset="-122"/>
                <a:ea typeface="微软雅黑" panose="020B0503020204020204" charset="-122"/>
              </a:rPr>
              <a:t>快递鸟电子</a:t>
            </a:r>
            <a:r>
              <a:rPr lang="zh-CN" altLang="en-US" sz="3200" b="1" kern="0" dirty="0">
                <a:latin typeface="微软雅黑" panose="020B0503020204020204" charset="-122"/>
                <a:ea typeface="微软雅黑" panose="020B0503020204020204" charset="-122"/>
              </a:rPr>
              <a:t>面单申请</a:t>
            </a:r>
            <a:r>
              <a:rPr lang="en-US" altLang="zh-CN" sz="3200" b="1" kern="0" dirty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 b="1" kern="0" dirty="0">
                <a:latin typeface="微软雅黑" panose="020B0503020204020204" charset="-122"/>
                <a:ea typeface="微软雅黑" panose="020B0503020204020204" charset="-122"/>
              </a:rPr>
              <a:t>客户</a:t>
            </a:r>
          </a:p>
        </p:txBody>
      </p:sp>
      <p:sp>
        <p:nvSpPr>
          <p:cNvPr id="30" name="标题 1"/>
          <p:cNvSpPr txBox="1"/>
          <p:nvPr/>
        </p:nvSpPr>
        <p:spPr>
          <a:xfrm>
            <a:off x="3530744" y="2835412"/>
            <a:ext cx="7030980" cy="92190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、开通电子面单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91235" y="1599034"/>
            <a:ext cx="2031068" cy="190197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3530744" y="3371193"/>
            <a:ext cx="7030980" cy="92190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、申请提交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4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 bwMode="auto">
          <a:xfrm>
            <a:off x="9192436" y="2050934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2" name="直接连接符 61"/>
          <p:cNvCxnSpPr/>
          <p:nvPr/>
        </p:nvCxnSpPr>
        <p:spPr bwMode="auto">
          <a:xfrm>
            <a:off x="8456753" y="2015123"/>
            <a:ext cx="735683" cy="10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94" name="直接连接符 93"/>
          <p:cNvCxnSpPr/>
          <p:nvPr/>
        </p:nvCxnSpPr>
        <p:spPr bwMode="auto">
          <a:xfrm>
            <a:off x="7968365" y="2460619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75" name="直接连接符 74"/>
          <p:cNvCxnSpPr/>
          <p:nvPr/>
        </p:nvCxnSpPr>
        <p:spPr bwMode="auto">
          <a:xfrm>
            <a:off x="6716356" y="3666087"/>
            <a:ext cx="659427" cy="2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7" name="直接连接符 56"/>
          <p:cNvCxnSpPr/>
          <p:nvPr/>
        </p:nvCxnSpPr>
        <p:spPr bwMode="auto">
          <a:xfrm>
            <a:off x="6098073" y="2509992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1" name="直接连接符 60"/>
          <p:cNvCxnSpPr/>
          <p:nvPr/>
        </p:nvCxnSpPr>
        <p:spPr bwMode="auto">
          <a:xfrm>
            <a:off x="7953724" y="4201565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2" name="直接连接符 51"/>
          <p:cNvCxnSpPr/>
          <p:nvPr/>
        </p:nvCxnSpPr>
        <p:spPr bwMode="auto">
          <a:xfrm flipH="1">
            <a:off x="2527105" y="3178210"/>
            <a:ext cx="1567" cy="1533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1" name="直接连接符 50"/>
          <p:cNvCxnSpPr>
            <a:endCxn id="48" idx="2"/>
          </p:cNvCxnSpPr>
          <p:nvPr/>
        </p:nvCxnSpPr>
        <p:spPr bwMode="auto">
          <a:xfrm>
            <a:off x="2034167" y="2158748"/>
            <a:ext cx="3522047" cy="4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4" name="组合 41"/>
          <p:cNvGrpSpPr/>
          <p:nvPr/>
        </p:nvGrpSpPr>
        <p:grpSpPr>
          <a:xfrm>
            <a:off x="371547" y="143332"/>
            <a:ext cx="3996476" cy="728868"/>
            <a:chOff x="456434" y="231316"/>
            <a:chExt cx="3007786" cy="548553"/>
          </a:xfrm>
        </p:grpSpPr>
        <p:cxnSp>
          <p:nvCxnSpPr>
            <p:cNvPr id="5" name="直接连接符 43"/>
            <p:cNvCxnSpPr/>
            <p:nvPr/>
          </p:nvCxnSpPr>
          <p:spPr>
            <a:xfrm flipV="1">
              <a:off x="985690" y="779866"/>
              <a:ext cx="2478530" cy="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grpSp>
          <p:nvGrpSpPr>
            <p:cNvPr id="6" name="组合 44"/>
            <p:cNvGrpSpPr/>
            <p:nvPr/>
          </p:nvGrpSpPr>
          <p:grpSpPr>
            <a:xfrm>
              <a:off x="456434" y="231316"/>
              <a:ext cx="609150" cy="542048"/>
              <a:chOff x="750576" y="274510"/>
              <a:chExt cx="907142" cy="807214"/>
            </a:xfrm>
          </p:grpSpPr>
          <p:sp>
            <p:nvSpPr>
              <p:cNvPr id="7" name="等腰三角形 45"/>
              <p:cNvSpPr/>
              <p:nvPr/>
            </p:nvSpPr>
            <p:spPr>
              <a:xfrm rot="3292970">
                <a:off x="791469" y="233617"/>
                <a:ext cx="807214" cy="889000"/>
              </a:xfrm>
              <a:prstGeom prst="triangle">
                <a:avLst/>
              </a:prstGeom>
              <a:solidFill>
                <a:srgbClr val="007E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" name="等腰三角形 47"/>
              <p:cNvSpPr/>
              <p:nvPr/>
            </p:nvSpPr>
            <p:spPr>
              <a:xfrm rot="3292970">
                <a:off x="1030913" y="425148"/>
                <a:ext cx="596583" cy="657027"/>
              </a:xfrm>
              <a:prstGeom prst="triangl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5" name="TextBox 2053"/>
          <p:cNvSpPr txBox="1"/>
          <p:nvPr/>
        </p:nvSpPr>
        <p:spPr>
          <a:xfrm>
            <a:off x="1083651" y="369407"/>
            <a:ext cx="3284372" cy="47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latin typeface="微软雅黑" panose="020B0503020204020204" charset="-122"/>
                <a:ea typeface="微软雅黑" panose="020B0503020204020204" charset="-122"/>
              </a:rPr>
              <a:t>菜鸟电子面</a:t>
            </a:r>
            <a:r>
              <a:rPr lang="zh-CN" altLang="en-US" sz="2400" b="1" kern="0" dirty="0" smtClean="0">
                <a:latin typeface="微软雅黑" panose="020B0503020204020204" charset="-122"/>
                <a:ea typeface="微软雅黑" panose="020B0503020204020204" charset="-122"/>
              </a:rPr>
              <a:t>单操作步骤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04838" y="2933756"/>
            <a:ext cx="10663151" cy="47427"/>
          </a:xfrm>
          <a:prstGeom prst="line">
            <a:avLst/>
          </a:prstGeom>
          <a:ln>
            <a:prstDash val="sysDash"/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椭圆 25"/>
          <p:cNvSpPr>
            <a:spLocks noChangeAspect="1"/>
          </p:cNvSpPr>
          <p:nvPr/>
        </p:nvSpPr>
        <p:spPr>
          <a:xfrm>
            <a:off x="2636312" y="1544063"/>
            <a:ext cx="1235181" cy="123518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登陆快递鸟官网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4067120" y="1559320"/>
            <a:ext cx="1229097" cy="122909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电子面单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8670442" y="2984945"/>
            <a:ext cx="1184369" cy="118436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订单列表跟单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97668" y="4405225"/>
            <a:ext cx="10670321" cy="44227"/>
          </a:xfrm>
          <a:prstGeom prst="line">
            <a:avLst/>
          </a:prstGeom>
          <a:ln>
            <a:prstDash val="sysDash"/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椭圆 30"/>
          <p:cNvSpPr>
            <a:spLocks noChangeAspect="1"/>
          </p:cNvSpPr>
          <p:nvPr/>
        </p:nvSpPr>
        <p:spPr>
          <a:xfrm>
            <a:off x="1926255" y="3104798"/>
            <a:ext cx="1178094" cy="11780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物料申请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509395" y="3087873"/>
            <a:ext cx="1200194" cy="12001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订购审核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 flipV="1">
            <a:off x="5446048" y="2081925"/>
            <a:ext cx="165416" cy="134661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7371052" y="3006939"/>
            <a:ext cx="1194626" cy="11946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条码分配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40853" y="1696780"/>
            <a:ext cx="958856" cy="959184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商家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0853" y="3181205"/>
            <a:ext cx="958856" cy="959184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网点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7368357" y="1465134"/>
            <a:ext cx="1169887" cy="11698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下单并打印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5556214" y="1570838"/>
            <a:ext cx="1184369" cy="118436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选择快递公司申请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23870" y="4603964"/>
            <a:ext cx="958856" cy="959184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1576734" y="1719401"/>
            <a:ext cx="854843" cy="85484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开始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3081276" y="5128212"/>
            <a:ext cx="4872448" cy="30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等腰三角形 43"/>
          <p:cNvSpPr/>
          <p:nvPr/>
        </p:nvSpPr>
        <p:spPr>
          <a:xfrm rot="10800000">
            <a:off x="9069846" y="2818911"/>
            <a:ext cx="192780" cy="194907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>
            <a:off x="9796014" y="1867664"/>
            <a:ext cx="802856" cy="80285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取消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>
            <a:off x="10715269" y="3301525"/>
            <a:ext cx="881099" cy="88109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收发货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75640" y="33266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 bwMode="auto">
          <a:xfrm flipV="1">
            <a:off x="4703134" y="3677663"/>
            <a:ext cx="814463" cy="33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2" name="矩形 81"/>
          <p:cNvSpPr/>
          <p:nvPr/>
        </p:nvSpPr>
        <p:spPr>
          <a:xfrm>
            <a:off x="4728120" y="33002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3799308" y="3196361"/>
            <a:ext cx="869660" cy="8696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结束</a:t>
            </a:r>
          </a:p>
        </p:txBody>
      </p:sp>
      <p:sp>
        <p:nvSpPr>
          <p:cNvPr id="85" name="等腰三角形 84"/>
          <p:cNvSpPr/>
          <p:nvPr/>
        </p:nvSpPr>
        <p:spPr>
          <a:xfrm rot="16200000" flipV="1">
            <a:off x="7271267" y="3592612"/>
            <a:ext cx="165416" cy="134661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等腰三角形 85"/>
          <p:cNvSpPr/>
          <p:nvPr/>
        </p:nvSpPr>
        <p:spPr>
          <a:xfrm rot="16200000">
            <a:off x="4609525" y="3606246"/>
            <a:ext cx="171408" cy="131653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等腰三角形 86"/>
          <p:cNvSpPr/>
          <p:nvPr/>
        </p:nvSpPr>
        <p:spPr>
          <a:xfrm rot="10597098" flipH="1" flipV="1">
            <a:off x="7874119" y="4214557"/>
            <a:ext cx="188493" cy="177674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椭圆 90"/>
          <p:cNvSpPr>
            <a:spLocks noChangeAspect="1"/>
          </p:cNvSpPr>
          <p:nvPr/>
        </p:nvSpPr>
        <p:spPr>
          <a:xfrm>
            <a:off x="1954111" y="4591854"/>
            <a:ext cx="1178094" cy="11780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自动发放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等腰三角形 94"/>
          <p:cNvSpPr/>
          <p:nvPr/>
        </p:nvSpPr>
        <p:spPr>
          <a:xfrm rot="10597098" flipH="1" flipV="1">
            <a:off x="7874118" y="2615850"/>
            <a:ext cx="188493" cy="177674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 flipV="1">
            <a:off x="9844570" y="3601118"/>
            <a:ext cx="345103" cy="3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0" name="直接连接符 99"/>
          <p:cNvCxnSpPr/>
          <p:nvPr/>
        </p:nvCxnSpPr>
        <p:spPr bwMode="auto">
          <a:xfrm>
            <a:off x="10214442" y="2690226"/>
            <a:ext cx="776" cy="94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2" name="矩形 101"/>
          <p:cNvSpPr/>
          <p:nvPr/>
        </p:nvSpPr>
        <p:spPr>
          <a:xfrm>
            <a:off x="9879322" y="3818099"/>
            <a:ext cx="720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可发货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等腰三角形 102"/>
          <p:cNvSpPr/>
          <p:nvPr/>
        </p:nvSpPr>
        <p:spPr>
          <a:xfrm rot="10597098" flipH="1" flipV="1">
            <a:off x="10143200" y="2656525"/>
            <a:ext cx="188493" cy="177674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 bwMode="auto">
          <a:xfrm flipV="1">
            <a:off x="9871887" y="3742075"/>
            <a:ext cx="826306" cy="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8" name="矩形 107"/>
          <p:cNvSpPr/>
          <p:nvPr/>
        </p:nvSpPr>
        <p:spPr>
          <a:xfrm flipH="1">
            <a:off x="9962320" y="2690226"/>
            <a:ext cx="45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不可发货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等腰三角形 114"/>
          <p:cNvSpPr/>
          <p:nvPr/>
        </p:nvSpPr>
        <p:spPr>
          <a:xfrm rot="16200000" flipV="1">
            <a:off x="10570689" y="3668060"/>
            <a:ext cx="165416" cy="134661"/>
          </a:xfrm>
          <a:prstGeom prst="triangl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57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6524625"/>
            <a:ext cx="12214225" cy="362585"/>
            <a:chOff x="-38" y="4379"/>
            <a:chExt cx="19256" cy="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-38" y="4379"/>
              <a:ext cx="19257" cy="601"/>
              <a:chOff x="167" y="6664"/>
              <a:chExt cx="19257" cy="700"/>
            </a:xfrm>
          </p:grpSpPr>
          <p:sp>
            <p:nvSpPr>
              <p:cNvPr id="37" name="矩形 10"/>
              <p:cNvSpPr/>
              <p:nvPr/>
            </p:nvSpPr>
            <p:spPr>
              <a:xfrm>
                <a:off x="167" y="6670"/>
                <a:ext cx="19257" cy="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0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67" y="6664"/>
                <a:ext cx="15992" cy="700"/>
                <a:chOff x="189" y="5317"/>
                <a:chExt cx="15992" cy="700"/>
              </a:xfrm>
            </p:grpSpPr>
            <p:sp>
              <p:nvSpPr>
                <p:cNvPr id="39" name="矩形 11"/>
                <p:cNvSpPr/>
                <p:nvPr/>
              </p:nvSpPr>
              <p:spPr>
                <a:xfrm>
                  <a:off x="189" y="5317"/>
                  <a:ext cx="15992" cy="700"/>
                </a:xfrm>
                <a:prstGeom prst="rect">
                  <a:avLst/>
                </a:prstGeom>
                <a:solidFill>
                  <a:srgbClr val="007E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>
                    <a:solidFill>
                      <a:srgbClr val="007E3D"/>
                    </a:solidFill>
                  </a:endParaRPr>
                </a:p>
              </p:txBody>
            </p:sp>
            <p:sp>
              <p:nvSpPr>
                <p:cNvPr id="40" name="直角三角形 12"/>
                <p:cNvSpPr/>
                <p:nvPr/>
              </p:nvSpPr>
              <p:spPr>
                <a:xfrm rot="16200000">
                  <a:off x="15496" y="5326"/>
                  <a:ext cx="689" cy="681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050"/>
                </a:p>
              </p:txBody>
            </p:sp>
          </p:grpSp>
        </p:grpSp>
        <p:pic>
          <p:nvPicPr>
            <p:cNvPr id="41" name="图片 40" descr="安能小包_标识-02副本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0" y="4493"/>
              <a:ext cx="1964" cy="352"/>
            </a:xfrm>
            <a:prstGeom prst="rect">
              <a:avLst/>
            </a:prstGeom>
          </p:spPr>
        </p:pic>
      </p:grpSp>
      <p:sp>
        <p:nvSpPr>
          <p:cNvPr id="18" name="五边形 17"/>
          <p:cNvSpPr/>
          <p:nvPr/>
        </p:nvSpPr>
        <p:spPr>
          <a:xfrm>
            <a:off x="0" y="339502"/>
            <a:ext cx="3347864" cy="288032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15816" y="339502"/>
            <a:ext cx="288032" cy="2880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033188" y="1006439"/>
            <a:ext cx="9815340" cy="15853"/>
          </a:xfrm>
          <a:prstGeom prst="line">
            <a:avLst/>
          </a:prstGeom>
          <a:ln w="19050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2340164" y="2516188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自有电子面单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30" name="文本框 19"/>
          <p:cNvSpPr txBox="1">
            <a:spLocks noChangeArrowheads="1"/>
          </p:cNvSpPr>
          <p:nvPr/>
        </p:nvSpPr>
        <p:spPr bwMode="auto">
          <a:xfrm>
            <a:off x="5213735" y="2516188"/>
            <a:ext cx="145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ERP</a:t>
            </a: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43" name="文本框 19"/>
          <p:cNvSpPr txBox="1">
            <a:spLocks noChangeArrowheads="1"/>
          </p:cNvSpPr>
          <p:nvPr/>
        </p:nvSpPr>
        <p:spPr bwMode="auto">
          <a:xfrm>
            <a:off x="8135658" y="2536464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Noto Sans CJK SC Medium"/>
                <a:ea typeface="Noto Sans CJK SC Medium"/>
                <a:cs typeface="Noto Sans CJK SC Medium"/>
              </a:rPr>
              <a:t>菜鸟电子面单</a:t>
            </a:r>
            <a:endParaRPr lang="zh-CN" altLang="en-US" sz="1800" b="1" dirty="0">
              <a:solidFill>
                <a:schemeClr val="bg1"/>
              </a:solidFill>
              <a:latin typeface="Noto Sans CJK SC Medium"/>
              <a:ea typeface="Noto Sans CJK SC Medium"/>
              <a:cs typeface="Noto Sans CJK SC Medium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3188" y="1335706"/>
            <a:ext cx="946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2214" y="5102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快递鸟平台在线</a:t>
            </a:r>
            <a:r>
              <a:rPr lang="zh-CN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申请安能电子面单</a:t>
            </a:r>
            <a:r>
              <a:rPr lang="zh-CN" altLang="zh-CN" sz="2400" b="1" kern="0" dirty="0">
                <a:ea typeface="微软雅黑" panose="020B0503020204020204" pitchFamily="34" charset="-122"/>
                <a:cs typeface="宋体" panose="02010600030101010101" pitchFamily="2" charset="-122"/>
              </a:rPr>
              <a:t>操作流程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935712" y="133570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登录快递鸟官网：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www.kdniao.com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，使用手机号</a:t>
            </a:r>
            <a:r>
              <a:rPr lang="zh-CN" altLang="zh-CN" kern="0" dirty="0">
                <a:solidFill>
                  <a:srgbClr val="FF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进行在线注册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2194" y="1926167"/>
            <a:ext cx="5889625" cy="42037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xmlns="" val="31898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等腰三角形 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右箭头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TextBox 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等腰三角形 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右箭头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TextBox 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文本框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文本框 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右箭头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TextBox 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等腰三角形 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右箭头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TextBox 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08103833"/>
  <p:tag name="MH_LIBRARY" val="GRAPHIC"/>
  <p:tag name="MH_ORDER" val="等腰三角形 4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FFFFFF"/>
      </a:accent3>
      <a:accent4>
        <a:srgbClr val="000000"/>
      </a:accent4>
      <a:accent5>
        <a:srgbClr val="ABCABE"/>
      </a:accent5>
      <a:accent6>
        <a:srgbClr val="7DAF3E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pitchFamily="2" charset="-122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pitchFamily="2" charset="-122"/>
            <a:sym typeface="Calibri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1D9A78"/>
        </a:accent1>
        <a:accent2>
          <a:srgbClr val="8BC145"/>
        </a:accent2>
        <a:accent3>
          <a:srgbClr val="FFFFFF"/>
        </a:accent3>
        <a:accent4>
          <a:srgbClr val="000000"/>
        </a:accent4>
        <a:accent5>
          <a:srgbClr val="ABCABE"/>
        </a:accent5>
        <a:accent6>
          <a:srgbClr val="7DAF3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FFFFFF"/>
      </a:accent3>
      <a:accent4>
        <a:srgbClr val="000000"/>
      </a:accent4>
      <a:accent5>
        <a:srgbClr val="ABCABE"/>
      </a:accent5>
      <a:accent6>
        <a:srgbClr val="7DAF3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1589</Words>
  <Application>Microsoft Office PowerPoint</Application>
  <PresentationFormat>自定义</PresentationFormat>
  <Paragraphs>293</Paragraphs>
  <Slides>27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陈冰彬</cp:lastModifiedBy>
  <cp:revision>635</cp:revision>
  <dcterms:created xsi:type="dcterms:W3CDTF">2014-02-18T12:24:00Z</dcterms:created>
  <dcterms:modified xsi:type="dcterms:W3CDTF">2017-11-06T08:25:31Z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