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6" r:id="rId2"/>
    <p:sldId id="357" r:id="rId3"/>
    <p:sldId id="358" r:id="rId4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13" userDrawn="1">
          <p15:clr>
            <a:srgbClr val="A4A3A4"/>
          </p15:clr>
        </p15:guide>
        <p15:guide id="4" orient="horz" pos="3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44"/>
    <a:srgbClr val="C00000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20" autoAdjust="0"/>
    <p:restoredTop sz="94270" autoAdjust="0"/>
  </p:normalViewPr>
  <p:slideViewPr>
    <p:cSldViewPr>
      <p:cViewPr varScale="1">
        <p:scale>
          <a:sx n="155" d="100"/>
          <a:sy n="155" d="100"/>
        </p:scale>
        <p:origin x="208" y="176"/>
      </p:cViewPr>
      <p:guideLst>
        <p:guide pos="113"/>
        <p:guide orient="horz" pos="303"/>
      </p:guideLst>
    </p:cSldViewPr>
  </p:slideViewPr>
  <p:outlineViewPr>
    <p:cViewPr>
      <p:scale>
        <a:sx n="33" d="100"/>
        <a:sy n="33" d="100"/>
      </p:scale>
      <p:origin x="0" y="-255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F61F8-5100-4F99-9D36-4FEBCC911AE1}" type="datetimeFigureOut">
              <a:rPr lang="zh-CN" altLang="en-US" smtClean="0"/>
              <a:pPr/>
              <a:t>2017/6/28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24223-34C6-4787-BA05-FC48EFB264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33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177314"/>
            <a:ext cx="7772400" cy="1225021"/>
          </a:xfrm>
        </p:spPr>
        <p:txBody>
          <a:bodyPr/>
          <a:lstStyle>
            <a:lvl1pPr algn="ctr">
              <a:defRPr sz="5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597134"/>
            <a:ext cx="6400800" cy="680413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422261"/>
            <a:ext cx="7772400" cy="125015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667">
                <a:solidFill>
                  <a:schemeClr val="tx1"/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224224" y="700399"/>
            <a:ext cx="4320000" cy="45900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03544" y="700399"/>
            <a:ext cx="4320000" cy="45900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93159" y="711811"/>
            <a:ext cx="4320000" cy="600000"/>
          </a:xfrm>
        </p:spPr>
        <p:txBody>
          <a:bodyPr anchor="ctr" anchorCtr="0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93159" y="1380080"/>
            <a:ext cx="4320000" cy="393000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17192" y="711811"/>
            <a:ext cx="4320000" cy="600000"/>
          </a:xfrm>
        </p:spPr>
        <p:txBody>
          <a:bodyPr anchor="ctr" anchorCtr="0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17192" y="1380080"/>
            <a:ext cx="4320000" cy="393000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663" y="680206"/>
            <a:ext cx="3240000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732250" y="680206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53663" y="1648581"/>
            <a:ext cx="3240000" cy="3909219"/>
          </a:xfrm>
        </p:spPr>
        <p:txBody>
          <a:bodyPr>
            <a:normAutofit/>
          </a:bodyPr>
          <a:lstStyle>
            <a:lvl1pPr marL="0" indent="0">
              <a:buNone/>
              <a:defRPr sz="16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95536" y="688640"/>
            <a:ext cx="8424936" cy="378904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5536" y="4597693"/>
            <a:ext cx="8424000" cy="720080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21877" y="14095"/>
            <a:ext cx="7200000" cy="57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1878" y="697767"/>
            <a:ext cx="8671403" cy="46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761970" rtl="0" eaLnBrk="1" latinLnBrk="0" hangingPunct="1">
        <a:spcBef>
          <a:spcPct val="0"/>
        </a:spcBef>
        <a:buNone/>
        <a:defRPr sz="3000" b="1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285739" indent="-285739" algn="l" defTabSz="761970" rtl="0" eaLnBrk="1" latinLnBrk="0" hangingPunct="1">
        <a:spcBef>
          <a:spcPct val="20000"/>
        </a:spcBef>
        <a:buFont typeface="Wingdings" pitchFamily="2" charset="2"/>
        <a:buChar char="l"/>
        <a:defRPr sz="2667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19100" indent="-238115" algn="l" defTabSz="761970" rtl="0" eaLnBrk="1" latinLnBrk="0" hangingPunct="1">
        <a:spcBef>
          <a:spcPct val="20000"/>
        </a:spcBef>
        <a:buFont typeface="Arial" pitchFamily="34" charset="0"/>
        <a:buChar char="–"/>
        <a:defRPr sz="2333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52462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333447" indent="-190492" algn="l" defTabSz="761970" rtl="0" eaLnBrk="1" latinLnBrk="0" hangingPunct="1">
        <a:spcBef>
          <a:spcPct val="20000"/>
        </a:spcBef>
        <a:buFont typeface="Arial" pitchFamily="34" charset="0"/>
        <a:buChar char="–"/>
        <a:defRPr sz="1667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714431" indent="-190492" algn="l" defTabSz="761970" rtl="0" eaLnBrk="1" latinLnBrk="0" hangingPunct="1">
        <a:spcBef>
          <a:spcPct val="20000"/>
        </a:spcBef>
        <a:buFont typeface="Arial" pitchFamily="34" charset="0"/>
        <a:buChar char="»"/>
        <a:defRPr sz="1667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095416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18"/>
          <p:cNvSpPr txBox="1">
            <a:spLocks noChangeArrowheads="1"/>
          </p:cNvSpPr>
          <p:nvPr/>
        </p:nvSpPr>
        <p:spPr bwMode="auto">
          <a:xfrm>
            <a:off x="762000" y="1142360"/>
            <a:ext cx="7620000" cy="27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1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功能介绍：给电子面单客户设置操作编码和密钥。操作编码即客户</a:t>
            </a:r>
            <a:r>
              <a:rPr lang="en-US" altLang="zh-CN" sz="11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sz="11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中的热敏账号，</a:t>
            </a:r>
            <a:r>
              <a:rPr lang="en-US" altLang="zh-CN" sz="11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sz="11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密钥即客户热敏密码</a:t>
            </a:r>
            <a:r>
              <a:rPr lang="zh-CN" altLang="en-US" sz="1167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1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35" name="TextBox 20"/>
          <p:cNvSpPr txBox="1">
            <a:spLocks noChangeArrowheads="1"/>
          </p:cNvSpPr>
          <p:nvPr/>
        </p:nvSpPr>
        <p:spPr bwMode="auto">
          <a:xfrm>
            <a:off x="762000" y="1408907"/>
            <a:ext cx="7620000" cy="81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167">
                <a:latin typeface="微软雅黑" panose="020B0503020204020204" pitchFamily="34" charset="-122"/>
                <a:ea typeface="微软雅黑" panose="020B0503020204020204" pitchFamily="34" charset="-122"/>
              </a:rPr>
              <a:t>操作步骤：</a:t>
            </a:r>
            <a:endParaRPr lang="en-US" altLang="zh-CN" sz="1167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167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67">
                <a:latin typeface="微软雅黑" panose="020B0503020204020204" pitchFamily="34" charset="-122"/>
                <a:ea typeface="微软雅黑" panose="020B0503020204020204" pitchFamily="34" charset="-122"/>
              </a:rPr>
              <a:t>、点击电子面单管理</a:t>
            </a:r>
            <a:r>
              <a:rPr lang="en-US" altLang="zh-CN" sz="1167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r>
              <a:rPr lang="zh-CN" altLang="en-US" sz="1167">
                <a:latin typeface="微软雅黑" panose="020B0503020204020204" pitchFamily="34" charset="-122"/>
                <a:ea typeface="微软雅黑" panose="020B0503020204020204" pitchFamily="34" charset="-122"/>
              </a:rPr>
              <a:t>、双击电子面单授权管理</a:t>
            </a:r>
            <a:r>
              <a:rPr lang="en-US" altLang="zh-CN" sz="1167">
                <a:latin typeface="微软雅黑" panose="020B0503020204020204" pitchFamily="34" charset="-122"/>
                <a:ea typeface="微软雅黑" panose="020B0503020204020204" pitchFamily="34" charset="-122"/>
              </a:rPr>
              <a:t>-3</a:t>
            </a:r>
            <a:r>
              <a:rPr lang="zh-CN" altLang="en-US" sz="1167">
                <a:latin typeface="微软雅黑" panose="020B0503020204020204" pitchFamily="34" charset="-122"/>
                <a:ea typeface="微软雅黑" panose="020B0503020204020204" pitchFamily="34" charset="-122"/>
              </a:rPr>
              <a:t>、点击新增</a:t>
            </a:r>
            <a:r>
              <a:rPr lang="en-US" altLang="zh-CN" sz="1167">
                <a:latin typeface="微软雅黑" panose="020B0503020204020204" pitchFamily="34" charset="-122"/>
                <a:ea typeface="微软雅黑" panose="020B0503020204020204" pitchFamily="34" charset="-122"/>
              </a:rPr>
              <a:t>-4</a:t>
            </a:r>
            <a:r>
              <a:rPr lang="zh-CN" altLang="en-US" sz="1167">
                <a:latin typeface="微软雅黑" panose="020B0503020204020204" pitchFamily="34" charset="-122"/>
                <a:ea typeface="微软雅黑" panose="020B0503020204020204" pitchFamily="34" charset="-122"/>
              </a:rPr>
              <a:t>、选择使用站点和客户</a:t>
            </a:r>
            <a:r>
              <a:rPr lang="en-US" altLang="zh-CN" sz="1167">
                <a:latin typeface="微软雅黑" panose="020B0503020204020204" pitchFamily="34" charset="-122"/>
                <a:ea typeface="微软雅黑" panose="020B0503020204020204" pitchFamily="34" charset="-122"/>
              </a:rPr>
              <a:t>-5</a:t>
            </a:r>
            <a:r>
              <a:rPr lang="zh-CN" altLang="en-US" sz="1167">
                <a:latin typeface="微软雅黑" panose="020B0503020204020204" pitchFamily="34" charset="-122"/>
                <a:ea typeface="微软雅黑" panose="020B0503020204020204" pitchFamily="34" charset="-122"/>
              </a:rPr>
              <a:t>、设置打印模板（</a:t>
            </a:r>
            <a:r>
              <a:rPr lang="zh-CN" altLang="en-US" sz="1167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</a:t>
            </a:r>
            <a:r>
              <a:rPr lang="en-US" altLang="zh-CN" sz="1167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Q9</a:t>
            </a:r>
            <a:r>
              <a:rPr lang="zh-CN" altLang="en-US" sz="1167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打印时要设置）</a:t>
            </a:r>
            <a:r>
              <a:rPr lang="en-US" altLang="zh-CN" sz="1167">
                <a:latin typeface="微软雅黑" panose="020B0503020204020204" pitchFamily="34" charset="-122"/>
                <a:ea typeface="微软雅黑" panose="020B0503020204020204" pitchFamily="34" charset="-122"/>
              </a:rPr>
              <a:t>-6</a:t>
            </a:r>
            <a:r>
              <a:rPr lang="zh-CN" altLang="en-US" sz="1167">
                <a:latin typeface="微软雅黑" panose="020B0503020204020204" pitchFamily="34" charset="-122"/>
                <a:ea typeface="微软雅黑" panose="020B0503020204020204" pitchFamily="34" charset="-122"/>
              </a:rPr>
              <a:t>、输入操作编码</a:t>
            </a:r>
            <a:r>
              <a:rPr lang="en-US" altLang="zh-CN" sz="1167">
                <a:latin typeface="微软雅黑" panose="020B0503020204020204" pitchFamily="34" charset="-122"/>
                <a:ea typeface="微软雅黑" panose="020B0503020204020204" pitchFamily="34" charset="-122"/>
              </a:rPr>
              <a:t>-7</a:t>
            </a:r>
            <a:r>
              <a:rPr lang="zh-CN" altLang="en-US" sz="1167">
                <a:latin typeface="微软雅黑" panose="020B0503020204020204" pitchFamily="34" charset="-122"/>
                <a:ea typeface="微软雅黑" panose="020B0503020204020204" pitchFamily="34" charset="-122"/>
              </a:rPr>
              <a:t>、勾选启用</a:t>
            </a:r>
            <a:r>
              <a:rPr lang="en-US" altLang="zh-CN" sz="1167">
                <a:latin typeface="微软雅黑" panose="020B0503020204020204" pitchFamily="34" charset="-122"/>
                <a:ea typeface="微软雅黑" panose="020B0503020204020204" pitchFamily="34" charset="-122"/>
              </a:rPr>
              <a:t>-8</a:t>
            </a:r>
            <a:r>
              <a:rPr lang="zh-CN" altLang="en-US" sz="1167">
                <a:latin typeface="微软雅黑" panose="020B0503020204020204" pitchFamily="34" charset="-122"/>
                <a:ea typeface="微软雅黑" panose="020B0503020204020204" pitchFamily="34" charset="-122"/>
              </a:rPr>
              <a:t>、点击保存</a:t>
            </a:r>
            <a:r>
              <a:rPr lang="en-US" altLang="zh-CN" sz="1167">
                <a:latin typeface="微软雅黑" panose="020B0503020204020204" pitchFamily="34" charset="-122"/>
                <a:ea typeface="微软雅黑" panose="020B0503020204020204" pitchFamily="34" charset="-122"/>
              </a:rPr>
              <a:t>-9</a:t>
            </a:r>
            <a:r>
              <a:rPr lang="zh-CN" altLang="en-US" sz="1167">
                <a:latin typeface="微软雅黑" panose="020B0503020204020204" pitchFamily="34" charset="-122"/>
                <a:ea typeface="微软雅黑" panose="020B0503020204020204" pitchFamily="34" charset="-122"/>
              </a:rPr>
              <a:t>、设置密码</a:t>
            </a:r>
            <a:r>
              <a:rPr lang="zh-CN" altLang="en-US" sz="1167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（仅</a:t>
            </a:r>
            <a:r>
              <a:rPr lang="en-US" altLang="zh-CN" sz="1167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Q9</a:t>
            </a:r>
            <a:r>
              <a:rPr lang="zh-CN" altLang="en-US" sz="1167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打印需该密码）</a:t>
            </a:r>
            <a:r>
              <a:rPr lang="en-US" altLang="zh-CN" sz="1167">
                <a:latin typeface="微软雅黑" panose="020B0503020204020204" pitchFamily="34" charset="-122"/>
                <a:ea typeface="微软雅黑" panose="020B0503020204020204" pitchFamily="34" charset="-122"/>
              </a:rPr>
              <a:t>-10</a:t>
            </a:r>
            <a:r>
              <a:rPr lang="zh-CN" altLang="en-US" sz="1167">
                <a:latin typeface="微软雅黑" panose="020B0503020204020204" pitchFamily="34" charset="-122"/>
                <a:ea typeface="微软雅黑" panose="020B0503020204020204" pitchFamily="34" charset="-122"/>
              </a:rPr>
              <a:t>、设置单量预警</a:t>
            </a:r>
            <a:r>
              <a:rPr lang="en-US" altLang="zh-CN" sz="1167">
                <a:latin typeface="微软雅黑" panose="020B0503020204020204" pitchFamily="34" charset="-122"/>
                <a:ea typeface="微软雅黑" panose="020B0503020204020204" pitchFamily="34" charset="-122"/>
              </a:rPr>
              <a:t>-11</a:t>
            </a:r>
            <a:r>
              <a:rPr lang="zh-CN" altLang="en-US" sz="1167">
                <a:latin typeface="微软雅黑" panose="020B0503020204020204" pitchFamily="34" charset="-122"/>
                <a:ea typeface="微软雅黑" panose="020B0503020204020204" pitchFamily="34" charset="-122"/>
              </a:rPr>
              <a:t>、查询</a:t>
            </a:r>
            <a:r>
              <a:rPr lang="en-US" altLang="zh-CN" sz="1167"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sz="1167"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r>
              <a:rPr lang="zh-CN" altLang="en-US" sz="1167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（即灵通长密码）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438011" y="62177"/>
            <a:ext cx="4669896" cy="4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80985" indent="-380985">
              <a:lnSpc>
                <a:spcPct val="150000"/>
              </a:lnSpc>
              <a:defRPr/>
            </a:pPr>
            <a:r>
              <a:rPr lang="zh-CN" altLang="en-US" sz="1667" b="1" dirty="0">
                <a:solidFill>
                  <a:srgbClr val="032345"/>
                </a:solidFill>
                <a:effectLst>
                  <a:outerShdw blurRad="1270000" dist="50800" dir="5400000" sx="1000" sy="1000" algn="ctr" rotWithShape="0">
                    <a:srgbClr val="000000">
                      <a:alpha val="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系统操作</a:t>
            </a:r>
            <a:r>
              <a:rPr lang="en-US" altLang="zh-CN" sz="1667" b="1" dirty="0">
                <a:solidFill>
                  <a:srgbClr val="032345"/>
                </a:solidFill>
                <a:effectLst>
                  <a:outerShdw blurRad="1270000" dist="50800" dir="5400000" sx="1000" sy="1000" algn="ctr" rotWithShape="0">
                    <a:srgbClr val="000000">
                      <a:alpha val="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67" b="1" dirty="0">
                <a:solidFill>
                  <a:srgbClr val="032345"/>
                </a:solidFill>
                <a:effectLst>
                  <a:outerShdw blurRad="1270000" dist="50800" dir="5400000" sx="1000" sy="1000" algn="ctr" rotWithShape="0">
                    <a:srgbClr val="000000">
                      <a:alpha val="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汇通电子面单</a:t>
            </a:r>
            <a:r>
              <a:rPr lang="en-US" altLang="zh-CN" sz="1667" b="1" dirty="0">
                <a:solidFill>
                  <a:srgbClr val="032345"/>
                </a:solidFill>
                <a:effectLst>
                  <a:outerShdw blurRad="1270000" dist="50800" dir="5400000" sx="1000" sy="1000" algn="ctr" rotWithShape="0">
                    <a:srgbClr val="000000">
                      <a:alpha val="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-Q9</a:t>
            </a:r>
            <a:r>
              <a:rPr lang="zh-CN" altLang="en-US" sz="1667" b="1" dirty="0">
                <a:solidFill>
                  <a:srgbClr val="032345"/>
                </a:solidFill>
                <a:effectLst>
                  <a:outerShdw blurRad="1270000" dist="50800" dir="5400000" sx="1000" sy="1000" algn="ctr" rotWithShape="0">
                    <a:srgbClr val="000000">
                      <a:alpha val="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基本操作</a:t>
            </a:r>
            <a:endParaRPr lang="en-US" altLang="zh-CN" sz="1667" b="1" dirty="0">
              <a:solidFill>
                <a:srgbClr val="032345"/>
              </a:solidFill>
              <a:effectLst>
                <a:outerShdw blurRad="1270000" dist="50800" dir="5400000" sx="1000" sy="1000" algn="ctr" rotWithShape="0">
                  <a:srgbClr val="000000">
                    <a:alpha val="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4039" name="组合 2"/>
          <p:cNvGrpSpPr>
            <a:grpSpLocks/>
          </p:cNvGrpSpPr>
          <p:nvPr/>
        </p:nvGrpSpPr>
        <p:grpSpPr bwMode="auto">
          <a:xfrm>
            <a:off x="762000" y="2203980"/>
            <a:ext cx="7620000" cy="3147219"/>
            <a:chOff x="0" y="2644775"/>
            <a:chExt cx="9144000" cy="3776663"/>
          </a:xfrm>
        </p:grpSpPr>
        <p:sp>
          <p:nvSpPr>
            <p:cNvPr id="20" name="矩形 19"/>
            <p:cNvSpPr/>
            <p:nvPr/>
          </p:nvSpPr>
          <p:spPr>
            <a:xfrm>
              <a:off x="0" y="2644775"/>
              <a:ext cx="9144000" cy="3776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4041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713" y="2838450"/>
              <a:ext cx="7380287" cy="3448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4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838450"/>
              <a:ext cx="1763713" cy="3448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标题 1"/>
          <p:cNvSpPr txBox="1">
            <a:spLocks/>
          </p:cNvSpPr>
          <p:nvPr/>
        </p:nvSpPr>
        <p:spPr>
          <a:xfrm>
            <a:off x="179512" y="121196"/>
            <a:ext cx="5357850" cy="36643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系统操作指导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>
            <a:grpSpLocks/>
          </p:cNvGrpSpPr>
          <p:nvPr/>
        </p:nvGrpSpPr>
        <p:grpSpPr>
          <a:xfrm>
            <a:off x="0" y="598378"/>
            <a:ext cx="5955323" cy="551329"/>
            <a:chOff x="0" y="1163170"/>
            <a:chExt cx="5955323" cy="551329"/>
          </a:xfrm>
        </p:grpSpPr>
        <p:sp>
          <p:nvSpPr>
            <p:cNvPr id="19" name="矩形 18"/>
            <p:cNvSpPr/>
            <p:nvPr/>
          </p:nvSpPr>
          <p:spPr>
            <a:xfrm>
              <a:off x="0" y="1163170"/>
              <a:ext cx="5955323" cy="5513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27584" y="1254093"/>
              <a:ext cx="4824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3.1 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百世电子面单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设置操作编码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&amp;ERP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密钥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41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36069" y="1476021"/>
            <a:ext cx="7620000" cy="81073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Clr>
                <a:srgbClr val="D92817"/>
              </a:buClr>
              <a:buFont typeface="Wingdings" pitchFamily="2" charset="2"/>
              <a:buChar char="u"/>
              <a:defRPr/>
            </a:pPr>
            <a:r>
              <a:rPr lang="zh-CN" altLang="en-US" sz="1167" dirty="0">
                <a:solidFill>
                  <a:srgbClr val="D92817"/>
                </a:solidFill>
                <a:latin typeface="微软雅黑" pitchFamily="34" charset="-122"/>
                <a:ea typeface="微软雅黑" pitchFamily="34" charset="-122"/>
              </a:rPr>
              <a:t>注意事项：</a:t>
            </a:r>
            <a:endParaRPr lang="en-US" altLang="zh-CN" sz="1167" dirty="0">
              <a:solidFill>
                <a:srgbClr val="D92817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39" indent="-285739">
              <a:buClr>
                <a:srgbClr val="D92817"/>
              </a:buClr>
              <a:buFont typeface="+mj-lt"/>
              <a:buAutoNum type="arabicPeriod"/>
              <a:defRPr/>
            </a:pPr>
            <a:r>
              <a:rPr lang="zh-CN" altLang="en-US" sz="1167" dirty="0">
                <a:solidFill>
                  <a:srgbClr val="D92817"/>
                </a:solidFill>
                <a:latin typeface="微软雅黑" pitchFamily="34" charset="-122"/>
                <a:ea typeface="微软雅黑" pitchFamily="34" charset="-122"/>
              </a:rPr>
              <a:t>使用站点选择准确，客户信息选择准确</a:t>
            </a:r>
            <a:r>
              <a:rPr lang="zh-CN" altLang="en-US" sz="1167" b="1" dirty="0">
                <a:solidFill>
                  <a:srgbClr val="D92817"/>
                </a:solidFill>
                <a:latin typeface="微软雅黑" pitchFamily="34" charset="-122"/>
                <a:ea typeface="微软雅黑" pitchFamily="34" charset="-122"/>
              </a:rPr>
              <a:t>（一定选择客户编码是</a:t>
            </a:r>
            <a:r>
              <a:rPr lang="en-US" altLang="zh-CN" sz="1167" b="1" dirty="0" err="1">
                <a:solidFill>
                  <a:srgbClr val="D92817"/>
                </a:solidFill>
                <a:latin typeface="微软雅黑" pitchFamily="34" charset="-122"/>
                <a:ea typeface="微软雅黑" pitchFamily="34" charset="-122"/>
              </a:rPr>
              <a:t>kh</a:t>
            </a:r>
            <a:r>
              <a:rPr lang="zh-CN" altLang="en-US" sz="1167" b="1" dirty="0">
                <a:solidFill>
                  <a:srgbClr val="D92817"/>
                </a:solidFill>
                <a:latin typeface="微软雅黑" pitchFamily="34" charset="-122"/>
                <a:ea typeface="微软雅黑" pitchFamily="34" charset="-122"/>
              </a:rPr>
              <a:t>开头的客户）</a:t>
            </a:r>
            <a:endParaRPr lang="en-US" altLang="zh-CN" sz="1167" b="1" dirty="0">
              <a:solidFill>
                <a:srgbClr val="D92817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39" indent="-285739">
              <a:buClr>
                <a:srgbClr val="D92817"/>
              </a:buClr>
              <a:buFont typeface="+mj-lt"/>
              <a:buAutoNum type="arabicPeriod"/>
              <a:defRPr/>
            </a:pPr>
            <a:r>
              <a:rPr lang="zh-CN" altLang="en-US" sz="1167" dirty="0">
                <a:solidFill>
                  <a:srgbClr val="D92817"/>
                </a:solidFill>
                <a:latin typeface="微软雅黑" pitchFamily="34" charset="-122"/>
                <a:ea typeface="微软雅黑" pitchFamily="34" charset="-122"/>
              </a:rPr>
              <a:t>注意操作编码填写规则：</a:t>
            </a:r>
            <a:r>
              <a:rPr lang="zh-CN" altLang="en-US" sz="1167" b="1" dirty="0">
                <a:solidFill>
                  <a:srgbClr val="D92817"/>
                </a:solidFill>
                <a:latin typeface="微软雅黑" pitchFamily="34" charset="-122"/>
                <a:ea typeface="微软雅黑" pitchFamily="34" charset="-122"/>
              </a:rPr>
              <a:t>站点编号</a:t>
            </a:r>
            <a:r>
              <a:rPr lang="en-US" altLang="zh-CN" sz="1167" b="1" dirty="0">
                <a:solidFill>
                  <a:srgbClr val="D92817"/>
                </a:solidFill>
                <a:latin typeface="微软雅黑" pitchFamily="34" charset="-122"/>
                <a:ea typeface="微软雅黑" pitchFamily="34" charset="-122"/>
              </a:rPr>
              <a:t>+_+4</a:t>
            </a:r>
            <a:r>
              <a:rPr lang="zh-CN" altLang="en-US" sz="1167" b="1" dirty="0">
                <a:solidFill>
                  <a:srgbClr val="D92817"/>
                </a:solidFill>
                <a:latin typeface="微软雅黑" pitchFamily="34" charset="-122"/>
                <a:ea typeface="微软雅黑" pitchFamily="34" charset="-122"/>
              </a:rPr>
              <a:t>位流水号（如</a:t>
            </a:r>
            <a:r>
              <a:rPr lang="en-US" altLang="zh-CN" sz="1167" b="1" dirty="0">
                <a:solidFill>
                  <a:srgbClr val="D92817"/>
                </a:solidFill>
                <a:latin typeface="微软雅黑" pitchFamily="34" charset="-122"/>
                <a:ea typeface="微软雅黑" pitchFamily="34" charset="-122"/>
              </a:rPr>
              <a:t>0001</a:t>
            </a:r>
            <a:r>
              <a:rPr lang="zh-CN" altLang="en-US" sz="1167" b="1" dirty="0">
                <a:solidFill>
                  <a:srgbClr val="D92817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167" b="1" dirty="0">
                <a:solidFill>
                  <a:srgbClr val="D92817"/>
                </a:solidFill>
                <a:latin typeface="微软雅黑" pitchFamily="34" charset="-122"/>
                <a:ea typeface="微软雅黑" pitchFamily="34" charset="-122"/>
              </a:rPr>
              <a:t>0002</a:t>
            </a:r>
            <a:r>
              <a:rPr lang="zh-CN" altLang="en-US" sz="1167" b="1" dirty="0">
                <a:solidFill>
                  <a:srgbClr val="D92817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167" b="1" dirty="0">
                <a:solidFill>
                  <a:srgbClr val="D92817"/>
                </a:solidFill>
                <a:latin typeface="微软雅黑" pitchFamily="34" charset="-122"/>
                <a:ea typeface="微软雅黑" pitchFamily="34" charset="-122"/>
              </a:rPr>
              <a:t>0003</a:t>
            </a:r>
            <a:r>
              <a:rPr lang="zh-CN" altLang="en-US" sz="1167" b="1" dirty="0">
                <a:solidFill>
                  <a:srgbClr val="D92817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167" b="1" dirty="0">
              <a:solidFill>
                <a:srgbClr val="D92817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39" indent="-285739">
              <a:buClr>
                <a:srgbClr val="D92817"/>
              </a:buClr>
              <a:buFont typeface="+mj-lt"/>
              <a:buAutoNum type="arabicPeriod"/>
              <a:defRPr/>
            </a:pPr>
            <a:r>
              <a:rPr lang="zh-CN" altLang="en-US" sz="1167" dirty="0">
                <a:solidFill>
                  <a:srgbClr val="D92817"/>
                </a:solidFill>
                <a:latin typeface="微软雅黑" pitchFamily="34" charset="-122"/>
                <a:ea typeface="微软雅黑" pitchFamily="34" charset="-122"/>
              </a:rPr>
              <a:t>操作编码最后填写，点击启用后，再点保存。保存后进行设置密码</a:t>
            </a:r>
            <a:r>
              <a:rPr lang="zh-CN" altLang="en-US" sz="1167" b="1" dirty="0">
                <a:solidFill>
                  <a:srgbClr val="D92817"/>
                </a:solidFill>
                <a:latin typeface="微软雅黑" pitchFamily="34" charset="-122"/>
                <a:ea typeface="微软雅黑" pitchFamily="34" charset="-122"/>
              </a:rPr>
              <a:t>（该密码是</a:t>
            </a:r>
            <a:r>
              <a:rPr lang="en-US" altLang="zh-CN" sz="1167" b="1" dirty="0">
                <a:solidFill>
                  <a:srgbClr val="D92817"/>
                </a:solidFill>
                <a:latin typeface="微软雅黑" pitchFamily="34" charset="-122"/>
                <a:ea typeface="微软雅黑" pitchFamily="34" charset="-122"/>
              </a:rPr>
              <a:t>Q9</a:t>
            </a:r>
            <a:r>
              <a:rPr lang="zh-CN" altLang="en-US" sz="1167" b="1" dirty="0">
                <a:solidFill>
                  <a:srgbClr val="D92817"/>
                </a:solidFill>
                <a:latin typeface="微软雅黑" pitchFamily="34" charset="-122"/>
                <a:ea typeface="微软雅黑" pitchFamily="34" charset="-122"/>
              </a:rPr>
              <a:t>打印时使用）</a:t>
            </a:r>
            <a:endParaRPr lang="en-US" altLang="zh-CN" sz="1167" b="1" dirty="0">
              <a:solidFill>
                <a:srgbClr val="D9281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36069" y="2425452"/>
            <a:ext cx="7266384" cy="2469570"/>
            <a:chOff x="1115616" y="1684075"/>
            <a:chExt cx="7266384" cy="2469570"/>
          </a:xfrm>
        </p:grpSpPr>
        <p:sp>
          <p:nvSpPr>
            <p:cNvPr id="20" name="矩形 19"/>
            <p:cNvSpPr/>
            <p:nvPr/>
          </p:nvSpPr>
          <p:spPr>
            <a:xfrm>
              <a:off x="1115616" y="1684075"/>
              <a:ext cx="7266384" cy="24695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506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7781" y="2190319"/>
              <a:ext cx="3435615" cy="1430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6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5011" y="2153932"/>
              <a:ext cx="2749021" cy="1688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5063" name="组合 12"/>
            <p:cNvGrpSpPr>
              <a:grpSpLocks/>
            </p:cNvGrpSpPr>
            <p:nvPr/>
          </p:nvGrpSpPr>
          <p:grpSpPr bwMode="auto">
            <a:xfrm>
              <a:off x="2051843" y="1878778"/>
              <a:ext cx="5040313" cy="277813"/>
              <a:chOff x="1547813" y="2067687"/>
              <a:chExt cx="6048375" cy="333250"/>
            </a:xfrm>
          </p:grpSpPr>
          <p:pic>
            <p:nvPicPr>
              <p:cNvPr id="45068" name="Picture 1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813" y="2091437"/>
                <a:ext cx="6048375" cy="285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矩形 11"/>
              <p:cNvSpPr/>
              <p:nvPr/>
            </p:nvSpPr>
            <p:spPr>
              <a:xfrm>
                <a:off x="6213475" y="2067687"/>
                <a:ext cx="804863" cy="333250"/>
              </a:xfrm>
              <a:prstGeom prst="rect">
                <a:avLst/>
              </a:prstGeom>
              <a:noFill/>
              <a:ln>
                <a:solidFill>
                  <a:srgbClr val="D92817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438011" y="62177"/>
            <a:ext cx="4669896" cy="4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80985" indent="-380985">
              <a:lnSpc>
                <a:spcPct val="150000"/>
              </a:lnSpc>
              <a:defRPr/>
            </a:pPr>
            <a:r>
              <a:rPr lang="zh-CN" altLang="en-US" sz="1667" b="1" dirty="0">
                <a:solidFill>
                  <a:srgbClr val="032345"/>
                </a:solidFill>
                <a:effectLst>
                  <a:outerShdw blurRad="1270000" dist="50800" dir="5400000" sx="1000" sy="1000" algn="ctr" rotWithShape="0">
                    <a:srgbClr val="000000">
                      <a:alpha val="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系统操作</a:t>
            </a:r>
            <a:r>
              <a:rPr lang="en-US" altLang="zh-CN" sz="1667" b="1" dirty="0">
                <a:solidFill>
                  <a:srgbClr val="032345"/>
                </a:solidFill>
                <a:effectLst>
                  <a:outerShdw blurRad="1270000" dist="50800" dir="5400000" sx="1000" sy="1000" algn="ctr" rotWithShape="0">
                    <a:srgbClr val="000000">
                      <a:alpha val="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67" b="1" dirty="0">
                <a:solidFill>
                  <a:srgbClr val="032345"/>
                </a:solidFill>
                <a:effectLst>
                  <a:outerShdw blurRad="1270000" dist="50800" dir="5400000" sx="1000" sy="1000" algn="ctr" rotWithShape="0">
                    <a:srgbClr val="000000">
                      <a:alpha val="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汇通电子面单</a:t>
            </a:r>
            <a:r>
              <a:rPr lang="en-US" altLang="zh-CN" sz="1667" b="1" dirty="0">
                <a:solidFill>
                  <a:srgbClr val="032345"/>
                </a:solidFill>
                <a:effectLst>
                  <a:outerShdw blurRad="1270000" dist="50800" dir="5400000" sx="1000" sy="1000" algn="ctr" rotWithShape="0">
                    <a:srgbClr val="000000">
                      <a:alpha val="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-Q9</a:t>
            </a:r>
            <a:r>
              <a:rPr lang="zh-CN" altLang="en-US" sz="1667" b="1" dirty="0">
                <a:solidFill>
                  <a:srgbClr val="032345"/>
                </a:solidFill>
                <a:effectLst>
                  <a:outerShdw blurRad="1270000" dist="50800" dir="5400000" sx="1000" sy="1000" algn="ctr" rotWithShape="0">
                    <a:srgbClr val="000000">
                      <a:alpha val="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基本操作</a:t>
            </a:r>
            <a:endParaRPr lang="en-US" altLang="zh-CN" sz="1667" b="1" dirty="0">
              <a:solidFill>
                <a:srgbClr val="032345"/>
              </a:solidFill>
              <a:effectLst>
                <a:outerShdw blurRad="1270000" dist="50800" dir="5400000" sx="1000" sy="1000" algn="ctr" rotWithShape="0">
                  <a:srgbClr val="000000">
                    <a:alpha val="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79512" y="121196"/>
            <a:ext cx="5357850" cy="36643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系统操作指导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>
            <a:grpSpLocks/>
          </p:cNvGrpSpPr>
          <p:nvPr/>
        </p:nvGrpSpPr>
        <p:grpSpPr>
          <a:xfrm>
            <a:off x="0" y="604101"/>
            <a:ext cx="5955323" cy="551329"/>
            <a:chOff x="0" y="1163170"/>
            <a:chExt cx="5955323" cy="551329"/>
          </a:xfrm>
        </p:grpSpPr>
        <p:sp>
          <p:nvSpPr>
            <p:cNvPr id="22" name="矩形 21"/>
            <p:cNvSpPr/>
            <p:nvPr/>
          </p:nvSpPr>
          <p:spPr>
            <a:xfrm>
              <a:off x="0" y="1163170"/>
              <a:ext cx="5955323" cy="5513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27584" y="1254093"/>
              <a:ext cx="4824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3.1 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百世电子面单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设置操作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49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5536" y="1220172"/>
            <a:ext cx="7620000" cy="4488656"/>
            <a:chOff x="762000" y="879740"/>
            <a:chExt cx="7620000" cy="4488656"/>
          </a:xfrm>
        </p:grpSpPr>
        <p:sp>
          <p:nvSpPr>
            <p:cNvPr id="20" name="矩形 19"/>
            <p:cNvSpPr/>
            <p:nvPr/>
          </p:nvSpPr>
          <p:spPr>
            <a:xfrm>
              <a:off x="762000" y="1533261"/>
              <a:ext cx="7620000" cy="3835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62000" y="879740"/>
              <a:ext cx="7620000" cy="63113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buClr>
                  <a:srgbClr val="D92817"/>
                </a:buClr>
                <a:buFont typeface="Wingdings" pitchFamily="2" charset="2"/>
                <a:buChar char="u"/>
                <a:defRPr/>
              </a:pPr>
              <a:r>
                <a:rPr lang="zh-CN" altLang="en-US" sz="1167" dirty="0">
                  <a:solidFill>
                    <a:srgbClr val="D92817"/>
                  </a:solidFill>
                  <a:latin typeface="微软雅黑" pitchFamily="34" charset="-122"/>
                  <a:ea typeface="微软雅黑" pitchFamily="34" charset="-122"/>
                </a:rPr>
                <a:t>注意事项：</a:t>
              </a:r>
              <a:endParaRPr lang="en-US" altLang="zh-CN" sz="1167" dirty="0">
                <a:solidFill>
                  <a:srgbClr val="D92817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39" indent="-285739">
                <a:buClr>
                  <a:srgbClr val="D92817"/>
                </a:buClr>
                <a:defRPr/>
              </a:pPr>
              <a:r>
                <a:rPr lang="en-US" altLang="zh-CN" sz="1167" dirty="0">
                  <a:solidFill>
                    <a:srgbClr val="D92817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167" dirty="0">
                  <a:solidFill>
                    <a:srgbClr val="D92817"/>
                  </a:solidFill>
                  <a:latin typeface="微软雅黑" pitchFamily="34" charset="-122"/>
                  <a:ea typeface="微软雅黑" pitchFamily="34" charset="-122"/>
                </a:rPr>
                <a:t>、为了在货量高峰期提前给客户准备物料，可以设置单量预警功能，</a:t>
              </a:r>
              <a:endParaRPr lang="en-US" altLang="zh-CN" sz="1167" dirty="0">
                <a:solidFill>
                  <a:srgbClr val="D92817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39" indent="-285739">
                <a:buClr>
                  <a:srgbClr val="D92817"/>
                </a:buClr>
                <a:defRPr/>
              </a:pPr>
              <a:r>
                <a:rPr lang="zh-CN" altLang="en-US" sz="1167" dirty="0">
                  <a:solidFill>
                    <a:srgbClr val="D92817"/>
                  </a:solidFill>
                  <a:latin typeface="微软雅黑" pitchFamily="34" charset="-122"/>
                  <a:ea typeface="微软雅黑" pitchFamily="34" charset="-122"/>
                </a:rPr>
                <a:t>具体操作：</a:t>
              </a:r>
              <a:r>
                <a:rPr lang="en-US" altLang="zh-CN" sz="1167" dirty="0">
                  <a:solidFill>
                    <a:srgbClr val="D92817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167" dirty="0">
                  <a:solidFill>
                    <a:srgbClr val="D92817"/>
                  </a:solidFill>
                  <a:latin typeface="微软雅黑" pitchFamily="34" charset="-122"/>
                  <a:ea typeface="微软雅黑" pitchFamily="34" charset="-122"/>
                </a:rPr>
                <a:t>、点击单量预警</a:t>
              </a:r>
              <a:r>
                <a:rPr lang="en-US" altLang="zh-CN" sz="1167" dirty="0">
                  <a:solidFill>
                    <a:srgbClr val="D92817"/>
                  </a:solidFill>
                  <a:latin typeface="微软雅黑" pitchFamily="34" charset="-122"/>
                  <a:ea typeface="微软雅黑" pitchFamily="34" charset="-122"/>
                </a:rPr>
                <a:t>—2</a:t>
              </a:r>
              <a:r>
                <a:rPr lang="zh-CN" altLang="en-US" sz="1167" dirty="0">
                  <a:solidFill>
                    <a:srgbClr val="D92817"/>
                  </a:solidFill>
                  <a:latin typeface="微软雅黑" pitchFamily="34" charset="-122"/>
                  <a:ea typeface="微软雅黑" pitchFamily="34" charset="-122"/>
                </a:rPr>
                <a:t>、勾选开启</a:t>
              </a:r>
              <a:r>
                <a:rPr lang="en-US" altLang="zh-CN" sz="1167" dirty="0">
                  <a:solidFill>
                    <a:srgbClr val="D92817"/>
                  </a:solidFill>
                  <a:latin typeface="微软雅黑" pitchFamily="34" charset="-122"/>
                  <a:ea typeface="微软雅黑" pitchFamily="34" charset="-122"/>
                </a:rPr>
                <a:t>—3</a:t>
              </a:r>
              <a:r>
                <a:rPr lang="zh-CN" altLang="en-US" sz="1167" dirty="0">
                  <a:solidFill>
                    <a:srgbClr val="D92817"/>
                  </a:solidFill>
                  <a:latin typeface="微软雅黑" pitchFamily="34" charset="-122"/>
                  <a:ea typeface="微软雅黑" pitchFamily="34" charset="-122"/>
                </a:rPr>
                <a:t>、设置预警单量</a:t>
              </a:r>
              <a:r>
                <a:rPr lang="en-US" altLang="zh-CN" sz="1167" dirty="0">
                  <a:solidFill>
                    <a:srgbClr val="D92817"/>
                  </a:solidFill>
                  <a:latin typeface="微软雅黑" pitchFamily="34" charset="-122"/>
                  <a:ea typeface="微软雅黑" pitchFamily="34" charset="-122"/>
                </a:rPr>
                <a:t>—4</a:t>
              </a:r>
              <a:r>
                <a:rPr lang="zh-CN" altLang="en-US" sz="1167" dirty="0">
                  <a:solidFill>
                    <a:srgbClr val="D92817"/>
                  </a:solidFill>
                  <a:latin typeface="微软雅黑" pitchFamily="34" charset="-122"/>
                  <a:ea typeface="微软雅黑" pitchFamily="34" charset="-122"/>
                </a:rPr>
                <a:t>、填写邮箱地址</a:t>
              </a:r>
              <a:r>
                <a:rPr lang="en-US" altLang="zh-CN" sz="1167" dirty="0">
                  <a:solidFill>
                    <a:srgbClr val="D92817"/>
                  </a:solidFill>
                  <a:latin typeface="微软雅黑" pitchFamily="34" charset="-122"/>
                  <a:ea typeface="微软雅黑" pitchFamily="34" charset="-122"/>
                </a:rPr>
                <a:t>—5</a:t>
              </a:r>
              <a:r>
                <a:rPr lang="zh-CN" altLang="en-US" sz="1167" dirty="0">
                  <a:solidFill>
                    <a:srgbClr val="D92817"/>
                  </a:solidFill>
                  <a:latin typeface="微软雅黑" pitchFamily="34" charset="-122"/>
                  <a:ea typeface="微软雅黑" pitchFamily="34" charset="-122"/>
                </a:rPr>
                <a:t>、点击保存</a:t>
              </a:r>
              <a:endParaRPr lang="en-US" altLang="zh-CN" sz="1167" dirty="0">
                <a:solidFill>
                  <a:srgbClr val="D92817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608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617928"/>
              <a:ext cx="6555053" cy="1717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8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2782" y="3387990"/>
              <a:ext cx="4274343" cy="192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438011" y="62177"/>
            <a:ext cx="4669896" cy="4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80985" indent="-380985">
              <a:lnSpc>
                <a:spcPct val="150000"/>
              </a:lnSpc>
              <a:defRPr/>
            </a:pPr>
            <a:r>
              <a:rPr lang="zh-CN" altLang="en-US" sz="1667" b="1" dirty="0">
                <a:solidFill>
                  <a:srgbClr val="032345"/>
                </a:solidFill>
                <a:effectLst>
                  <a:outerShdw blurRad="1270000" dist="50800" dir="5400000" sx="1000" sy="1000" algn="ctr" rotWithShape="0">
                    <a:srgbClr val="000000">
                      <a:alpha val="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系统操作</a:t>
            </a:r>
            <a:r>
              <a:rPr lang="en-US" altLang="zh-CN" sz="1667" b="1" dirty="0">
                <a:solidFill>
                  <a:srgbClr val="032345"/>
                </a:solidFill>
                <a:effectLst>
                  <a:outerShdw blurRad="1270000" dist="50800" dir="5400000" sx="1000" sy="1000" algn="ctr" rotWithShape="0">
                    <a:srgbClr val="000000">
                      <a:alpha val="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67" b="1" dirty="0">
                <a:solidFill>
                  <a:srgbClr val="032345"/>
                </a:solidFill>
                <a:effectLst>
                  <a:outerShdw blurRad="1270000" dist="50800" dir="5400000" sx="1000" sy="1000" algn="ctr" rotWithShape="0">
                    <a:srgbClr val="000000">
                      <a:alpha val="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汇通电子面单</a:t>
            </a:r>
            <a:r>
              <a:rPr lang="en-US" altLang="zh-CN" sz="1667" b="1" dirty="0">
                <a:solidFill>
                  <a:srgbClr val="032345"/>
                </a:solidFill>
                <a:effectLst>
                  <a:outerShdw blurRad="1270000" dist="50800" dir="5400000" sx="1000" sy="1000" algn="ctr" rotWithShape="0">
                    <a:srgbClr val="000000">
                      <a:alpha val="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-Q9</a:t>
            </a:r>
            <a:r>
              <a:rPr lang="zh-CN" altLang="en-US" sz="1667" b="1" dirty="0">
                <a:solidFill>
                  <a:srgbClr val="032345"/>
                </a:solidFill>
                <a:effectLst>
                  <a:outerShdw blurRad="1270000" dist="50800" dir="5400000" sx="1000" sy="1000" algn="ctr" rotWithShape="0">
                    <a:srgbClr val="000000">
                      <a:alpha val="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基本操作</a:t>
            </a:r>
            <a:endParaRPr lang="en-US" altLang="zh-CN" sz="1667" b="1" dirty="0">
              <a:solidFill>
                <a:srgbClr val="032345"/>
              </a:solidFill>
              <a:effectLst>
                <a:outerShdw blurRad="1270000" dist="50800" dir="5400000" sx="1000" sy="1000" algn="ctr" rotWithShape="0">
                  <a:srgbClr val="000000">
                    <a:alpha val="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79512" y="121196"/>
            <a:ext cx="5357850" cy="36643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系统操作指导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>
            <a:grpSpLocks/>
          </p:cNvGrpSpPr>
          <p:nvPr/>
        </p:nvGrpSpPr>
        <p:grpSpPr>
          <a:xfrm>
            <a:off x="0" y="604101"/>
            <a:ext cx="5955323" cy="551329"/>
            <a:chOff x="0" y="1163170"/>
            <a:chExt cx="5955323" cy="551329"/>
          </a:xfrm>
        </p:grpSpPr>
        <p:sp>
          <p:nvSpPr>
            <p:cNvPr id="19" name="矩形 18"/>
            <p:cNvSpPr/>
            <p:nvPr/>
          </p:nvSpPr>
          <p:spPr>
            <a:xfrm>
              <a:off x="0" y="1163170"/>
              <a:ext cx="5955323" cy="5513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27584" y="1254093"/>
              <a:ext cx="4824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3.1 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百世电子面单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设置操作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566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8602</TotalTime>
  <Words>312</Words>
  <Application>Microsoft Macintosh PowerPoint</Application>
  <PresentationFormat>全屏显示(16:10)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Calibri</vt:lpstr>
      <vt:lpstr>Wingdings</vt:lpstr>
      <vt:lpstr>宋体</vt:lpstr>
      <vt:lpstr>微软雅黑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 Kai(HR)</dc:creator>
  <cp:lastModifiedBy>Microsoft Office 用户</cp:lastModifiedBy>
  <cp:revision>189</cp:revision>
  <dcterms:created xsi:type="dcterms:W3CDTF">2015-06-04T05:11:17Z</dcterms:created>
  <dcterms:modified xsi:type="dcterms:W3CDTF">2017-06-28T11:49:43Z</dcterms:modified>
</cp:coreProperties>
</file>