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2" r:id="rId2"/>
    <p:sldId id="349" r:id="rId3"/>
    <p:sldId id="351" r:id="rId4"/>
    <p:sldId id="352" r:id="rId5"/>
    <p:sldId id="354" r:id="rId6"/>
    <p:sldId id="355" r:id="rId7"/>
    <p:sldId id="353" r:id="rId8"/>
    <p:sldId id="347" r:id="rId9"/>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67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5578" autoAdjust="0"/>
  </p:normalViewPr>
  <p:slideViewPr>
    <p:cSldViewPr snapToGrid="0">
      <p:cViewPr varScale="1">
        <p:scale>
          <a:sx n="68" d="100"/>
          <a:sy n="68" d="100"/>
        </p:scale>
        <p:origin x="990" y="72"/>
      </p:cViewPr>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5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19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1424" y="0"/>
            <a:ext cx="1380575" cy="1273629"/>
          </a:xfrm>
          <a:prstGeom prst="rect">
            <a:avLst/>
          </a:prstGeom>
        </p:spPr>
      </p:pic>
    </p:spTree>
    <p:extLst>
      <p:ext uri="{BB962C8B-B14F-4D97-AF65-F5344CB8AC3E}">
        <p14:creationId xmlns:p14="http://schemas.microsoft.com/office/powerpoint/2010/main" val="221304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1"/>
            <a:ext cx="12192002" cy="6858001"/>
          </a:xfrm>
          <a:prstGeom prst="rect">
            <a:avLst/>
          </a:prstGeom>
        </p:spPr>
      </p:pic>
    </p:spTree>
    <p:extLst>
      <p:ext uri="{BB962C8B-B14F-4D97-AF65-F5344CB8AC3E}">
        <p14:creationId xmlns:p14="http://schemas.microsoft.com/office/powerpoint/2010/main" val="80330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988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86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64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1AF5-3C3B-46CA-B8D9-F82D92372EFC}" type="datetimeFigureOut">
              <a:rPr lang="es-CO" smtClean="0"/>
              <a:t>6/10/2021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45-2DAD-48EA-A0E3-FCD3B310DCF8}" type="slidenum">
              <a:rPr lang="es-CO" smtClean="0"/>
              <a:t>‹Nº›</a:t>
            </a:fld>
            <a:endParaRPr lang="es-CO"/>
          </a:p>
        </p:txBody>
      </p:sp>
    </p:spTree>
    <p:extLst>
      <p:ext uri="{BB962C8B-B14F-4D97-AF65-F5344CB8AC3E}">
        <p14:creationId xmlns:p14="http://schemas.microsoft.com/office/powerpoint/2010/main" val="1180204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1D2EC8-5850-1C49-BB2F-C8BCEF82B730}"/>
              </a:ext>
            </a:extLst>
          </p:cNvPr>
          <p:cNvSpPr txBox="1"/>
          <p:nvPr/>
        </p:nvSpPr>
        <p:spPr>
          <a:xfrm>
            <a:off x="5406190" y="1459830"/>
            <a:ext cx="5727032" cy="830997"/>
          </a:xfrm>
          <a:prstGeom prst="rect">
            <a:avLst/>
          </a:prstGeom>
          <a:noFill/>
        </p:spPr>
        <p:txBody>
          <a:bodyPr wrap="square" rtlCol="0">
            <a:spAutoFit/>
          </a:bodyPr>
          <a:lstStyle/>
          <a:p>
            <a:r>
              <a:rPr lang="es-ES" sz="2400" b="1" dirty="0"/>
              <a:t>EJERCICIOS LÓGICA</a:t>
            </a:r>
          </a:p>
          <a:p>
            <a:endParaRPr lang="es-CO" sz="2400" b="1" dirty="0"/>
          </a:p>
        </p:txBody>
      </p:sp>
      <p:sp>
        <p:nvSpPr>
          <p:cNvPr id="3" name="CuadroTexto 2">
            <a:extLst>
              <a:ext uri="{FF2B5EF4-FFF2-40B4-BE49-F238E27FC236}">
                <a16:creationId xmlns:a16="http://schemas.microsoft.com/office/drawing/2014/main" id="{9B0C5498-518F-F44A-B871-4DE0FBF9BA8B}"/>
              </a:ext>
            </a:extLst>
          </p:cNvPr>
          <p:cNvSpPr txBox="1"/>
          <p:nvPr/>
        </p:nvSpPr>
        <p:spPr>
          <a:xfrm>
            <a:off x="609599" y="4588042"/>
            <a:ext cx="6120064" cy="1077218"/>
          </a:xfrm>
          <a:prstGeom prst="rect">
            <a:avLst/>
          </a:prstGeom>
          <a:noFill/>
        </p:spPr>
        <p:txBody>
          <a:bodyPr wrap="square" rtlCol="0">
            <a:spAutoFit/>
          </a:bodyPr>
          <a:lstStyle/>
          <a:p>
            <a:pPr algn="ctr"/>
            <a:r>
              <a:rPr lang="es-CO" sz="1600" b="1" dirty="0"/>
              <a:t>Andrés Mauricio Aguirre Antolinez</a:t>
            </a:r>
          </a:p>
          <a:p>
            <a:pPr algn="ctr"/>
            <a:r>
              <a:rPr lang="es-CO" sz="1600" i="1" dirty="0"/>
              <a:t>Instructor Administración de Proyectos de Telecomunicaciones</a:t>
            </a:r>
          </a:p>
          <a:p>
            <a:pPr algn="ctr"/>
            <a:r>
              <a:rPr lang="es-CO" sz="1600" dirty="0"/>
              <a:t>Centro Nacional Colombo Alemán</a:t>
            </a:r>
          </a:p>
          <a:p>
            <a:pPr algn="ctr"/>
            <a:r>
              <a:rPr lang="es-CO" sz="1600" dirty="0"/>
              <a:t>Regional Atlántico</a:t>
            </a:r>
          </a:p>
        </p:txBody>
      </p:sp>
    </p:spTree>
    <p:extLst>
      <p:ext uri="{BB962C8B-B14F-4D97-AF65-F5344CB8AC3E}">
        <p14:creationId xmlns:p14="http://schemas.microsoft.com/office/powerpoint/2010/main" val="13430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5C50AC9-98D4-D84F-8BB0-4E35851C4332}"/>
              </a:ext>
            </a:extLst>
          </p:cNvPr>
          <p:cNvSpPr txBox="1"/>
          <p:nvPr/>
        </p:nvSpPr>
        <p:spPr>
          <a:xfrm rot="10800000">
            <a:off x="2422632" y="3247696"/>
            <a:ext cx="7346731" cy="923330"/>
          </a:xfrm>
          <a:prstGeom prst="rect">
            <a:avLst/>
          </a:prstGeom>
          <a:noFill/>
        </p:spPr>
        <p:txBody>
          <a:bodyPr wrap="square" rtlCol="0">
            <a:spAutoFit/>
          </a:bodyPr>
          <a:lstStyle/>
          <a:p>
            <a:r>
              <a:rPr lang="es-CO" sz="5400" dirty="0">
                <a:latin typeface="Courier New" panose="02070309020205020404" pitchFamily="49" charset="0"/>
                <a:ea typeface="Apple Color Emoji" pitchFamily="2" charset="0"/>
                <a:cs typeface="Courier New" panose="02070309020205020404" pitchFamily="49" charset="0"/>
              </a:rPr>
              <a:t>16 06 68 88 ?? 98</a:t>
            </a:r>
          </a:p>
        </p:txBody>
      </p:sp>
      <p:sp>
        <p:nvSpPr>
          <p:cNvPr id="3" name="CuadroTexto 2">
            <a:extLst>
              <a:ext uri="{FF2B5EF4-FFF2-40B4-BE49-F238E27FC236}">
                <a16:creationId xmlns:a16="http://schemas.microsoft.com/office/drawing/2014/main" id="{36DB8A7C-8368-4E43-A2B3-F049570DD850}"/>
              </a:ext>
            </a:extLst>
          </p:cNvPr>
          <p:cNvSpPr txBox="1"/>
          <p:nvPr/>
        </p:nvSpPr>
        <p:spPr>
          <a:xfrm>
            <a:off x="2422634" y="620110"/>
            <a:ext cx="7346731" cy="646331"/>
          </a:xfrm>
          <a:prstGeom prst="rect">
            <a:avLst/>
          </a:prstGeom>
          <a:noFill/>
        </p:spPr>
        <p:txBody>
          <a:bodyPr wrap="square" rtlCol="0">
            <a:spAutoFit/>
          </a:bodyPr>
          <a:lstStyle/>
          <a:p>
            <a:pPr algn="ctr"/>
            <a:r>
              <a:rPr lang="es-CO" sz="3600" b="1" dirty="0">
                <a:solidFill>
                  <a:srgbClr val="FD6719"/>
                </a:solidFill>
              </a:rPr>
              <a:t>¿Qué falta?</a:t>
            </a:r>
          </a:p>
        </p:txBody>
      </p:sp>
      <p:sp>
        <p:nvSpPr>
          <p:cNvPr id="4" name="Rectángulo 3">
            <a:extLst>
              <a:ext uri="{FF2B5EF4-FFF2-40B4-BE49-F238E27FC236}">
                <a16:creationId xmlns:a16="http://schemas.microsoft.com/office/drawing/2014/main" id="{F2023163-4533-1D4D-96AC-937F73B2AB40}"/>
              </a:ext>
            </a:extLst>
          </p:cNvPr>
          <p:cNvSpPr/>
          <p:nvPr/>
        </p:nvSpPr>
        <p:spPr>
          <a:xfrm>
            <a:off x="3229604" y="1974438"/>
            <a:ext cx="5732788" cy="523220"/>
          </a:xfrm>
          <a:prstGeom prst="rect">
            <a:avLst/>
          </a:prstGeom>
        </p:spPr>
        <p:txBody>
          <a:bodyPr wrap="none">
            <a:spAutoFit/>
          </a:bodyPr>
          <a:lstStyle/>
          <a:p>
            <a:r>
              <a:rPr lang="es-CO" sz="2800" dirty="0"/>
              <a:t>¿Qué número falta en esta secuencia?</a:t>
            </a:r>
          </a:p>
        </p:txBody>
      </p:sp>
      <p:pic>
        <p:nvPicPr>
          <p:cNvPr id="1026" name="Picture 2" descr="Icono De Teclado Negro Aislado En Fondo Blanco. Clave De Solución De éxito.  Keyhole Expresar El Concepto De Secreto De Acertijo Ilustración del Vector  - Ilustración de cierre, forma: 208417582">
            <a:extLst>
              <a:ext uri="{FF2B5EF4-FFF2-40B4-BE49-F238E27FC236}">
                <a16:creationId xmlns:a16="http://schemas.microsoft.com/office/drawing/2014/main" id="{4104D854-D741-204F-8806-6AA954D999F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092934"/>
            <a:ext cx="2880680" cy="288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5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6DB8A7C-8368-4E43-A2B3-F049570DD850}"/>
              </a:ext>
            </a:extLst>
          </p:cNvPr>
          <p:cNvSpPr txBox="1"/>
          <p:nvPr/>
        </p:nvSpPr>
        <p:spPr>
          <a:xfrm>
            <a:off x="2422634" y="620110"/>
            <a:ext cx="7346731" cy="646331"/>
          </a:xfrm>
          <a:prstGeom prst="rect">
            <a:avLst/>
          </a:prstGeom>
          <a:noFill/>
        </p:spPr>
        <p:txBody>
          <a:bodyPr wrap="square" rtlCol="0">
            <a:spAutoFit/>
          </a:bodyPr>
          <a:lstStyle/>
          <a:p>
            <a:pPr algn="ctr"/>
            <a:r>
              <a:rPr lang="es-CO" sz="3600" b="1" dirty="0">
                <a:solidFill>
                  <a:srgbClr val="FD6719"/>
                </a:solidFill>
              </a:rPr>
              <a:t>Presta atención a los puntos</a:t>
            </a:r>
          </a:p>
        </p:txBody>
      </p:sp>
      <p:sp>
        <p:nvSpPr>
          <p:cNvPr id="4" name="Rectángulo 3">
            <a:extLst>
              <a:ext uri="{FF2B5EF4-FFF2-40B4-BE49-F238E27FC236}">
                <a16:creationId xmlns:a16="http://schemas.microsoft.com/office/drawing/2014/main" id="{F2023163-4533-1D4D-96AC-937F73B2AB40}"/>
              </a:ext>
            </a:extLst>
          </p:cNvPr>
          <p:cNvSpPr/>
          <p:nvPr/>
        </p:nvSpPr>
        <p:spPr>
          <a:xfrm>
            <a:off x="1623845" y="1592823"/>
            <a:ext cx="8944303" cy="1384995"/>
          </a:xfrm>
          <a:prstGeom prst="rect">
            <a:avLst/>
          </a:prstGeom>
        </p:spPr>
        <p:txBody>
          <a:bodyPr wrap="square">
            <a:spAutoFit/>
          </a:bodyPr>
          <a:lstStyle/>
          <a:p>
            <a:pPr algn="ctr"/>
            <a:r>
              <a:rPr lang="es-CO" sz="2800" dirty="0"/>
              <a:t>Observa los nueve puntos. El desafío es conectar todos los puntos con tan solo cuatro líneas rectas. Para que sea más difícil, tienes que hacerlo sin levantar el lápiz de la hoja</a:t>
            </a:r>
          </a:p>
        </p:txBody>
      </p:sp>
      <p:pic>
        <p:nvPicPr>
          <p:cNvPr id="3074" name="Picture 2" descr="Las dudas más frecuentes al empezar la universidad - Avanzaentucarrera.com">
            <a:extLst>
              <a:ext uri="{FF2B5EF4-FFF2-40B4-BE49-F238E27FC236}">
                <a16:creationId xmlns:a16="http://schemas.microsoft.com/office/drawing/2014/main" id="{2AD6EE99-A9F2-3A44-9294-13A15421E5DC}"/>
              </a:ext>
            </a:extLst>
          </p:cNvPr>
          <p:cNvPicPr>
            <a:picLocks noChangeAspect="1" noChangeArrowheads="1"/>
          </p:cNvPicPr>
          <p:nvPr/>
        </p:nvPicPr>
        <p:blipFill>
          <a:blip r:embed="rId2">
            <a:clrChange>
              <a:clrFrom>
                <a:srgbClr val="E8E9EB"/>
              </a:clrFrom>
              <a:clrTo>
                <a:srgbClr val="E8E9EB">
                  <a:alpha val="0"/>
                </a:srgbClr>
              </a:clrTo>
            </a:clrChange>
            <a:extLst>
              <a:ext uri="{28A0092B-C50C-407E-A947-70E740481C1C}">
                <a14:useLocalDpi xmlns:a14="http://schemas.microsoft.com/office/drawing/2010/main" val="0"/>
              </a:ext>
            </a:extLst>
          </a:blip>
          <a:srcRect/>
          <a:stretch>
            <a:fillRect/>
          </a:stretch>
        </p:blipFill>
        <p:spPr bwMode="auto">
          <a:xfrm>
            <a:off x="269765" y="3995944"/>
            <a:ext cx="4794252" cy="253846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a:extLst>
              <a:ext uri="{FF2B5EF4-FFF2-40B4-BE49-F238E27FC236}">
                <a16:creationId xmlns:a16="http://schemas.microsoft.com/office/drawing/2014/main" id="{BB73DE81-745C-B14F-A221-43037551278E}"/>
              </a:ext>
            </a:extLst>
          </p:cNvPr>
          <p:cNvGrpSpPr/>
          <p:nvPr/>
        </p:nvGrpSpPr>
        <p:grpSpPr>
          <a:xfrm>
            <a:off x="6363924" y="4035585"/>
            <a:ext cx="2024704" cy="1754433"/>
            <a:chOff x="6926317" y="3794234"/>
            <a:chExt cx="1485122" cy="1243270"/>
          </a:xfrm>
          <a:solidFill>
            <a:srgbClr val="FD6719"/>
          </a:solidFill>
        </p:grpSpPr>
        <p:sp>
          <p:nvSpPr>
            <p:cNvPr id="5" name="Elipse 4">
              <a:extLst>
                <a:ext uri="{FF2B5EF4-FFF2-40B4-BE49-F238E27FC236}">
                  <a16:creationId xmlns:a16="http://schemas.microsoft.com/office/drawing/2014/main" id="{D2FAF2BE-D09B-7E4B-870C-9D88E57AA23B}"/>
                </a:ext>
              </a:extLst>
            </p:cNvPr>
            <p:cNvSpPr/>
            <p:nvPr/>
          </p:nvSpPr>
          <p:spPr>
            <a:xfrm>
              <a:off x="6926317" y="379423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DBBB64A2-DF62-134B-BC86-83917A739238}"/>
                </a:ext>
              </a:extLst>
            </p:cNvPr>
            <p:cNvSpPr/>
            <p:nvPr/>
          </p:nvSpPr>
          <p:spPr>
            <a:xfrm>
              <a:off x="7568044" y="379423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8D83DCC0-7989-6342-BB15-CBB5B8A6FAAE}"/>
                </a:ext>
              </a:extLst>
            </p:cNvPr>
            <p:cNvSpPr/>
            <p:nvPr/>
          </p:nvSpPr>
          <p:spPr>
            <a:xfrm>
              <a:off x="8209771" y="379423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a:extLst>
                <a:ext uri="{FF2B5EF4-FFF2-40B4-BE49-F238E27FC236}">
                  <a16:creationId xmlns:a16="http://schemas.microsoft.com/office/drawing/2014/main" id="{0269ACB7-07B2-FC40-85BA-81200CBB063C}"/>
                </a:ext>
              </a:extLst>
            </p:cNvPr>
            <p:cNvSpPr/>
            <p:nvPr/>
          </p:nvSpPr>
          <p:spPr>
            <a:xfrm>
              <a:off x="6926317" y="431239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870FC263-BD56-1645-B57F-C3B42CF4C841}"/>
                </a:ext>
              </a:extLst>
            </p:cNvPr>
            <p:cNvSpPr/>
            <p:nvPr/>
          </p:nvSpPr>
          <p:spPr>
            <a:xfrm>
              <a:off x="7568044" y="431239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5F30C414-D07D-3048-A9CC-032BCF9B421C}"/>
                </a:ext>
              </a:extLst>
            </p:cNvPr>
            <p:cNvSpPr/>
            <p:nvPr/>
          </p:nvSpPr>
          <p:spPr>
            <a:xfrm>
              <a:off x="8209771" y="431239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a:extLst>
                <a:ext uri="{FF2B5EF4-FFF2-40B4-BE49-F238E27FC236}">
                  <a16:creationId xmlns:a16="http://schemas.microsoft.com/office/drawing/2014/main" id="{952886EF-8806-3C46-8D03-6296245F53A3}"/>
                </a:ext>
              </a:extLst>
            </p:cNvPr>
            <p:cNvSpPr/>
            <p:nvPr/>
          </p:nvSpPr>
          <p:spPr>
            <a:xfrm>
              <a:off x="6926317" y="483579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3A1E16B3-37D8-DD4E-9D72-6A212CF09537}"/>
                </a:ext>
              </a:extLst>
            </p:cNvPr>
            <p:cNvSpPr/>
            <p:nvPr/>
          </p:nvSpPr>
          <p:spPr>
            <a:xfrm>
              <a:off x="7568044" y="483579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39F35AB9-1FCD-3545-99BC-15118DCDD6F8}"/>
                </a:ext>
              </a:extLst>
            </p:cNvPr>
            <p:cNvSpPr/>
            <p:nvPr/>
          </p:nvSpPr>
          <p:spPr>
            <a:xfrm>
              <a:off x="8209771" y="4835794"/>
              <a:ext cx="201668" cy="201710"/>
            </a:xfrm>
            <a:prstGeom prst="ellipse">
              <a:avLst/>
            </a:prstGeom>
            <a:grpFill/>
            <a:ln>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7868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6DB8A7C-8368-4E43-A2B3-F049570DD850}"/>
              </a:ext>
            </a:extLst>
          </p:cNvPr>
          <p:cNvSpPr txBox="1"/>
          <p:nvPr/>
        </p:nvSpPr>
        <p:spPr>
          <a:xfrm>
            <a:off x="2422634" y="620110"/>
            <a:ext cx="7346731" cy="646331"/>
          </a:xfrm>
          <a:prstGeom prst="rect">
            <a:avLst/>
          </a:prstGeom>
          <a:noFill/>
        </p:spPr>
        <p:txBody>
          <a:bodyPr wrap="square" rtlCol="0">
            <a:spAutoFit/>
          </a:bodyPr>
          <a:lstStyle/>
          <a:p>
            <a:pPr algn="ctr"/>
            <a:r>
              <a:rPr lang="es-CO" sz="3600" b="1" dirty="0">
                <a:solidFill>
                  <a:srgbClr val="FD6719"/>
                </a:solidFill>
              </a:rPr>
              <a:t>Desafío para dibujar</a:t>
            </a:r>
          </a:p>
        </p:txBody>
      </p:sp>
      <p:sp>
        <p:nvSpPr>
          <p:cNvPr id="4" name="Rectángulo 3">
            <a:extLst>
              <a:ext uri="{FF2B5EF4-FFF2-40B4-BE49-F238E27FC236}">
                <a16:creationId xmlns:a16="http://schemas.microsoft.com/office/drawing/2014/main" id="{F2023163-4533-1D4D-96AC-937F73B2AB40}"/>
              </a:ext>
            </a:extLst>
          </p:cNvPr>
          <p:cNvSpPr/>
          <p:nvPr/>
        </p:nvSpPr>
        <p:spPr>
          <a:xfrm>
            <a:off x="1623845" y="1592823"/>
            <a:ext cx="8944303" cy="954107"/>
          </a:xfrm>
          <a:prstGeom prst="rect">
            <a:avLst/>
          </a:prstGeom>
        </p:spPr>
        <p:txBody>
          <a:bodyPr wrap="square">
            <a:spAutoFit/>
          </a:bodyPr>
          <a:lstStyle/>
          <a:p>
            <a:pPr algn="ctr"/>
            <a:r>
              <a:rPr lang="es-CO" sz="2800" dirty="0"/>
              <a:t>Recrea este dibujo en una hoja de papel sin levantar el lápiz de la hoja y sin pasar dos veces sobre la misma línea</a:t>
            </a:r>
          </a:p>
        </p:txBody>
      </p:sp>
      <p:pic>
        <p:nvPicPr>
          <p:cNvPr id="5122" name="Picture 2" descr="Trabajador con dudas | Vector Gratis">
            <a:extLst>
              <a:ext uri="{FF2B5EF4-FFF2-40B4-BE49-F238E27FC236}">
                <a16:creationId xmlns:a16="http://schemas.microsoft.com/office/drawing/2014/main" id="{9AA67EDB-F992-F14F-882F-22DBDAA30EF6}"/>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24735" y="2427688"/>
            <a:ext cx="4292600" cy="42926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a:extLst>
              <a:ext uri="{FF2B5EF4-FFF2-40B4-BE49-F238E27FC236}">
                <a16:creationId xmlns:a16="http://schemas.microsoft.com/office/drawing/2014/main" id="{57750274-8B89-804C-AD37-9F423AA9D9A6}"/>
              </a:ext>
            </a:extLst>
          </p:cNvPr>
          <p:cNvGrpSpPr/>
          <p:nvPr/>
        </p:nvGrpSpPr>
        <p:grpSpPr>
          <a:xfrm>
            <a:off x="4373069" y="3357890"/>
            <a:ext cx="4931732" cy="2880000"/>
            <a:chOff x="5359031" y="3357890"/>
            <a:chExt cx="4931732" cy="2880000"/>
          </a:xfrm>
        </p:grpSpPr>
        <p:sp>
          <p:nvSpPr>
            <p:cNvPr id="2" name="Elipse 1">
              <a:extLst>
                <a:ext uri="{FF2B5EF4-FFF2-40B4-BE49-F238E27FC236}">
                  <a16:creationId xmlns:a16="http://schemas.microsoft.com/office/drawing/2014/main" id="{C2181CAB-1820-AB49-999A-257E88ED57F7}"/>
                </a:ext>
              </a:extLst>
            </p:cNvPr>
            <p:cNvSpPr/>
            <p:nvPr/>
          </p:nvSpPr>
          <p:spPr>
            <a:xfrm>
              <a:off x="6384897" y="3357890"/>
              <a:ext cx="2880000" cy="2880000"/>
            </a:xfrm>
            <a:prstGeom prst="ellipse">
              <a:avLst/>
            </a:prstGeom>
            <a:noFill/>
            <a:ln w="28575">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022EFF6A-D7D6-454E-89B3-C2949D7DEC14}"/>
                </a:ext>
              </a:extLst>
            </p:cNvPr>
            <p:cNvSpPr/>
            <p:nvPr/>
          </p:nvSpPr>
          <p:spPr>
            <a:xfrm>
              <a:off x="6924897" y="3897890"/>
              <a:ext cx="1800000" cy="1800000"/>
            </a:xfrm>
            <a:prstGeom prst="ellipse">
              <a:avLst/>
            </a:prstGeom>
            <a:noFill/>
            <a:ln w="28575">
              <a:solidFill>
                <a:srgbClr val="FD67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 name="Conector recto 7">
              <a:extLst>
                <a:ext uri="{FF2B5EF4-FFF2-40B4-BE49-F238E27FC236}">
                  <a16:creationId xmlns:a16="http://schemas.microsoft.com/office/drawing/2014/main" id="{DE9D8536-FC84-4B4C-92A9-2BD41CF65862}"/>
                </a:ext>
              </a:extLst>
            </p:cNvPr>
            <p:cNvCxnSpPr>
              <a:cxnSpLocks/>
            </p:cNvCxnSpPr>
            <p:nvPr/>
          </p:nvCxnSpPr>
          <p:spPr>
            <a:xfrm>
              <a:off x="5359031" y="4783796"/>
              <a:ext cx="4931732" cy="0"/>
            </a:xfrm>
            <a:prstGeom prst="line">
              <a:avLst/>
            </a:prstGeom>
            <a:ln w="28575">
              <a:solidFill>
                <a:srgbClr val="FD671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049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3B17743-FE75-4EF9-ABED-0989205BE299}"/>
              </a:ext>
            </a:extLst>
          </p:cNvPr>
          <p:cNvSpPr txBox="1"/>
          <p:nvPr/>
        </p:nvSpPr>
        <p:spPr>
          <a:xfrm>
            <a:off x="3108960" y="1167618"/>
            <a:ext cx="4712677" cy="369332"/>
          </a:xfrm>
          <a:prstGeom prst="rect">
            <a:avLst/>
          </a:prstGeom>
          <a:noFill/>
        </p:spPr>
        <p:txBody>
          <a:bodyPr wrap="square" rtlCol="0">
            <a:spAutoFit/>
          </a:bodyPr>
          <a:lstStyle/>
          <a:p>
            <a:r>
              <a:rPr lang="es-ES" dirty="0"/>
              <a:t>Falta la Ranita</a:t>
            </a:r>
            <a:endParaRPr lang="es-CO" dirty="0"/>
          </a:p>
        </p:txBody>
      </p:sp>
    </p:spTree>
    <p:extLst>
      <p:ext uri="{BB962C8B-B14F-4D97-AF65-F5344CB8AC3E}">
        <p14:creationId xmlns:p14="http://schemas.microsoft.com/office/powerpoint/2010/main" val="230626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81C0EF-E4C1-4D62-B97E-089DE88F5A69}"/>
              </a:ext>
            </a:extLst>
          </p:cNvPr>
          <p:cNvSpPr txBox="1"/>
          <p:nvPr/>
        </p:nvSpPr>
        <p:spPr>
          <a:xfrm>
            <a:off x="3108960" y="858129"/>
            <a:ext cx="3108960" cy="369332"/>
          </a:xfrm>
          <a:prstGeom prst="rect">
            <a:avLst/>
          </a:prstGeom>
          <a:noFill/>
        </p:spPr>
        <p:txBody>
          <a:bodyPr wrap="square" rtlCol="0">
            <a:spAutoFit/>
          </a:bodyPr>
          <a:lstStyle/>
          <a:p>
            <a:r>
              <a:rPr lang="es-ES" dirty="0"/>
              <a:t>Falta la Ranita</a:t>
            </a:r>
            <a:endParaRPr lang="es-CO" dirty="0"/>
          </a:p>
        </p:txBody>
      </p:sp>
    </p:spTree>
    <p:extLst>
      <p:ext uri="{BB962C8B-B14F-4D97-AF65-F5344CB8AC3E}">
        <p14:creationId xmlns:p14="http://schemas.microsoft.com/office/powerpoint/2010/main" val="82412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6DB8A7C-8368-4E43-A2B3-F049570DD850}"/>
              </a:ext>
            </a:extLst>
          </p:cNvPr>
          <p:cNvSpPr txBox="1"/>
          <p:nvPr/>
        </p:nvSpPr>
        <p:spPr>
          <a:xfrm>
            <a:off x="2422634" y="620110"/>
            <a:ext cx="7346731" cy="646331"/>
          </a:xfrm>
          <a:prstGeom prst="rect">
            <a:avLst/>
          </a:prstGeom>
          <a:noFill/>
        </p:spPr>
        <p:txBody>
          <a:bodyPr wrap="square" rtlCol="0">
            <a:spAutoFit/>
          </a:bodyPr>
          <a:lstStyle/>
          <a:p>
            <a:pPr algn="ctr"/>
            <a:r>
              <a:rPr lang="es-CO" sz="3600" b="1" dirty="0">
                <a:solidFill>
                  <a:srgbClr val="FD6719"/>
                </a:solidFill>
              </a:rPr>
              <a:t>Matemáticas con palillos</a:t>
            </a:r>
          </a:p>
        </p:txBody>
      </p:sp>
      <p:sp>
        <p:nvSpPr>
          <p:cNvPr id="4" name="Rectángulo 3">
            <a:extLst>
              <a:ext uri="{FF2B5EF4-FFF2-40B4-BE49-F238E27FC236}">
                <a16:creationId xmlns:a16="http://schemas.microsoft.com/office/drawing/2014/main" id="{F2023163-4533-1D4D-96AC-937F73B2AB40}"/>
              </a:ext>
            </a:extLst>
          </p:cNvPr>
          <p:cNvSpPr/>
          <p:nvPr/>
        </p:nvSpPr>
        <p:spPr>
          <a:xfrm>
            <a:off x="1623848" y="1732489"/>
            <a:ext cx="8944303" cy="523220"/>
          </a:xfrm>
          <a:prstGeom prst="rect">
            <a:avLst/>
          </a:prstGeom>
        </p:spPr>
        <p:txBody>
          <a:bodyPr wrap="square">
            <a:spAutoFit/>
          </a:bodyPr>
          <a:lstStyle/>
          <a:p>
            <a:pPr algn="ctr"/>
            <a:r>
              <a:rPr lang="es-CO" sz="2800" dirty="0"/>
              <a:t>Mueve un solo palillo para corregir la ecuación</a:t>
            </a:r>
          </a:p>
        </p:txBody>
      </p:sp>
      <p:pic>
        <p:nvPicPr>
          <p:cNvPr id="7170" name="Picture 2" descr="Mondadientes - Banco de fotos e imágenes de stock - iStock">
            <a:extLst>
              <a:ext uri="{FF2B5EF4-FFF2-40B4-BE49-F238E27FC236}">
                <a16:creationId xmlns:a16="http://schemas.microsoft.com/office/drawing/2014/main" id="{C4B851E8-D115-554B-91F9-CCABCAC71E2C}"/>
              </a:ext>
            </a:extLst>
          </p:cNvPr>
          <p:cNvPicPr>
            <a:picLocks noChangeAspect="1" noChangeArrowheads="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761863">
            <a:off x="2917015" y="3499050"/>
            <a:ext cx="882970" cy="8887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ondadientes - Banco de fotos e imágenes de stock - iStock">
            <a:extLst>
              <a:ext uri="{FF2B5EF4-FFF2-40B4-BE49-F238E27FC236}">
                <a16:creationId xmlns:a16="http://schemas.microsoft.com/office/drawing/2014/main" id="{B9CB701F-CB48-264A-8104-6B1F02F3687C}"/>
              </a:ext>
            </a:extLst>
          </p:cNvPr>
          <p:cNvPicPr>
            <a:picLocks noChangeAspect="1" noChangeArrowheads="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761863">
            <a:off x="5025435" y="3499051"/>
            <a:ext cx="882970" cy="8887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ondadientes - Banco de fotos e imágenes de stock - iStock">
            <a:extLst>
              <a:ext uri="{FF2B5EF4-FFF2-40B4-BE49-F238E27FC236}">
                <a16:creationId xmlns:a16="http://schemas.microsoft.com/office/drawing/2014/main" id="{5EE9DA90-2188-144C-8CF8-FCB5EE40992E}"/>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30911">
            <a:off x="5688678" y="3403417"/>
            <a:ext cx="1073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Mondadientes - Banco de fotos e imágenes de stock - iStock">
            <a:extLst>
              <a:ext uri="{FF2B5EF4-FFF2-40B4-BE49-F238E27FC236}">
                <a16:creationId xmlns:a16="http://schemas.microsoft.com/office/drawing/2014/main" id="{366B7833-C511-894F-BF5F-771D760534CD}"/>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739925">
            <a:off x="5685178" y="3406917"/>
            <a:ext cx="1073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Mondadientes - Banco de fotos e imágenes de stock - iStock">
            <a:extLst>
              <a:ext uri="{FF2B5EF4-FFF2-40B4-BE49-F238E27FC236}">
                <a16:creationId xmlns:a16="http://schemas.microsoft.com/office/drawing/2014/main" id="{18A199D1-36C0-C246-B3C5-0B0B2F42498A}"/>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00589">
            <a:off x="7604596" y="3391047"/>
            <a:ext cx="1073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Mondadientes - Banco de fotos e imágenes de stock - iStock">
            <a:extLst>
              <a:ext uri="{FF2B5EF4-FFF2-40B4-BE49-F238E27FC236}">
                <a16:creationId xmlns:a16="http://schemas.microsoft.com/office/drawing/2014/main" id="{BB5930E5-DAE5-A849-81BA-C49DCD90A1B2}"/>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690057">
            <a:off x="8179367" y="3412989"/>
            <a:ext cx="1073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251310-F18F-4443-A7FE-A5309DD2D7AD}"/>
              </a:ext>
            </a:extLst>
          </p:cNvPr>
          <p:cNvSpPr txBox="1"/>
          <p:nvPr/>
        </p:nvSpPr>
        <p:spPr>
          <a:xfrm>
            <a:off x="4722945" y="3123118"/>
            <a:ext cx="586990" cy="1446550"/>
          </a:xfrm>
          <a:prstGeom prst="rect">
            <a:avLst/>
          </a:prstGeom>
          <a:noFill/>
        </p:spPr>
        <p:txBody>
          <a:bodyPr wrap="square" rtlCol="0">
            <a:spAutoFit/>
          </a:bodyPr>
          <a:lstStyle/>
          <a:p>
            <a:r>
              <a:rPr lang="es-CO" sz="8800" dirty="0"/>
              <a:t>-</a:t>
            </a:r>
          </a:p>
        </p:txBody>
      </p:sp>
      <p:sp>
        <p:nvSpPr>
          <p:cNvPr id="6" name="Rectángulo 5">
            <a:extLst>
              <a:ext uri="{FF2B5EF4-FFF2-40B4-BE49-F238E27FC236}">
                <a16:creationId xmlns:a16="http://schemas.microsoft.com/office/drawing/2014/main" id="{F12F07EE-817B-D440-88AB-D2CE19F3F970}"/>
              </a:ext>
            </a:extLst>
          </p:cNvPr>
          <p:cNvSpPr/>
          <p:nvPr/>
        </p:nvSpPr>
        <p:spPr>
          <a:xfrm>
            <a:off x="6946761" y="3142266"/>
            <a:ext cx="747320" cy="1446550"/>
          </a:xfrm>
          <a:prstGeom prst="rect">
            <a:avLst/>
          </a:prstGeom>
        </p:spPr>
        <p:txBody>
          <a:bodyPr wrap="none">
            <a:spAutoFit/>
          </a:bodyPr>
          <a:lstStyle/>
          <a:p>
            <a:r>
              <a:rPr lang="es-CO" sz="8800" dirty="0"/>
              <a:t>=</a:t>
            </a:r>
          </a:p>
        </p:txBody>
      </p:sp>
      <p:pic>
        <p:nvPicPr>
          <p:cNvPr id="20" name="Picture 2" descr="Mondadientes - Banco de fotos e imágenes de stock - iStock">
            <a:extLst>
              <a:ext uri="{FF2B5EF4-FFF2-40B4-BE49-F238E27FC236}">
                <a16:creationId xmlns:a16="http://schemas.microsoft.com/office/drawing/2014/main" id="{C777A3AE-963F-704C-A6E6-191C5552AD8E}"/>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30911">
            <a:off x="3454077" y="3396479"/>
            <a:ext cx="1073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Mondadientes - Banco de fotos e imágenes de stock - iStock">
            <a:extLst>
              <a:ext uri="{FF2B5EF4-FFF2-40B4-BE49-F238E27FC236}">
                <a16:creationId xmlns:a16="http://schemas.microsoft.com/office/drawing/2014/main" id="{E7DA038A-CB54-5C42-8A83-B77DDEDD174A}"/>
              </a:ext>
            </a:extLst>
          </p:cNvPr>
          <p:cNvPicPr>
            <a:picLocks noChangeAspect="1" noChangeArrowheads="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739925">
            <a:off x="3450577" y="3399979"/>
            <a:ext cx="1073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nfianza para enfrentar dudas | Revista Salud Coomeva">
            <a:extLst>
              <a:ext uri="{FF2B5EF4-FFF2-40B4-BE49-F238E27FC236}">
                <a16:creationId xmlns:a16="http://schemas.microsoft.com/office/drawing/2014/main" id="{9D929BE6-6392-4847-8A75-25C5B84AB5D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9670" y="5092148"/>
            <a:ext cx="3767151" cy="176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1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80491"/>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2744</TotalTime>
  <Words>122</Words>
  <Application>Microsoft Office PowerPoint</Application>
  <PresentationFormat>Panorámica</PresentationFormat>
  <Paragraphs>18</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Apple Color Emoji</vt:lpstr>
      <vt:lpstr>Arial</vt:lpstr>
      <vt:lpstr>Calibri</vt:lpstr>
      <vt:lpstr>Calibri Light</vt:lpstr>
      <vt:lpstr>Courier New</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Алексей</dc:creator>
  <cp:lastModifiedBy>Ricardo Cantillo</cp:lastModifiedBy>
  <cp:revision>228</cp:revision>
  <dcterms:created xsi:type="dcterms:W3CDTF">2020-05-06T08:34:25Z</dcterms:created>
  <dcterms:modified xsi:type="dcterms:W3CDTF">2021-10-07T02:44:11Z</dcterms:modified>
</cp:coreProperties>
</file>