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2" r:id="rId2"/>
    <p:sldId id="348" r:id="rId3"/>
    <p:sldId id="349"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9" r:id="rId23"/>
    <p:sldId id="368" r:id="rId24"/>
    <p:sldId id="370" r:id="rId25"/>
    <p:sldId id="371" r:id="rId26"/>
    <p:sldId id="372" r:id="rId27"/>
    <p:sldId id="373" r:id="rId28"/>
    <p:sldId id="374" r:id="rId29"/>
    <p:sldId id="375" r:id="rId30"/>
    <p:sldId id="347" r:id="rId3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5" autoAdjust="0"/>
    <p:restoredTop sz="95574" autoAdjust="0"/>
  </p:normalViewPr>
  <p:slideViewPr>
    <p:cSldViewPr snapToGrid="0">
      <p:cViewPr varScale="1">
        <p:scale>
          <a:sx n="86" d="100"/>
          <a:sy n="86" d="100"/>
        </p:scale>
        <p:origin x="828" y="90"/>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8/10/2021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1D2EC8-5850-1C49-BB2F-C8BCEF82B730}"/>
              </a:ext>
            </a:extLst>
          </p:cNvPr>
          <p:cNvSpPr txBox="1"/>
          <p:nvPr/>
        </p:nvSpPr>
        <p:spPr>
          <a:xfrm>
            <a:off x="5406190" y="1459830"/>
            <a:ext cx="5727032" cy="461665"/>
          </a:xfrm>
          <a:prstGeom prst="rect">
            <a:avLst/>
          </a:prstGeom>
          <a:noFill/>
        </p:spPr>
        <p:txBody>
          <a:bodyPr wrap="square" rtlCol="0">
            <a:spAutoFit/>
          </a:bodyPr>
          <a:lstStyle/>
          <a:p>
            <a:pPr algn="r"/>
            <a:r>
              <a:rPr lang="es-CO" sz="2400" b="1" dirty="0"/>
              <a:t>WORKSHOP  – CONTROL DE FLUJO</a:t>
            </a:r>
          </a:p>
        </p:txBody>
      </p:sp>
      <p:sp>
        <p:nvSpPr>
          <p:cNvPr id="4" name="CuadroTexto 3">
            <a:extLst>
              <a:ext uri="{FF2B5EF4-FFF2-40B4-BE49-F238E27FC236}">
                <a16:creationId xmlns:a16="http://schemas.microsoft.com/office/drawing/2014/main" id="{A8057D36-C7A2-B849-A071-CA1F3BE5FB97}"/>
              </a:ext>
            </a:extLst>
          </p:cNvPr>
          <p:cNvSpPr txBox="1"/>
          <p:nvPr/>
        </p:nvSpPr>
        <p:spPr>
          <a:xfrm>
            <a:off x="609599" y="4588042"/>
            <a:ext cx="6120064" cy="1077218"/>
          </a:xfrm>
          <a:prstGeom prst="rect">
            <a:avLst/>
          </a:prstGeom>
          <a:noFill/>
        </p:spPr>
        <p:txBody>
          <a:bodyPr wrap="square" rtlCol="0">
            <a:spAutoFit/>
          </a:bodyPr>
          <a:lstStyle/>
          <a:p>
            <a:pPr algn="ctr"/>
            <a:r>
              <a:rPr lang="es-CO" sz="1600" b="1" dirty="0" err="1"/>
              <a:t>Stibenson</a:t>
            </a:r>
            <a:r>
              <a:rPr lang="es-CO" sz="1600" b="1" dirty="0"/>
              <a:t> García Cortina</a:t>
            </a:r>
          </a:p>
          <a:p>
            <a:pPr algn="ctr"/>
            <a:r>
              <a:rPr lang="es-CO" sz="1600" i="1" dirty="0"/>
              <a:t>Instructor TIC</a:t>
            </a:r>
          </a:p>
          <a:p>
            <a:pPr algn="ctr"/>
            <a:r>
              <a:rPr lang="es-CO" sz="1600" dirty="0"/>
              <a:t>Centro Nacional Colombo Alemán</a:t>
            </a:r>
          </a:p>
          <a:p>
            <a:pPr algn="ctr"/>
            <a:r>
              <a:rPr lang="es-CO" sz="1600" dirty="0"/>
              <a:t>Regional Atlántico</a:t>
            </a:r>
          </a:p>
        </p:txBody>
      </p:sp>
    </p:spTree>
    <p:extLst>
      <p:ext uri="{BB962C8B-B14F-4D97-AF65-F5344CB8AC3E}">
        <p14:creationId xmlns:p14="http://schemas.microsoft.com/office/powerpoint/2010/main" val="134301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doble</a:t>
            </a:r>
          </a:p>
        </p:txBody>
      </p:sp>
      <p:sp>
        <p:nvSpPr>
          <p:cNvPr id="4" name="Marcador de contenido 2">
            <a:extLst>
              <a:ext uri="{FF2B5EF4-FFF2-40B4-BE49-F238E27FC236}">
                <a16:creationId xmlns:a16="http://schemas.microsoft.com/office/drawing/2014/main" id="{C4D5E78C-4831-A44C-AD7A-DC9C0F4B49D3}"/>
              </a:ext>
            </a:extLst>
          </p:cNvPr>
          <p:cNvSpPr txBox="1">
            <a:spLocks/>
          </p:cNvSpPr>
          <p:nvPr/>
        </p:nvSpPr>
        <p:spPr>
          <a:xfrm>
            <a:off x="1295401" y="1541417"/>
            <a:ext cx="9601196" cy="450668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La estructura condicional doble permite elegir entre dos opciones o alternativas posibles en función del cumplimiento o no de una determinada condición.</a:t>
            </a:r>
            <a:endParaRPr lang="en-US" dirty="0"/>
          </a:p>
          <a:p>
            <a:pPr marL="0" indent="0" algn="just">
              <a:buFont typeface="Arial" panose="020B0604020202020204" pitchFamily="34" charset="0"/>
              <a:buNone/>
            </a:pPr>
            <a:endParaRPr lang="es-CO" b="1" dirty="0"/>
          </a:p>
          <a:p>
            <a:pPr marL="0" indent="0" algn="just">
              <a:buFont typeface="Arial" panose="020B0604020202020204" pitchFamily="34" charset="0"/>
              <a:buNone/>
            </a:pPr>
            <a:r>
              <a:rPr lang="es-CO" b="1" dirty="0"/>
              <a:t>Ejemplo</a:t>
            </a:r>
            <a:r>
              <a:rPr lang="es-CO" dirty="0"/>
              <a:t>:</a:t>
            </a:r>
          </a:p>
          <a:p>
            <a:pPr marL="0" indent="0">
              <a:buFont typeface="Arial" panose="020B0604020202020204" pitchFamily="34" charset="0"/>
              <a:buNone/>
            </a:pPr>
            <a:r>
              <a:rPr lang="es-ES" dirty="0"/>
              <a:t>num_1  = 6</a:t>
            </a:r>
            <a:endParaRPr lang="en-US" dirty="0"/>
          </a:p>
          <a:p>
            <a:pPr marL="0" indent="0">
              <a:buFont typeface="Arial" panose="020B0604020202020204" pitchFamily="34" charset="0"/>
              <a:buNone/>
            </a:pPr>
            <a:r>
              <a:rPr lang="es-ES" dirty="0"/>
              <a:t>num_2 = 8</a:t>
            </a:r>
            <a:endParaRPr lang="en-US" dirty="0"/>
          </a:p>
          <a:p>
            <a:pPr marL="0" indent="0">
              <a:buFont typeface="Arial" panose="020B0604020202020204" pitchFamily="34" charset="0"/>
              <a:buNone/>
            </a:pPr>
            <a:r>
              <a:rPr lang="es-ES" dirty="0"/>
              <a:t> </a:t>
            </a:r>
            <a:r>
              <a:rPr lang="es-ES" dirty="0" err="1"/>
              <a:t>if</a:t>
            </a:r>
            <a:r>
              <a:rPr lang="es-ES" dirty="0"/>
              <a:t> (num_1  &gt;= num_2):</a:t>
            </a:r>
            <a:endParaRPr lang="en-US" dirty="0"/>
          </a:p>
          <a:p>
            <a:pPr marL="0" indent="0">
              <a:buFont typeface="Arial" panose="020B0604020202020204" pitchFamily="34" charset="0"/>
              <a:buNone/>
            </a:pPr>
            <a:r>
              <a:rPr lang="es-ES" dirty="0"/>
              <a:t>	</a:t>
            </a:r>
            <a:r>
              <a:rPr lang="es-ES" dirty="0" err="1"/>
              <a:t>Print</a:t>
            </a:r>
            <a:r>
              <a:rPr lang="es-ES" dirty="0"/>
              <a:t>(“Número Uno Mayor o Igual”)</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(“Número Uno es Menor”)</a:t>
            </a:r>
            <a:endParaRPr lang="en-US" dirty="0"/>
          </a:p>
          <a:p>
            <a:pPr marL="0" indent="0" algn="just">
              <a:buFont typeface="Arial" panose="020B0604020202020204" pitchFamily="34" charset="0"/>
              <a:buNone/>
            </a:pPr>
            <a:endParaRPr lang="en-US" dirty="0"/>
          </a:p>
        </p:txBody>
      </p:sp>
    </p:spTree>
    <p:extLst>
      <p:ext uri="{BB962C8B-B14F-4D97-AF65-F5344CB8AC3E}">
        <p14:creationId xmlns:p14="http://schemas.microsoft.com/office/powerpoint/2010/main" val="19489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múltiples</a:t>
            </a:r>
          </a:p>
        </p:txBody>
      </p:sp>
      <p:sp>
        <p:nvSpPr>
          <p:cNvPr id="5" name="Marcador de contenido 2">
            <a:extLst>
              <a:ext uri="{FF2B5EF4-FFF2-40B4-BE49-F238E27FC236}">
                <a16:creationId xmlns:a16="http://schemas.microsoft.com/office/drawing/2014/main" id="{C13BDFEC-57FA-D94D-9B6B-A9703D7B53F0}"/>
              </a:ext>
            </a:extLst>
          </p:cNvPr>
          <p:cNvSpPr txBox="1">
            <a:spLocks/>
          </p:cNvSpPr>
          <p:nvPr/>
        </p:nvSpPr>
        <p:spPr>
          <a:xfrm>
            <a:off x="951506" y="1233036"/>
            <a:ext cx="10288988" cy="14982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200" dirty="0"/>
              <a:t>Las estructuras condicionales múltiples son aquellas que al tener escenarios establecidos o previamente definidos para una variable, nos permite tomar la ruta de decisión en la que se encuentre una coincidencia entre el valor de la variable y los escenarios.</a:t>
            </a:r>
            <a:endParaRPr lang="en-US" sz="2200" dirty="0"/>
          </a:p>
        </p:txBody>
      </p:sp>
      <p:sp>
        <p:nvSpPr>
          <p:cNvPr id="6" name="Marcador de contenido 2">
            <a:extLst>
              <a:ext uri="{FF2B5EF4-FFF2-40B4-BE49-F238E27FC236}">
                <a16:creationId xmlns:a16="http://schemas.microsoft.com/office/drawing/2014/main" id="{B972BEFE-91AD-8648-9532-E95F93AA73B0}"/>
              </a:ext>
            </a:extLst>
          </p:cNvPr>
          <p:cNvSpPr txBox="1">
            <a:spLocks/>
          </p:cNvSpPr>
          <p:nvPr/>
        </p:nvSpPr>
        <p:spPr>
          <a:xfrm>
            <a:off x="1240878" y="2568429"/>
            <a:ext cx="5614850" cy="387725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err="1"/>
              <a:t>print</a:t>
            </a:r>
            <a:r>
              <a:rPr lang="es-ES" b="1" dirty="0"/>
              <a:t>("Ingrese una </a:t>
            </a:r>
            <a:r>
              <a:rPr lang="es-ES" b="1" dirty="0" err="1"/>
              <a:t>Opcion</a:t>
            </a:r>
            <a:r>
              <a:rPr lang="es-ES" b="1" dirty="0"/>
              <a:t>")</a:t>
            </a:r>
            <a:endParaRPr lang="en-US" b="1" dirty="0"/>
          </a:p>
          <a:p>
            <a:pPr marL="0" indent="0">
              <a:buNone/>
            </a:pPr>
            <a:r>
              <a:rPr lang="es-ES" b="1" dirty="0" err="1"/>
              <a:t>print</a:t>
            </a:r>
            <a:r>
              <a:rPr lang="es-ES" b="1" dirty="0"/>
              <a:t>("1- Ingresar")</a:t>
            </a:r>
            <a:endParaRPr lang="en-US" b="1" dirty="0"/>
          </a:p>
          <a:p>
            <a:pPr marL="0" indent="0">
              <a:buNone/>
            </a:pPr>
            <a:r>
              <a:rPr lang="es-ES" b="1" dirty="0" err="1"/>
              <a:t>print</a:t>
            </a:r>
            <a:r>
              <a:rPr lang="es-ES" b="1" dirty="0"/>
              <a:t>("2- Modificar")</a:t>
            </a:r>
            <a:endParaRPr lang="en-US" b="1" dirty="0"/>
          </a:p>
          <a:p>
            <a:pPr marL="0" indent="0">
              <a:buNone/>
            </a:pPr>
            <a:r>
              <a:rPr lang="es-ES" b="1" dirty="0" err="1"/>
              <a:t>print</a:t>
            </a:r>
            <a:r>
              <a:rPr lang="es-ES" b="1" dirty="0"/>
              <a:t>("3- Ir de Vacaciones")</a:t>
            </a:r>
            <a:endParaRPr lang="en-US" b="1" dirty="0"/>
          </a:p>
          <a:p>
            <a:pPr marL="0" indent="0">
              <a:buNone/>
            </a:pPr>
            <a:r>
              <a:rPr lang="es-ES" b="1" dirty="0" err="1"/>
              <a:t>print</a:t>
            </a:r>
            <a:r>
              <a:rPr lang="es-ES" b="1" dirty="0"/>
              <a:t>("4- Pagar Deuda")</a:t>
            </a:r>
            <a:endParaRPr lang="en-US" b="1" dirty="0"/>
          </a:p>
          <a:p>
            <a:pPr marL="0" indent="0">
              <a:buNone/>
            </a:pPr>
            <a:r>
              <a:rPr lang="es-ES" b="1" dirty="0" err="1"/>
              <a:t>print</a:t>
            </a:r>
            <a:r>
              <a:rPr lang="es-ES" b="1" dirty="0"/>
              <a:t>("Cualquier Teclas Para Salir")</a:t>
            </a:r>
            <a:endParaRPr lang="en-US" b="1" dirty="0"/>
          </a:p>
          <a:p>
            <a:pPr marL="0" indent="0">
              <a:buNone/>
            </a:pPr>
            <a:r>
              <a:rPr lang="es-ES" b="1" dirty="0"/>
              <a:t>valor = </a:t>
            </a:r>
            <a:r>
              <a:rPr lang="es-ES" b="1" dirty="0" err="1"/>
              <a:t>int</a:t>
            </a:r>
            <a:r>
              <a:rPr lang="es-ES" b="1" dirty="0"/>
              <a:t>(input("Digite una Opción "))</a:t>
            </a:r>
            <a:endParaRPr lang="en-US" b="1" dirty="0"/>
          </a:p>
          <a:p>
            <a:pPr marL="0" indent="0">
              <a:buFont typeface="Arial"/>
              <a:buNone/>
            </a:pPr>
            <a:endParaRPr lang="en-US" dirty="0"/>
          </a:p>
        </p:txBody>
      </p:sp>
      <p:sp>
        <p:nvSpPr>
          <p:cNvPr id="7" name="Marcador de contenido 2">
            <a:extLst>
              <a:ext uri="{FF2B5EF4-FFF2-40B4-BE49-F238E27FC236}">
                <a16:creationId xmlns:a16="http://schemas.microsoft.com/office/drawing/2014/main" id="{76CD6967-28F0-8844-AFA4-85BF956D4876}"/>
              </a:ext>
            </a:extLst>
          </p:cNvPr>
          <p:cNvSpPr txBox="1">
            <a:spLocks/>
          </p:cNvSpPr>
          <p:nvPr/>
        </p:nvSpPr>
        <p:spPr>
          <a:xfrm>
            <a:off x="7384207" y="2451071"/>
            <a:ext cx="4214945" cy="4282199"/>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err="1"/>
              <a:t>if</a:t>
            </a:r>
            <a:r>
              <a:rPr lang="es-ES" b="1" dirty="0"/>
              <a:t> (valor == 1):</a:t>
            </a:r>
            <a:endParaRPr lang="en-US" b="1" dirty="0"/>
          </a:p>
          <a:p>
            <a:pPr marL="0" indent="0">
              <a:buNone/>
            </a:pPr>
            <a:r>
              <a:rPr lang="es-ES" b="1" dirty="0"/>
              <a:t>    </a:t>
            </a:r>
            <a:r>
              <a:rPr lang="es-ES" b="1" dirty="0" err="1"/>
              <a:t>print</a:t>
            </a:r>
            <a:r>
              <a:rPr lang="es-ES" b="1" dirty="0"/>
              <a:t>("Ingresar")    </a:t>
            </a:r>
            <a:endParaRPr lang="en-US" b="1" dirty="0"/>
          </a:p>
          <a:p>
            <a:pPr marL="0" indent="0">
              <a:buNone/>
            </a:pPr>
            <a:r>
              <a:rPr lang="es-ES" b="1" dirty="0" err="1"/>
              <a:t>elif</a:t>
            </a:r>
            <a:r>
              <a:rPr lang="es-ES" b="1" dirty="0"/>
              <a:t> (valor == 2):</a:t>
            </a:r>
            <a:endParaRPr lang="en-US" b="1" dirty="0"/>
          </a:p>
          <a:p>
            <a:pPr marL="0" indent="0">
              <a:buNone/>
            </a:pPr>
            <a:r>
              <a:rPr lang="es-ES" b="1" dirty="0"/>
              <a:t>    </a:t>
            </a:r>
            <a:r>
              <a:rPr lang="es-ES" b="1" dirty="0" err="1"/>
              <a:t>print</a:t>
            </a:r>
            <a:r>
              <a:rPr lang="es-ES" b="1" dirty="0"/>
              <a:t>("Modificar")</a:t>
            </a:r>
            <a:endParaRPr lang="en-US" b="1" dirty="0"/>
          </a:p>
          <a:p>
            <a:pPr marL="0" indent="0">
              <a:buNone/>
            </a:pPr>
            <a:r>
              <a:rPr lang="es-ES" b="1" dirty="0" err="1"/>
              <a:t>elif</a:t>
            </a:r>
            <a:r>
              <a:rPr lang="es-ES" b="1" dirty="0"/>
              <a:t> (valor == 3):</a:t>
            </a:r>
            <a:endParaRPr lang="en-US" b="1" dirty="0"/>
          </a:p>
          <a:p>
            <a:pPr marL="0" indent="0">
              <a:buNone/>
            </a:pPr>
            <a:r>
              <a:rPr lang="es-ES" b="1" dirty="0"/>
              <a:t>    </a:t>
            </a:r>
            <a:r>
              <a:rPr lang="es-ES" b="1" dirty="0" err="1"/>
              <a:t>print</a:t>
            </a:r>
            <a:r>
              <a:rPr lang="es-ES" b="1" dirty="0"/>
              <a:t>("Ir de Vacaciones")</a:t>
            </a:r>
            <a:endParaRPr lang="en-US" b="1" dirty="0"/>
          </a:p>
          <a:p>
            <a:pPr marL="0" indent="0">
              <a:buNone/>
            </a:pPr>
            <a:r>
              <a:rPr lang="es-ES" b="1" dirty="0" err="1"/>
              <a:t>elif</a:t>
            </a:r>
            <a:r>
              <a:rPr lang="es-ES" b="1" dirty="0"/>
              <a:t> (valor == 4):</a:t>
            </a:r>
            <a:endParaRPr lang="en-US" b="1" dirty="0"/>
          </a:p>
          <a:p>
            <a:pPr marL="0" indent="0">
              <a:buNone/>
            </a:pPr>
            <a:r>
              <a:rPr lang="es-ES" b="1" dirty="0"/>
              <a:t>    </a:t>
            </a:r>
            <a:r>
              <a:rPr lang="es-ES" b="1" dirty="0" err="1"/>
              <a:t>print</a:t>
            </a:r>
            <a:r>
              <a:rPr lang="es-ES" b="1" dirty="0"/>
              <a:t>("Pagar Deuda")</a:t>
            </a:r>
            <a:endParaRPr lang="en-US" b="1" dirty="0"/>
          </a:p>
          <a:p>
            <a:pPr marL="0" indent="0">
              <a:buNone/>
            </a:pPr>
            <a:r>
              <a:rPr lang="es-ES" b="1" dirty="0" err="1"/>
              <a:t>else</a:t>
            </a:r>
            <a:r>
              <a:rPr lang="es-ES" b="1" dirty="0"/>
              <a:t>:</a:t>
            </a:r>
            <a:endParaRPr lang="en-US" b="1" dirty="0"/>
          </a:p>
          <a:p>
            <a:pPr marL="0" indent="0">
              <a:buNone/>
            </a:pPr>
            <a:r>
              <a:rPr lang="es-ES" b="1" dirty="0"/>
              <a:t>    </a:t>
            </a:r>
            <a:r>
              <a:rPr lang="es-ES" b="1" dirty="0" err="1"/>
              <a:t>print</a:t>
            </a:r>
            <a:r>
              <a:rPr lang="es-ES" b="1" dirty="0"/>
              <a:t>("Salió del Programa")</a:t>
            </a:r>
            <a:endParaRPr lang="en-US" b="1" dirty="0"/>
          </a:p>
          <a:p>
            <a:pPr marL="0" indent="0">
              <a:buFont typeface="Arial"/>
              <a:buNone/>
            </a:pPr>
            <a:endParaRPr lang="en-US" dirty="0"/>
          </a:p>
        </p:txBody>
      </p:sp>
    </p:spTree>
    <p:extLst>
      <p:ext uri="{BB962C8B-B14F-4D97-AF65-F5344CB8AC3E}">
        <p14:creationId xmlns:p14="http://schemas.microsoft.com/office/powerpoint/2010/main" val="14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anidada</a:t>
            </a:r>
          </a:p>
        </p:txBody>
      </p:sp>
      <p:sp>
        <p:nvSpPr>
          <p:cNvPr id="8" name="Marcador de contenido 2">
            <a:extLst>
              <a:ext uri="{FF2B5EF4-FFF2-40B4-BE49-F238E27FC236}">
                <a16:creationId xmlns:a16="http://schemas.microsoft.com/office/drawing/2014/main" id="{CD013D31-7CDE-BC49-8E81-3249930D1858}"/>
              </a:ext>
            </a:extLst>
          </p:cNvPr>
          <p:cNvSpPr txBox="1">
            <a:spLocks/>
          </p:cNvSpPr>
          <p:nvPr/>
        </p:nvSpPr>
        <p:spPr>
          <a:xfrm>
            <a:off x="788126" y="1382410"/>
            <a:ext cx="10615748" cy="499339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Decimos que una estructura condicional es anidada cuando por la rama del verdadero o el falso de una estructura condicional hay otra estructura condicional.</a:t>
            </a:r>
          </a:p>
          <a:p>
            <a:pPr marL="0" indent="0" algn="just">
              <a:buNone/>
            </a:pPr>
            <a:endParaRPr lang="en-US" dirty="0"/>
          </a:p>
          <a:p>
            <a:pPr marL="0" indent="0">
              <a:buFont typeface="Arial" panose="020B0604020202020204" pitchFamily="34" charset="0"/>
              <a:buNone/>
            </a:pPr>
            <a:r>
              <a:rPr lang="es-ES" dirty="0"/>
              <a:t>n1 = 15</a:t>
            </a:r>
            <a:endParaRPr lang="en-US" dirty="0"/>
          </a:p>
          <a:p>
            <a:pPr marL="0" indent="0">
              <a:buFont typeface="Arial" panose="020B0604020202020204" pitchFamily="34" charset="0"/>
              <a:buNone/>
            </a:pPr>
            <a:r>
              <a:rPr lang="es-ES" dirty="0"/>
              <a:t>n2 = 9</a:t>
            </a:r>
            <a:endParaRPr lang="en-US" dirty="0"/>
          </a:p>
          <a:p>
            <a:pPr marL="0" indent="0">
              <a:buFont typeface="Arial" panose="020B0604020202020204" pitchFamily="34" charset="0"/>
              <a:buNone/>
            </a:pPr>
            <a:r>
              <a:rPr lang="es-ES" dirty="0"/>
              <a:t>n3 = 11</a:t>
            </a:r>
            <a:endParaRPr lang="en-US" dirty="0"/>
          </a:p>
          <a:p>
            <a:pPr marL="0" indent="0">
              <a:buFont typeface="Arial" panose="020B0604020202020204" pitchFamily="34" charset="0"/>
              <a:buNone/>
            </a:pPr>
            <a:r>
              <a:rPr lang="es-ES" dirty="0" err="1"/>
              <a:t>if</a:t>
            </a:r>
            <a:r>
              <a:rPr lang="es-ES" dirty="0"/>
              <a:t> (n1 &gt; n2):</a:t>
            </a:r>
            <a:endParaRPr lang="en-US" dirty="0"/>
          </a:p>
          <a:p>
            <a:pPr marL="0" indent="0">
              <a:buFont typeface="Arial" panose="020B0604020202020204" pitchFamily="34" charset="0"/>
              <a:buNone/>
            </a:pPr>
            <a:r>
              <a:rPr lang="es-ES" dirty="0"/>
              <a:t>	</a:t>
            </a:r>
            <a:r>
              <a:rPr lang="es-ES" dirty="0" err="1"/>
              <a:t>if</a:t>
            </a:r>
            <a:r>
              <a:rPr lang="es-ES" dirty="0"/>
              <a:t> (n1 &gt; n3):</a:t>
            </a:r>
            <a:endParaRPr lang="en-US" dirty="0"/>
          </a:p>
          <a:p>
            <a:pPr marL="0" indent="0">
              <a:buFont typeface="Arial" panose="020B0604020202020204" pitchFamily="34" charset="0"/>
              <a:buNone/>
            </a:pPr>
            <a:r>
              <a:rPr lang="es-ES" dirty="0"/>
              <a:t>		</a:t>
            </a:r>
            <a:r>
              <a:rPr lang="es-ES" dirty="0" err="1"/>
              <a:t>print</a:t>
            </a:r>
            <a:r>
              <a:rPr lang="es-ES" dirty="0"/>
              <a:t>("Numero 1 es Mayor que Número 2 y 3")</a:t>
            </a:r>
            <a:endParaRPr lang="en-US" dirty="0"/>
          </a:p>
          <a:p>
            <a:pPr marL="0" indent="0">
              <a:buFont typeface="Arial" panose="020B0604020202020204" pitchFamily="34" charset="0"/>
              <a:buNone/>
            </a:pPr>
            <a:r>
              <a:rPr lang="es-ES" dirty="0"/>
              <a:t>	</a:t>
            </a:r>
            <a:r>
              <a:rPr lang="es-ES" dirty="0" err="1"/>
              <a:t>else</a:t>
            </a:r>
            <a:r>
              <a:rPr lang="es-ES" dirty="0"/>
              <a:t>:</a:t>
            </a:r>
            <a:endParaRPr lang="en-US" dirty="0"/>
          </a:p>
          <a:p>
            <a:pPr marL="0" indent="0">
              <a:buFont typeface="Arial" panose="020B0604020202020204" pitchFamily="34" charset="0"/>
              <a:buNone/>
            </a:pPr>
            <a:r>
              <a:rPr lang="es-ES" dirty="0"/>
              <a:t>		</a:t>
            </a:r>
            <a:r>
              <a:rPr lang="es-ES" dirty="0" err="1"/>
              <a:t>if</a:t>
            </a:r>
            <a:r>
              <a:rPr lang="es-ES" dirty="0"/>
              <a:t> (n2 &gt; n1):</a:t>
            </a:r>
            <a:endParaRPr lang="en-US" dirty="0"/>
          </a:p>
          <a:p>
            <a:pPr marL="0" indent="0">
              <a:buFont typeface="Arial" panose="020B0604020202020204" pitchFamily="34" charset="0"/>
              <a:buNone/>
            </a:pPr>
            <a:r>
              <a:rPr lang="es-ES" dirty="0"/>
              <a:t>			</a:t>
            </a:r>
            <a:r>
              <a:rPr lang="es-ES" dirty="0" err="1"/>
              <a:t>if</a:t>
            </a:r>
            <a:r>
              <a:rPr lang="es-ES" dirty="0"/>
              <a:t> (n2 &gt; n3):</a:t>
            </a:r>
            <a:endParaRPr lang="en-US" dirty="0"/>
          </a:p>
          <a:p>
            <a:pPr marL="0" indent="0">
              <a:buFont typeface="Arial" panose="020B0604020202020204" pitchFamily="34" charset="0"/>
              <a:buNone/>
            </a:pPr>
            <a:r>
              <a:rPr lang="es-ES" dirty="0"/>
              <a:t>				</a:t>
            </a:r>
            <a:r>
              <a:rPr lang="es-ES" dirty="0" err="1"/>
              <a:t>print</a:t>
            </a:r>
            <a:r>
              <a:rPr lang="es-ES" dirty="0"/>
              <a:t>("Numero 1 es Mayor que Número 2 y 3")</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02389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Concatenación de operadores de comparación</a:t>
            </a:r>
          </a:p>
        </p:txBody>
      </p:sp>
      <p:sp>
        <p:nvSpPr>
          <p:cNvPr id="4" name="Marcador de contenido 2">
            <a:extLst>
              <a:ext uri="{FF2B5EF4-FFF2-40B4-BE49-F238E27FC236}">
                <a16:creationId xmlns:a16="http://schemas.microsoft.com/office/drawing/2014/main" id="{14A0324E-5D72-624E-9DD0-EB167689C47A}"/>
              </a:ext>
            </a:extLst>
          </p:cNvPr>
          <p:cNvSpPr txBox="1">
            <a:spLocks/>
          </p:cNvSpPr>
          <p:nvPr/>
        </p:nvSpPr>
        <p:spPr>
          <a:xfrm>
            <a:off x="1295402" y="1560726"/>
            <a:ext cx="9601196" cy="445443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Al seleccionar la concatenación de operadores de comparación, lo que estamos haciendo es acotar el valor que tiene que tener la variable tanto por abajo como por arriba.</a:t>
            </a:r>
          </a:p>
          <a:p>
            <a:pPr marL="0" indent="0" algn="just">
              <a:buNone/>
            </a:pPr>
            <a:endParaRPr lang="en-US" dirty="0"/>
          </a:p>
          <a:p>
            <a:pPr marL="0" indent="0">
              <a:buFont typeface="Arial" panose="020B0604020202020204" pitchFamily="34" charset="0"/>
              <a:buNone/>
            </a:pPr>
            <a:r>
              <a:rPr lang="es-ES" b="1" dirty="0"/>
              <a:t>Ejemplo 1:</a:t>
            </a:r>
            <a:endParaRPr lang="en-US" dirty="0"/>
          </a:p>
          <a:p>
            <a:pPr marL="0" indent="0">
              <a:buFont typeface="Arial" panose="020B0604020202020204" pitchFamily="34" charset="0"/>
              <a:buNone/>
            </a:pPr>
            <a:r>
              <a:rPr lang="es-ES" dirty="0"/>
              <a:t>edad=13</a:t>
            </a:r>
            <a:endParaRPr lang="en-US" dirty="0"/>
          </a:p>
          <a:p>
            <a:pPr marL="0" indent="0">
              <a:buFont typeface="Arial" panose="020B0604020202020204" pitchFamily="34" charset="0"/>
              <a:buNone/>
            </a:pPr>
            <a:r>
              <a:rPr lang="es-ES" dirty="0" err="1"/>
              <a:t>if</a:t>
            </a:r>
            <a:r>
              <a:rPr lang="es-ES" dirty="0"/>
              <a:t> (0 &lt; edad &lt;= 100):</a:t>
            </a:r>
            <a:endParaRPr lang="en-US" dirty="0"/>
          </a:p>
          <a:p>
            <a:pPr marL="0" indent="0">
              <a:buFont typeface="Arial" panose="020B0604020202020204" pitchFamily="34" charset="0"/>
              <a:buNone/>
            </a:pPr>
            <a:r>
              <a:rPr lang="es-ES" dirty="0"/>
              <a:t>    </a:t>
            </a:r>
            <a:r>
              <a:rPr lang="es-ES" dirty="0" err="1"/>
              <a:t>print</a:t>
            </a:r>
            <a:r>
              <a:rPr lang="es-ES" dirty="0"/>
              <a:t>(“La Edad es Correcta”)</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(“Edad Incorrecta”)</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9485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de control iterativas</a:t>
            </a:r>
          </a:p>
        </p:txBody>
      </p:sp>
      <p:sp>
        <p:nvSpPr>
          <p:cNvPr id="5" name="Marcador de contenido 2">
            <a:extLst>
              <a:ext uri="{FF2B5EF4-FFF2-40B4-BE49-F238E27FC236}">
                <a16:creationId xmlns:a16="http://schemas.microsoft.com/office/drawing/2014/main" id="{85CFD785-EAEB-1142-A20F-D6AEB2A5E3D3}"/>
              </a:ext>
            </a:extLst>
          </p:cNvPr>
          <p:cNvSpPr txBox="1">
            <a:spLocks/>
          </p:cNvSpPr>
          <p:nvPr/>
        </p:nvSpPr>
        <p:spPr>
          <a:xfrm>
            <a:off x="1078396" y="1353425"/>
            <a:ext cx="10035208" cy="492015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En Python se pueden utilizar dos tipos de ciclos: </a:t>
            </a:r>
            <a:r>
              <a:rPr lang="es-ES" dirty="0" err="1"/>
              <a:t>for</a:t>
            </a:r>
            <a:r>
              <a:rPr lang="es-ES" dirty="0"/>
              <a:t> y </a:t>
            </a:r>
            <a:r>
              <a:rPr lang="es-ES" dirty="0" err="1"/>
              <a:t>while</a:t>
            </a:r>
            <a:r>
              <a:rPr lang="es-ES" dirty="0"/>
              <a:t>. Recordemos que los ciclos se utilizan cuando es necesario ejecutar un bloque de instrucciones varias veces, hasta que, o mientras que, se cumpla una condición dada.</a:t>
            </a:r>
          </a:p>
          <a:p>
            <a:pPr marL="0" indent="0">
              <a:buNone/>
            </a:pPr>
            <a:endParaRPr lang="en-US" dirty="0"/>
          </a:p>
          <a:p>
            <a:r>
              <a:rPr lang="es-ES" b="1" dirty="0"/>
              <a:t>Ciclo FOR</a:t>
            </a:r>
            <a:r>
              <a:rPr lang="es-ES" sz="2000" b="1" dirty="0"/>
              <a:t>:</a:t>
            </a:r>
            <a:endParaRPr lang="en-US" sz="2000" dirty="0"/>
          </a:p>
          <a:p>
            <a:pPr marL="0" indent="0">
              <a:buFont typeface="Arial" panose="020B0604020202020204" pitchFamily="34" charset="0"/>
              <a:buNone/>
            </a:pPr>
            <a:r>
              <a:rPr lang="es-ES" dirty="0"/>
              <a:t>Los ciclos </a:t>
            </a:r>
            <a:r>
              <a:rPr lang="es-ES" dirty="0" err="1"/>
              <a:t>for</a:t>
            </a:r>
            <a:r>
              <a:rPr lang="es-ES" dirty="0"/>
              <a:t> permiten ejecutar una o varias instrucciones de forma iterativa, una vez por cada elemento.</a:t>
            </a:r>
          </a:p>
          <a:p>
            <a:r>
              <a:rPr lang="es-ES" dirty="0" err="1"/>
              <a:t>for</a:t>
            </a:r>
            <a:r>
              <a:rPr lang="es-ES" dirty="0"/>
              <a:t> i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Nota</a:t>
            </a:r>
            <a:r>
              <a:rPr lang="es-ES" dirty="0"/>
              <a:t>: Donde </a:t>
            </a:r>
            <a:r>
              <a:rPr lang="es-ES" b="1" dirty="0"/>
              <a:t>i</a:t>
            </a:r>
            <a:r>
              <a:rPr lang="es-ES" dirty="0"/>
              <a:t> inicia siempre desde cero.</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042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de control iterativas</a:t>
            </a:r>
          </a:p>
        </p:txBody>
      </p:sp>
      <p:sp>
        <p:nvSpPr>
          <p:cNvPr id="5" name="Marcador de contenido 2">
            <a:extLst>
              <a:ext uri="{FF2B5EF4-FFF2-40B4-BE49-F238E27FC236}">
                <a16:creationId xmlns:a16="http://schemas.microsoft.com/office/drawing/2014/main" id="{85CFD785-EAEB-1142-A20F-D6AEB2A5E3D3}"/>
              </a:ext>
            </a:extLst>
          </p:cNvPr>
          <p:cNvSpPr txBox="1">
            <a:spLocks/>
          </p:cNvSpPr>
          <p:nvPr/>
        </p:nvSpPr>
        <p:spPr>
          <a:xfrm>
            <a:off x="1078396" y="1145600"/>
            <a:ext cx="10035208" cy="492015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dirty="0"/>
              <a:t>En Python se pueden utilizar dos tipos de ciclos: </a:t>
            </a:r>
            <a:r>
              <a:rPr lang="es-ES" dirty="0" err="1"/>
              <a:t>for</a:t>
            </a:r>
            <a:r>
              <a:rPr lang="es-ES" dirty="0"/>
              <a:t> y </a:t>
            </a:r>
            <a:r>
              <a:rPr lang="es-ES" dirty="0" err="1"/>
              <a:t>while</a:t>
            </a:r>
            <a:r>
              <a:rPr lang="es-ES" dirty="0"/>
              <a:t>. Recordemos que los ciclos se utilizan cuando es necesario ejecutar un bloque de instrucciones varias veces, hasta que, o mientras que, se cumpla una condición dada.</a:t>
            </a:r>
          </a:p>
          <a:p>
            <a:pPr marL="0" indent="0">
              <a:buNone/>
            </a:pPr>
            <a:endParaRPr lang="en-US" dirty="0"/>
          </a:p>
          <a:p>
            <a:r>
              <a:rPr lang="es-ES" b="1" dirty="0"/>
              <a:t>Ciclo FOR</a:t>
            </a:r>
            <a:r>
              <a:rPr lang="es-ES" sz="2000" b="1" dirty="0"/>
              <a:t>:</a:t>
            </a:r>
            <a:endParaRPr lang="en-US" sz="2000" dirty="0"/>
          </a:p>
          <a:p>
            <a:pPr marL="0" indent="0">
              <a:buFont typeface="Arial" panose="020B0604020202020204" pitchFamily="34" charset="0"/>
              <a:buNone/>
            </a:pPr>
            <a:r>
              <a:rPr lang="es-ES" dirty="0"/>
              <a:t>Los ciclos </a:t>
            </a:r>
            <a:r>
              <a:rPr lang="es-ES" dirty="0" err="1"/>
              <a:t>for</a:t>
            </a:r>
            <a:r>
              <a:rPr lang="es-ES" dirty="0"/>
              <a:t> permiten ejecutar una o </a:t>
            </a:r>
          </a:p>
          <a:p>
            <a:pPr marL="0" indent="0" algn="just">
              <a:buFont typeface="Arial" panose="020B0604020202020204" pitchFamily="34" charset="0"/>
              <a:buNone/>
            </a:pPr>
            <a:r>
              <a:rPr lang="es-ES" dirty="0"/>
              <a:t>varias instrucciones de forma iterativa, </a:t>
            </a:r>
          </a:p>
          <a:p>
            <a:pPr marL="0" indent="0">
              <a:buFont typeface="Arial" panose="020B0604020202020204" pitchFamily="34" charset="0"/>
              <a:buNone/>
            </a:pPr>
            <a:r>
              <a:rPr lang="es-ES" dirty="0"/>
              <a:t>una vez por cada elemento.</a:t>
            </a:r>
          </a:p>
          <a:p>
            <a:r>
              <a:rPr lang="es-ES" dirty="0" err="1"/>
              <a:t>for</a:t>
            </a:r>
            <a:r>
              <a:rPr lang="es-ES" dirty="0"/>
              <a:t> i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Nota</a:t>
            </a:r>
            <a:r>
              <a:rPr lang="es-ES" dirty="0"/>
              <a:t>: Donde </a:t>
            </a:r>
            <a:r>
              <a:rPr lang="es-ES" b="1" dirty="0"/>
              <a:t>i</a:t>
            </a:r>
            <a:r>
              <a:rPr lang="es-ES" dirty="0"/>
              <a:t> inicia siempre desde cero.</a:t>
            </a:r>
            <a:endParaRPr lang="en-US" dirty="0"/>
          </a:p>
          <a:p>
            <a:pPr marL="0" indent="0">
              <a:buFont typeface="Arial" panose="020B0604020202020204" pitchFamily="34" charset="0"/>
              <a:buNone/>
            </a:pPr>
            <a:endParaRPr lang="en-US" dirty="0"/>
          </a:p>
          <a:p>
            <a:pPr marL="0" indent="0">
              <a:buNone/>
            </a:pPr>
            <a:r>
              <a:rPr lang="en-US" dirty="0"/>
              <a:t>https://docs.python.org/es/3.8/library/functions.html</a:t>
            </a:r>
          </a:p>
        </p:txBody>
      </p:sp>
      <p:sp>
        <p:nvSpPr>
          <p:cNvPr id="4" name="Marcador de contenido 2">
            <a:extLst>
              <a:ext uri="{FF2B5EF4-FFF2-40B4-BE49-F238E27FC236}">
                <a16:creationId xmlns:a16="http://schemas.microsoft.com/office/drawing/2014/main" id="{C79F5E47-603F-424D-9F4E-E85C27CF57AE}"/>
              </a:ext>
            </a:extLst>
          </p:cNvPr>
          <p:cNvSpPr txBox="1">
            <a:spLocks/>
          </p:cNvSpPr>
          <p:nvPr/>
        </p:nvSpPr>
        <p:spPr>
          <a:xfrm>
            <a:off x="7731799" y="1980009"/>
            <a:ext cx="4297680" cy="3775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2200" b="1" u="sng" dirty="0"/>
              <a:t>Ámbito </a:t>
            </a:r>
            <a:r>
              <a:rPr lang="es-CO" sz="2200" b="1" u="sng" dirty="0" err="1"/>
              <a:t>Built</a:t>
            </a:r>
            <a:r>
              <a:rPr lang="es-CO" sz="2200" b="1" u="sng" dirty="0"/>
              <a:t>-in:</a:t>
            </a:r>
            <a:endParaRPr lang="en-US" sz="2200" dirty="0"/>
          </a:p>
          <a:p>
            <a:pPr marL="0" indent="0">
              <a:buFont typeface="Arial" panose="020B0604020202020204" pitchFamily="34" charset="0"/>
              <a:buNone/>
            </a:pPr>
            <a:r>
              <a:rPr lang="es-CO" sz="2000" dirty="0" err="1"/>
              <a:t>pais</a:t>
            </a:r>
            <a:r>
              <a:rPr lang="es-CO" sz="2000" dirty="0"/>
              <a:t> = “Colombia Tierra Querida”</a:t>
            </a:r>
            <a:endParaRPr lang="en-US" sz="2000" dirty="0"/>
          </a:p>
          <a:p>
            <a:pPr marL="0" indent="0">
              <a:buFont typeface="Arial" panose="020B0604020202020204" pitchFamily="34" charset="0"/>
              <a:buNone/>
            </a:pPr>
            <a:r>
              <a:rPr lang="es-CO" sz="2000" dirty="0" err="1"/>
              <a:t>tem</a:t>
            </a:r>
            <a:r>
              <a:rPr lang="es-CO" sz="2000" dirty="0"/>
              <a:t> = </a:t>
            </a:r>
            <a:r>
              <a:rPr lang="es-CO" sz="2000" dirty="0" err="1"/>
              <a:t>len</a:t>
            </a:r>
            <a:r>
              <a:rPr lang="es-CO" sz="2000" dirty="0"/>
              <a:t>(</a:t>
            </a:r>
            <a:r>
              <a:rPr lang="es-CO" sz="2000" dirty="0" err="1"/>
              <a:t>pais</a:t>
            </a:r>
            <a:r>
              <a:rPr lang="es-CO" sz="2000" dirty="0"/>
              <a:t>)</a:t>
            </a:r>
          </a:p>
          <a:p>
            <a:pPr marL="0" indent="0">
              <a:buFont typeface="Arial" panose="020B0604020202020204" pitchFamily="34" charset="0"/>
              <a:buNone/>
            </a:pPr>
            <a:endParaRPr lang="en-US" sz="2000" dirty="0"/>
          </a:p>
          <a:p>
            <a:pPr marL="0" indent="0">
              <a:buFont typeface="Arial" panose="020B0604020202020204" pitchFamily="34" charset="0"/>
              <a:buNone/>
            </a:pPr>
            <a:r>
              <a:rPr lang="es-CO" sz="2000" dirty="0"/>
              <a:t>Crear una función </a:t>
            </a:r>
            <a:r>
              <a:rPr lang="es-CO" sz="2000" dirty="0" err="1"/>
              <a:t>len</a:t>
            </a:r>
            <a:r>
              <a:rPr lang="es-CO" sz="2000" dirty="0"/>
              <a:t>()</a:t>
            </a:r>
            <a:endParaRPr lang="en-US" sz="2000" dirty="0"/>
          </a:p>
          <a:p>
            <a:pPr marL="0" indent="0">
              <a:buFont typeface="Arial" panose="020B0604020202020204" pitchFamily="34" charset="0"/>
              <a:buNone/>
            </a:pPr>
            <a:r>
              <a:rPr lang="es-CO" sz="2000" dirty="0"/>
              <a:t>&gt;&gt;&gt;</a:t>
            </a:r>
            <a:r>
              <a:rPr lang="es-CO" sz="2000" dirty="0" err="1"/>
              <a:t>def</a:t>
            </a:r>
            <a:r>
              <a:rPr lang="es-CO" sz="2000" dirty="0"/>
              <a:t> </a:t>
            </a:r>
            <a:r>
              <a:rPr lang="es-CO" sz="2000" dirty="0" err="1"/>
              <a:t>len</a:t>
            </a:r>
            <a:r>
              <a:rPr lang="es-CO" sz="2000" dirty="0"/>
              <a:t>(</a:t>
            </a:r>
            <a:r>
              <a:rPr lang="es-CO" sz="2000" dirty="0" err="1"/>
              <a:t>var</a:t>
            </a:r>
            <a:r>
              <a:rPr lang="es-CO" sz="2000" dirty="0"/>
              <a:t>):</a:t>
            </a:r>
            <a:endParaRPr lang="en-US" sz="2000" dirty="0"/>
          </a:p>
          <a:p>
            <a:pPr marL="0" indent="0">
              <a:buFont typeface="Arial" panose="020B0604020202020204" pitchFamily="34" charset="0"/>
              <a:buNone/>
            </a:pPr>
            <a:r>
              <a:rPr lang="es-CO" sz="2000" dirty="0"/>
              <a:t>	      n= 0</a:t>
            </a:r>
            <a:endParaRPr lang="en-US" sz="2000" dirty="0"/>
          </a:p>
          <a:p>
            <a:pPr marL="0" indent="0">
              <a:buFont typeface="Arial" panose="020B0604020202020204" pitchFamily="34" charset="0"/>
              <a:buNone/>
            </a:pPr>
            <a:r>
              <a:rPr lang="es-CO" sz="2000" dirty="0"/>
              <a:t>	      </a:t>
            </a:r>
            <a:r>
              <a:rPr lang="es-CO" sz="2000" dirty="0" err="1"/>
              <a:t>for</a:t>
            </a:r>
            <a:r>
              <a:rPr lang="es-CO" sz="2000" dirty="0"/>
              <a:t> i in </a:t>
            </a:r>
            <a:r>
              <a:rPr lang="es-CO" sz="2000" dirty="0" err="1"/>
              <a:t>var</a:t>
            </a:r>
            <a:r>
              <a:rPr lang="es-CO" sz="2000" dirty="0"/>
              <a:t>:</a:t>
            </a:r>
            <a:endParaRPr lang="en-US" sz="2000" dirty="0"/>
          </a:p>
          <a:p>
            <a:pPr marL="0" indent="0">
              <a:buFont typeface="Arial" panose="020B0604020202020204" pitchFamily="34" charset="0"/>
              <a:buNone/>
            </a:pPr>
            <a:r>
              <a:rPr lang="es-CO" sz="2000" dirty="0"/>
              <a:t>		    n= n +1</a:t>
            </a:r>
            <a:endParaRPr lang="en-US" sz="2000" dirty="0"/>
          </a:p>
          <a:p>
            <a:pPr marL="0" indent="0">
              <a:buFont typeface="Arial" panose="020B0604020202020204" pitchFamily="34" charset="0"/>
              <a:buNone/>
            </a:pPr>
            <a:r>
              <a:rPr lang="es-CO" sz="2000" dirty="0"/>
              <a:t>	      </a:t>
            </a:r>
            <a:r>
              <a:rPr lang="es-CO" sz="2000" dirty="0" err="1"/>
              <a:t>return</a:t>
            </a:r>
            <a:r>
              <a:rPr lang="es-CO" sz="2000" dirty="0"/>
              <a:t> (n)</a:t>
            </a:r>
          </a:p>
          <a:p>
            <a:pPr marL="0" indent="0">
              <a:buFont typeface="Arial" panose="020B0604020202020204" pitchFamily="34" charset="0"/>
              <a:buNone/>
            </a:pPr>
            <a:r>
              <a:rPr lang="es-CO" sz="2000" dirty="0"/>
              <a:t>&gt;&gt;&gt;</a:t>
            </a:r>
            <a:r>
              <a:rPr lang="es-CO" sz="2000" dirty="0" err="1"/>
              <a:t>len</a:t>
            </a:r>
            <a:r>
              <a:rPr lang="es-CO" sz="2000" dirty="0"/>
              <a:t>(país)</a:t>
            </a:r>
            <a:endParaRPr lang="en-US" sz="2000" dirty="0"/>
          </a:p>
          <a:p>
            <a:endParaRPr lang="en-US" sz="2200" dirty="0"/>
          </a:p>
        </p:txBody>
      </p:sp>
      <p:sp>
        <p:nvSpPr>
          <p:cNvPr id="3" name="Rectángulo 2"/>
          <p:cNvSpPr/>
          <p:nvPr/>
        </p:nvSpPr>
        <p:spPr>
          <a:xfrm>
            <a:off x="0" y="6488668"/>
            <a:ext cx="5853916" cy="369332"/>
          </a:xfrm>
          <a:prstGeom prst="rect">
            <a:avLst/>
          </a:prstGeom>
        </p:spPr>
        <p:txBody>
          <a:bodyPr wrap="square">
            <a:spAutoFit/>
          </a:bodyPr>
          <a:lstStyle/>
          <a:p>
            <a:r>
              <a:rPr lang="en-US" b="1" dirty="0">
                <a:solidFill>
                  <a:srgbClr val="0070C0"/>
                </a:solidFill>
              </a:rPr>
              <a:t>https://docs.python.org/es/3.8/library/functions.html</a:t>
            </a:r>
          </a:p>
        </p:txBody>
      </p:sp>
    </p:spTree>
    <p:extLst>
      <p:ext uri="{BB962C8B-B14F-4D97-AF65-F5344CB8AC3E}">
        <p14:creationId xmlns:p14="http://schemas.microsoft.com/office/powerpoint/2010/main" val="51522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DFA6A797-D201-D446-B51A-5FA022776EFA}"/>
              </a:ext>
            </a:extLst>
          </p:cNvPr>
          <p:cNvSpPr txBox="1">
            <a:spLocks/>
          </p:cNvSpPr>
          <p:nvPr/>
        </p:nvSpPr>
        <p:spPr>
          <a:xfrm>
            <a:off x="544285" y="560440"/>
            <a:ext cx="5551715" cy="622424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t>Ejemplos:</a:t>
            </a:r>
          </a:p>
          <a:p>
            <a:pPr marL="0" indent="0">
              <a:buFont typeface="Arial" panose="020B0604020202020204" pitchFamily="34" charset="0"/>
              <a:buNone/>
            </a:pPr>
            <a:endParaRPr lang="es-ES" b="1" dirty="0"/>
          </a:p>
          <a:p>
            <a:pPr marL="0" indent="0">
              <a:buFont typeface="Arial" panose="020B0604020202020204" pitchFamily="34" charset="0"/>
              <a:buNone/>
            </a:pPr>
            <a:r>
              <a:rPr lang="es-ES" b="1" dirty="0"/>
              <a:t>1-</a:t>
            </a:r>
            <a:r>
              <a:rPr lang="es-ES" dirty="0"/>
              <a:t>for i in </a:t>
            </a:r>
            <a:r>
              <a:rPr lang="es-ES" dirty="0" err="1"/>
              <a:t>range</a:t>
            </a:r>
            <a:r>
              <a:rPr lang="es-ES" dirty="0"/>
              <a:t>(2, 10):</a:t>
            </a:r>
            <a:endParaRPr lang="en-US" dirty="0"/>
          </a:p>
          <a:p>
            <a:pPr marL="0" indent="0">
              <a:buFont typeface="Arial" panose="020B0604020202020204" pitchFamily="34" charset="0"/>
              <a:buNone/>
            </a:pPr>
            <a:r>
              <a:rPr lang="es-ES" dirty="0"/>
              <a:t>		</a:t>
            </a:r>
            <a:r>
              <a:rPr lang="es-ES" sz="2000" dirty="0" err="1"/>
              <a:t>print</a:t>
            </a:r>
            <a:r>
              <a:rPr lang="es-ES" sz="2000" dirty="0"/>
              <a:t>(i, "Semana del Bootcamp CNCA")</a:t>
            </a:r>
          </a:p>
          <a:p>
            <a:pPr marL="0" indent="0">
              <a:buFont typeface="Arial" panose="020B0604020202020204" pitchFamily="34" charset="0"/>
              <a:buNone/>
            </a:pPr>
            <a:endParaRPr lang="en-US" dirty="0"/>
          </a:p>
          <a:p>
            <a:pPr marL="0" indent="0">
              <a:buFont typeface="Arial" panose="020B0604020202020204" pitchFamily="34" charset="0"/>
              <a:buNone/>
            </a:pPr>
            <a:r>
              <a:rPr lang="es-ES" b="1" dirty="0"/>
              <a:t>2-</a:t>
            </a:r>
            <a:r>
              <a:rPr lang="es-ES" dirty="0"/>
              <a:t>for i in </a:t>
            </a:r>
            <a:r>
              <a:rPr lang="es-ES" dirty="0" err="1"/>
              <a:t>range</a:t>
            </a:r>
            <a:r>
              <a:rPr lang="es-ES" dirty="0"/>
              <a:t>(2, 10, 2):</a:t>
            </a:r>
            <a:endParaRPr lang="en-US" dirty="0"/>
          </a:p>
          <a:p>
            <a:pPr marL="0" indent="0">
              <a:buFont typeface="Arial" panose="020B0604020202020204" pitchFamily="34" charset="0"/>
              <a:buNone/>
            </a:pPr>
            <a:r>
              <a:rPr lang="es-ES" dirty="0"/>
              <a:t>		</a:t>
            </a:r>
            <a:r>
              <a:rPr lang="es-ES" sz="2000" dirty="0" err="1"/>
              <a:t>print</a:t>
            </a:r>
            <a:r>
              <a:rPr lang="es-ES" sz="2000" dirty="0"/>
              <a:t>(i, "Semana del Bootcamp CNCA")</a:t>
            </a:r>
          </a:p>
          <a:p>
            <a:pPr marL="0" indent="0">
              <a:buFont typeface="Arial" panose="020B0604020202020204" pitchFamily="34" charset="0"/>
              <a:buNone/>
            </a:pPr>
            <a:endParaRPr lang="en-US" sz="2000" dirty="0"/>
          </a:p>
          <a:p>
            <a:pPr marL="0" indent="0">
              <a:buFont typeface="Arial" panose="020B0604020202020204" pitchFamily="34" charset="0"/>
              <a:buNone/>
            </a:pPr>
            <a:r>
              <a:rPr lang="es-ES" b="1" dirty="0"/>
              <a:t>3-</a:t>
            </a:r>
            <a:r>
              <a:rPr lang="es-ES" dirty="0"/>
              <a:t>valor=12</a:t>
            </a:r>
            <a:endParaRPr lang="en-US" dirty="0"/>
          </a:p>
          <a:p>
            <a:pPr marL="0" indent="0">
              <a:buFont typeface="Arial" panose="020B0604020202020204" pitchFamily="34" charset="0"/>
              <a:buNone/>
            </a:pPr>
            <a:r>
              <a:rPr lang="es-ES" dirty="0" err="1"/>
              <a:t>for</a:t>
            </a:r>
            <a:r>
              <a:rPr lang="es-ES" dirty="0"/>
              <a:t> i in </a:t>
            </a:r>
            <a:r>
              <a:rPr lang="es-ES" dirty="0" err="1"/>
              <a:t>range</a:t>
            </a:r>
            <a:r>
              <a:rPr lang="es-ES" dirty="0"/>
              <a:t>(valor):</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r>
              <a:rPr lang="es-ES" dirty="0"/>
              <a:t> </a:t>
            </a:r>
            <a:endParaRPr lang="en-US" dirty="0"/>
          </a:p>
          <a:p>
            <a:pPr marL="0" indent="0">
              <a:buFont typeface="Arial" panose="020B0604020202020204" pitchFamily="34" charset="0"/>
              <a:buNone/>
            </a:pPr>
            <a:r>
              <a:rPr lang="es-ES" b="1" dirty="0"/>
              <a:t>4-</a:t>
            </a:r>
            <a:r>
              <a:rPr lang="es-ES" dirty="0"/>
              <a:t>valor = </a:t>
            </a:r>
            <a:r>
              <a:rPr lang="es-ES" dirty="0" err="1"/>
              <a:t>int</a:t>
            </a:r>
            <a:r>
              <a:rPr lang="es-ES" dirty="0"/>
              <a:t>(input(“Digite un Valor”))</a:t>
            </a:r>
            <a:endParaRPr lang="en-US" dirty="0"/>
          </a:p>
          <a:p>
            <a:pPr marL="0" indent="0">
              <a:buFont typeface="Arial" panose="020B0604020202020204" pitchFamily="34" charset="0"/>
              <a:buNone/>
            </a:pPr>
            <a:r>
              <a:rPr lang="es-ES" dirty="0" err="1"/>
              <a:t>for</a:t>
            </a:r>
            <a:r>
              <a:rPr lang="es-ES" dirty="0"/>
              <a:t> i in </a:t>
            </a:r>
            <a:r>
              <a:rPr lang="es-ES" dirty="0" err="1"/>
              <a:t>range</a:t>
            </a:r>
            <a:r>
              <a:rPr lang="es-ES" dirty="0"/>
              <a:t>(valor)</a:t>
            </a:r>
            <a:endParaRPr lang="en-US" dirty="0"/>
          </a:p>
          <a:p>
            <a:pPr marL="0" indent="0">
              <a:buFont typeface="Arial" panose="020B0604020202020204" pitchFamily="34" charset="0"/>
              <a:buNone/>
            </a:pPr>
            <a:r>
              <a:rPr lang="es-ES" dirty="0"/>
              <a:t>		</a:t>
            </a:r>
            <a:r>
              <a:rPr lang="es-ES" dirty="0" err="1"/>
              <a:t>print</a:t>
            </a:r>
            <a:r>
              <a:rPr lang="es-ES" dirty="0"/>
              <a:t>(i, "Semana del Bootcamp CNCA")</a:t>
            </a:r>
            <a:endParaRPr lang="en-US" dirty="0"/>
          </a:p>
          <a:p>
            <a:pPr marL="0" indent="0">
              <a:buFont typeface="Arial" panose="020B0604020202020204" pitchFamily="34" charset="0"/>
              <a:buNone/>
            </a:pPr>
            <a:endParaRPr lang="en-US" dirty="0"/>
          </a:p>
        </p:txBody>
      </p:sp>
      <p:sp>
        <p:nvSpPr>
          <p:cNvPr id="6" name="Marcador de contenido 2">
            <a:extLst>
              <a:ext uri="{FF2B5EF4-FFF2-40B4-BE49-F238E27FC236}">
                <a16:creationId xmlns:a16="http://schemas.microsoft.com/office/drawing/2014/main" id="{1B28F1C9-B710-7D43-85AB-F24F16CC8944}"/>
              </a:ext>
            </a:extLst>
          </p:cNvPr>
          <p:cNvSpPr txBox="1">
            <a:spLocks/>
          </p:cNvSpPr>
          <p:nvPr/>
        </p:nvSpPr>
        <p:spPr>
          <a:xfrm>
            <a:off x="6640285" y="1057108"/>
            <a:ext cx="5551715" cy="5721531"/>
          </a:xfrm>
          <a:prstGeom prst="rect">
            <a:avLst/>
          </a:prstGeom>
          <a:ln>
            <a:solidFill>
              <a:schemeClr val="accent1"/>
            </a:solidFill>
          </a:ln>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Recorriendo una lista y una variable simple</a:t>
            </a:r>
            <a:endParaRPr lang="en-US" dirty="0"/>
          </a:p>
          <a:p>
            <a:pPr marL="0" indent="0">
              <a:buNone/>
            </a:pPr>
            <a:endParaRPr lang="es-ES" b="1" dirty="0"/>
          </a:p>
          <a:p>
            <a:pPr marL="0" indent="0">
              <a:buNone/>
            </a:pPr>
            <a:r>
              <a:rPr lang="es-ES" b="1" dirty="0"/>
              <a:t>5-</a:t>
            </a:r>
            <a:r>
              <a:rPr lang="es-ES" dirty="0"/>
              <a:t>lista = [1, 2, 3, 4, 5, 6, 7, 8]</a:t>
            </a:r>
            <a:endParaRPr lang="en-US" dirty="0"/>
          </a:p>
          <a:p>
            <a:pPr marL="0" indent="0">
              <a:buNone/>
            </a:pPr>
            <a:r>
              <a:rPr lang="es-ES" dirty="0" err="1"/>
              <a:t>for</a:t>
            </a:r>
            <a:r>
              <a:rPr lang="es-ES" dirty="0"/>
              <a:t> i in lista:</a:t>
            </a:r>
            <a:endParaRPr lang="en-US" dirty="0"/>
          </a:p>
          <a:p>
            <a:pPr marL="0" indent="0">
              <a:buNone/>
            </a:pPr>
            <a:r>
              <a:rPr lang="es-ES" dirty="0"/>
              <a:t>    </a:t>
            </a:r>
            <a:r>
              <a:rPr lang="es-ES" dirty="0" err="1"/>
              <a:t>print</a:t>
            </a:r>
            <a:r>
              <a:rPr lang="es-ES" dirty="0"/>
              <a:t>(i)</a:t>
            </a:r>
            <a:endParaRPr lang="en-US" dirty="0"/>
          </a:p>
          <a:p>
            <a:pPr marL="0" indent="0">
              <a:buNone/>
            </a:pPr>
            <a:r>
              <a:rPr lang="es-ES" dirty="0"/>
              <a:t> </a:t>
            </a:r>
            <a:endParaRPr lang="en-US" dirty="0"/>
          </a:p>
          <a:p>
            <a:pPr marL="0" lvl="0" indent="0">
              <a:buNone/>
            </a:pPr>
            <a:r>
              <a:rPr lang="es-ES" b="1" dirty="0"/>
              <a:t>6-</a:t>
            </a:r>
            <a:r>
              <a:rPr lang="es-ES" dirty="0"/>
              <a:t>nombre= “Luisa María”</a:t>
            </a:r>
            <a:endParaRPr lang="en-US" dirty="0"/>
          </a:p>
          <a:p>
            <a:pPr marL="0" indent="0">
              <a:buNone/>
            </a:pPr>
            <a:r>
              <a:rPr lang="es-ES" dirty="0" err="1"/>
              <a:t>for</a:t>
            </a:r>
            <a:r>
              <a:rPr lang="es-ES" dirty="0"/>
              <a:t> h in nombre:</a:t>
            </a:r>
            <a:endParaRPr lang="en-US" dirty="0"/>
          </a:p>
          <a:p>
            <a:pPr marL="0" indent="0">
              <a:buNone/>
            </a:pPr>
            <a:r>
              <a:rPr lang="es-ES" dirty="0"/>
              <a:t>	</a:t>
            </a:r>
            <a:r>
              <a:rPr lang="es-ES" dirty="0" err="1"/>
              <a:t>print</a:t>
            </a:r>
            <a:r>
              <a:rPr lang="es-ES" dirty="0"/>
              <a:t>(h, </a:t>
            </a:r>
            <a:r>
              <a:rPr lang="es-ES" dirty="0" err="1"/>
              <a:t>end</a:t>
            </a:r>
            <a:r>
              <a:rPr lang="es-ES" dirty="0"/>
              <a:t>=” “)</a:t>
            </a:r>
            <a:endParaRPr lang="en-US" dirty="0"/>
          </a:p>
          <a:p>
            <a:pPr marL="0" indent="0">
              <a:buNone/>
            </a:pPr>
            <a:r>
              <a:rPr lang="es-ES" dirty="0"/>
              <a:t> </a:t>
            </a:r>
            <a:endParaRPr lang="en-US" dirty="0"/>
          </a:p>
          <a:p>
            <a:pPr marL="0" lvl="0" indent="0">
              <a:buNone/>
            </a:pPr>
            <a:r>
              <a:rPr lang="es-ES" b="1" dirty="0"/>
              <a:t>7-</a:t>
            </a:r>
            <a:r>
              <a:rPr lang="es-ES" dirty="0"/>
              <a:t>valor = input("Hasta Donde Quiere </a:t>
            </a:r>
            <a:r>
              <a:rPr lang="es-ES" dirty="0" err="1"/>
              <a:t>LLegar</a:t>
            </a:r>
            <a:r>
              <a:rPr lang="es-ES" dirty="0"/>
              <a:t>: ")</a:t>
            </a:r>
            <a:endParaRPr lang="en-US" dirty="0"/>
          </a:p>
          <a:p>
            <a:pPr marL="0" indent="0">
              <a:buNone/>
            </a:pPr>
            <a:r>
              <a:rPr lang="es-ES" dirty="0" err="1"/>
              <a:t>for</a:t>
            </a:r>
            <a:r>
              <a:rPr lang="es-ES" dirty="0"/>
              <a:t> inicio in </a:t>
            </a:r>
            <a:r>
              <a:rPr lang="es-ES" dirty="0" err="1"/>
              <a:t>range</a:t>
            </a:r>
            <a:r>
              <a:rPr lang="es-ES" dirty="0"/>
              <a:t>(</a:t>
            </a:r>
            <a:r>
              <a:rPr lang="es-ES" dirty="0" err="1"/>
              <a:t>int</a:t>
            </a:r>
            <a:r>
              <a:rPr lang="es-ES" dirty="0"/>
              <a:t>(valor)):</a:t>
            </a:r>
            <a:endParaRPr lang="en-US" dirty="0"/>
          </a:p>
          <a:p>
            <a:pPr marL="0" indent="0">
              <a:buNone/>
            </a:pPr>
            <a:r>
              <a:rPr lang="es-ES" dirty="0"/>
              <a:t>    		</a:t>
            </a:r>
            <a:r>
              <a:rPr lang="es-ES" sz="2100" dirty="0" err="1"/>
              <a:t>print</a:t>
            </a:r>
            <a:r>
              <a:rPr lang="es-ES" sz="2100" dirty="0"/>
              <a:t>(inicio, "Semana del </a:t>
            </a:r>
            <a:r>
              <a:rPr lang="es-ES" sz="2100" dirty="0" err="1"/>
              <a:t>Bootcamp</a:t>
            </a:r>
            <a:r>
              <a:rPr lang="es-ES" sz="2100" dirty="0"/>
              <a:t> CNCA")</a:t>
            </a:r>
            <a:endParaRPr lang="en-US" sz="2100" dirty="0"/>
          </a:p>
          <a:p>
            <a:pPr marL="0" indent="0">
              <a:buFont typeface="Arial"/>
              <a:buNone/>
            </a:pPr>
            <a:endParaRPr lang="en-US" dirty="0"/>
          </a:p>
        </p:txBody>
      </p:sp>
    </p:spTree>
    <p:extLst>
      <p:ext uri="{BB962C8B-B14F-4D97-AF65-F5344CB8AC3E}">
        <p14:creationId xmlns:p14="http://schemas.microsoft.com/office/powerpoint/2010/main" val="248725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82B08D13-AB2A-8D4E-90EB-9084CC52E0EF}"/>
              </a:ext>
            </a:extLst>
          </p:cNvPr>
          <p:cNvSpPr txBox="1">
            <a:spLocks/>
          </p:cNvSpPr>
          <p:nvPr/>
        </p:nvSpPr>
        <p:spPr>
          <a:xfrm>
            <a:off x="669296" y="500462"/>
            <a:ext cx="4663440" cy="610681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t>8-nombre= “Luisa María”</a:t>
            </a:r>
            <a:endParaRPr lang="en-US" b="1" dirty="0"/>
          </a:p>
          <a:p>
            <a:pPr marL="0" indent="0">
              <a:buFont typeface="Arial" panose="020B0604020202020204" pitchFamily="34" charset="0"/>
              <a:buNone/>
            </a:pPr>
            <a:r>
              <a:rPr lang="es-ES" dirty="0" err="1"/>
              <a:t>for</a:t>
            </a:r>
            <a:r>
              <a:rPr lang="es-ES" dirty="0"/>
              <a:t> j in </a:t>
            </a:r>
            <a:r>
              <a:rPr lang="es-ES" dirty="0" err="1"/>
              <a:t>range</a:t>
            </a:r>
            <a:r>
              <a:rPr lang="es-ES" dirty="0"/>
              <a:t>(</a:t>
            </a:r>
            <a:r>
              <a:rPr lang="es-ES" dirty="0" err="1"/>
              <a:t>len</a:t>
            </a:r>
            <a:r>
              <a:rPr lang="es-ES" dirty="0"/>
              <a:t>(nombre)):</a:t>
            </a:r>
            <a:endParaRPr lang="en-US" dirty="0"/>
          </a:p>
          <a:p>
            <a:pPr marL="0" indent="0">
              <a:buFont typeface="Arial" panose="020B0604020202020204" pitchFamily="34" charset="0"/>
              <a:buNone/>
            </a:pPr>
            <a:r>
              <a:rPr lang="es-ES" dirty="0"/>
              <a:t>	</a:t>
            </a:r>
            <a:r>
              <a:rPr lang="es-ES" sz="2100" dirty="0" err="1"/>
              <a:t>print</a:t>
            </a:r>
            <a:r>
              <a:rPr lang="es-ES" sz="2100" dirty="0"/>
              <a:t>(j, "Semana del Bootcamp CNCA")</a:t>
            </a:r>
            <a:r>
              <a:rPr lang="es-ES" sz="1900" dirty="0"/>
              <a:t> </a:t>
            </a:r>
          </a:p>
          <a:p>
            <a:pPr marL="0" indent="0">
              <a:buFont typeface="Arial" panose="020B0604020202020204" pitchFamily="34" charset="0"/>
              <a:buNone/>
            </a:pPr>
            <a:endParaRPr lang="en-US" sz="1900" dirty="0"/>
          </a:p>
          <a:p>
            <a:pPr marL="0" indent="0">
              <a:buFont typeface="Arial" panose="020B0604020202020204" pitchFamily="34" charset="0"/>
              <a:buNone/>
            </a:pPr>
            <a:r>
              <a:rPr lang="es-ES" dirty="0"/>
              <a:t> </a:t>
            </a:r>
            <a:r>
              <a:rPr lang="es-ES" sz="3800" b="1" dirty="0" err="1"/>
              <a:t>for</a:t>
            </a:r>
            <a:r>
              <a:rPr lang="es-ES" sz="3800" b="1" dirty="0"/>
              <a:t> – </a:t>
            </a:r>
            <a:r>
              <a:rPr lang="es-ES" sz="3800" b="1" dirty="0" err="1"/>
              <a:t>else</a:t>
            </a:r>
            <a:r>
              <a:rPr lang="es-ES" sz="3800" b="1" dirty="0"/>
              <a:t>:</a:t>
            </a:r>
            <a:endParaRPr lang="en-US" sz="3800" b="1" dirty="0"/>
          </a:p>
          <a:p>
            <a:pPr marL="0" indent="0" algn="just">
              <a:buFont typeface="Arial" panose="020B0604020202020204" pitchFamily="34" charset="0"/>
              <a:buNone/>
            </a:pPr>
            <a:r>
              <a:rPr lang="es-ES" dirty="0"/>
              <a:t>El código del bloque </a:t>
            </a:r>
            <a:r>
              <a:rPr lang="es-ES" b="1" dirty="0" err="1"/>
              <a:t>else</a:t>
            </a:r>
            <a:r>
              <a:rPr lang="es-ES" dirty="0"/>
              <a:t> se ejecutará siempre y cuando no se haya ejecutado la sentencia </a:t>
            </a:r>
            <a:r>
              <a:rPr lang="es-ES" b="1" dirty="0"/>
              <a:t>break</a:t>
            </a:r>
            <a:r>
              <a:rPr lang="es-ES" dirty="0"/>
              <a:t> dentro del bloque del </a:t>
            </a:r>
            <a:r>
              <a:rPr lang="es-ES" b="1" dirty="0" err="1"/>
              <a:t>for</a:t>
            </a:r>
            <a:r>
              <a:rPr lang="es-ES" dirty="0"/>
              <a:t>.</a:t>
            </a:r>
            <a:endParaRPr lang="en-US" dirty="0"/>
          </a:p>
          <a:p>
            <a:pPr marL="0" indent="0">
              <a:buFont typeface="Arial" panose="020B0604020202020204" pitchFamily="34" charset="0"/>
              <a:buNone/>
            </a:pPr>
            <a:r>
              <a:rPr lang="es-ES" b="1" dirty="0"/>
              <a:t>Ejemplo 1</a:t>
            </a:r>
            <a:r>
              <a:rPr lang="es-ES" dirty="0"/>
              <a:t>:</a:t>
            </a:r>
            <a:endParaRPr lang="en-US" dirty="0"/>
          </a:p>
          <a:p>
            <a:pPr marL="0" indent="0">
              <a:buFont typeface="Arial" panose="020B0604020202020204" pitchFamily="34" charset="0"/>
              <a:buNone/>
            </a:pPr>
            <a:r>
              <a:rPr lang="es-ES" dirty="0" err="1"/>
              <a:t>numeros</a:t>
            </a:r>
            <a:r>
              <a:rPr lang="es-ES" dirty="0"/>
              <a:t> = [1, 2, 3, 4, 5, 6, 7, 8]</a:t>
            </a:r>
            <a:endParaRPr lang="en-US" dirty="0"/>
          </a:p>
          <a:p>
            <a:pPr marL="0" indent="0">
              <a:buFont typeface="Arial" panose="020B0604020202020204" pitchFamily="34" charset="0"/>
              <a:buNone/>
            </a:pPr>
            <a:r>
              <a:rPr lang="es-ES" dirty="0" err="1"/>
              <a:t>for</a:t>
            </a:r>
            <a:r>
              <a:rPr lang="es-ES" dirty="0"/>
              <a:t> j in </a:t>
            </a:r>
            <a:r>
              <a:rPr lang="es-ES" dirty="0" err="1"/>
              <a:t>numeros</a:t>
            </a:r>
            <a:r>
              <a:rPr lang="es-ES" dirty="0"/>
              <a:t>:</a:t>
            </a:r>
            <a:endParaRPr lang="en-US" dirty="0"/>
          </a:p>
          <a:p>
            <a:pPr marL="0" indent="0">
              <a:buFont typeface="Arial" panose="020B0604020202020204" pitchFamily="34" charset="0"/>
              <a:buNone/>
            </a:pPr>
            <a:r>
              <a:rPr lang="es-ES" dirty="0"/>
              <a:t>	</a:t>
            </a:r>
            <a:r>
              <a:rPr lang="es-ES" dirty="0" err="1"/>
              <a:t>print</a:t>
            </a:r>
            <a:r>
              <a:rPr lang="es-ES" dirty="0"/>
              <a:t>(j)</a:t>
            </a:r>
            <a:endParaRPr lang="en-US" dirty="0"/>
          </a:p>
          <a:p>
            <a:pPr marL="0" indent="0">
              <a:buFont typeface="Arial" panose="020B0604020202020204" pitchFamily="34" charset="0"/>
              <a:buNone/>
            </a:pPr>
            <a:r>
              <a:rPr lang="es-ES" dirty="0"/>
              <a:t>	</a:t>
            </a:r>
            <a:r>
              <a:rPr lang="es-ES" dirty="0" err="1"/>
              <a:t>if</a:t>
            </a:r>
            <a:r>
              <a:rPr lang="es-ES" dirty="0"/>
              <a:t> (j == 4):</a:t>
            </a:r>
            <a:endParaRPr lang="en-US" dirty="0"/>
          </a:p>
          <a:p>
            <a:pPr marL="0" indent="0">
              <a:buFont typeface="Arial" panose="020B0604020202020204" pitchFamily="34" charset="0"/>
              <a:buNone/>
            </a:pPr>
            <a:r>
              <a:rPr lang="es-ES" dirty="0"/>
              <a:t>		break</a:t>
            </a:r>
            <a:endParaRPr lang="en-US" dirty="0"/>
          </a:p>
          <a:p>
            <a:pPr marL="0" indent="0">
              <a:buFont typeface="Arial" panose="020B0604020202020204" pitchFamily="34" charset="0"/>
              <a:buNone/>
            </a:pPr>
            <a:r>
              <a:rPr lang="es-ES" dirty="0" err="1"/>
              <a:t>else</a:t>
            </a:r>
            <a:r>
              <a:rPr lang="es-ES" dirty="0"/>
              <a:t>:</a:t>
            </a:r>
            <a:endParaRPr lang="en-US" dirty="0"/>
          </a:p>
          <a:p>
            <a:pPr marL="0" indent="0">
              <a:buFont typeface="Arial" panose="020B0604020202020204" pitchFamily="34" charset="0"/>
              <a:buNone/>
            </a:pPr>
            <a:r>
              <a:rPr lang="es-ES" dirty="0"/>
              <a:t>	</a:t>
            </a:r>
            <a:r>
              <a:rPr lang="es-ES" dirty="0" err="1"/>
              <a:t>print</a:t>
            </a:r>
            <a:r>
              <a:rPr lang="es-ES" dirty="0"/>
              <a:t>('No se encontró el número 4')</a:t>
            </a:r>
            <a:endParaRPr lang="en-US" dirty="0"/>
          </a:p>
        </p:txBody>
      </p:sp>
      <p:sp>
        <p:nvSpPr>
          <p:cNvPr id="3" name="Marcador de contenido 2">
            <a:extLst>
              <a:ext uri="{FF2B5EF4-FFF2-40B4-BE49-F238E27FC236}">
                <a16:creationId xmlns:a16="http://schemas.microsoft.com/office/drawing/2014/main" id="{914FED04-83AD-1644-89CE-8BD3FE047CEE}"/>
              </a:ext>
            </a:extLst>
          </p:cNvPr>
          <p:cNvSpPr txBox="1">
            <a:spLocks/>
          </p:cNvSpPr>
          <p:nvPr/>
        </p:nvSpPr>
        <p:spPr>
          <a:xfrm>
            <a:off x="6096000" y="1819903"/>
            <a:ext cx="5264331" cy="441524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b="1" dirty="0"/>
              <a:t>Ejemplo 2</a:t>
            </a:r>
            <a:r>
              <a:rPr lang="es-ES" dirty="0"/>
              <a:t>:</a:t>
            </a:r>
            <a:endParaRPr lang="en-US" dirty="0"/>
          </a:p>
          <a:p>
            <a:pPr marL="0" indent="0">
              <a:buNone/>
            </a:pPr>
            <a:r>
              <a:rPr lang="es-ES" dirty="0" err="1"/>
              <a:t>numeros</a:t>
            </a:r>
            <a:r>
              <a:rPr lang="es-ES" dirty="0"/>
              <a:t> = [1, 2, 3, 5, 6, 7, 8]</a:t>
            </a:r>
            <a:endParaRPr lang="en-US" dirty="0"/>
          </a:p>
          <a:p>
            <a:pPr marL="0" indent="0">
              <a:buNone/>
            </a:pPr>
            <a:r>
              <a:rPr lang="es-ES" dirty="0" err="1"/>
              <a:t>for</a:t>
            </a:r>
            <a:r>
              <a:rPr lang="es-ES" dirty="0"/>
              <a:t> j in </a:t>
            </a:r>
            <a:r>
              <a:rPr lang="es-ES" dirty="0" err="1"/>
              <a:t>numeros</a:t>
            </a:r>
            <a:r>
              <a:rPr lang="es-ES" dirty="0"/>
              <a:t>:</a:t>
            </a:r>
            <a:endParaRPr lang="en-US" dirty="0"/>
          </a:p>
          <a:p>
            <a:pPr marL="0" indent="0">
              <a:buNone/>
            </a:pPr>
            <a:r>
              <a:rPr lang="es-ES" dirty="0"/>
              <a:t>	</a:t>
            </a:r>
            <a:r>
              <a:rPr lang="es-ES" dirty="0" err="1"/>
              <a:t>print</a:t>
            </a:r>
            <a:r>
              <a:rPr lang="es-ES" dirty="0"/>
              <a:t>(j)</a:t>
            </a:r>
            <a:endParaRPr lang="en-US" dirty="0"/>
          </a:p>
          <a:p>
            <a:pPr marL="0" indent="0">
              <a:buNone/>
            </a:pPr>
            <a:r>
              <a:rPr lang="es-ES" dirty="0"/>
              <a:t>	</a:t>
            </a:r>
            <a:r>
              <a:rPr lang="es-ES" dirty="0" err="1"/>
              <a:t>if</a:t>
            </a:r>
            <a:r>
              <a:rPr lang="es-ES" dirty="0"/>
              <a:t> (j == 4):</a:t>
            </a:r>
            <a:endParaRPr lang="en-US" dirty="0"/>
          </a:p>
          <a:p>
            <a:pPr marL="0" indent="0">
              <a:buNone/>
            </a:pPr>
            <a:r>
              <a:rPr lang="es-ES" dirty="0"/>
              <a:t>	break</a:t>
            </a:r>
            <a:endParaRPr lang="en-US" dirty="0"/>
          </a:p>
          <a:p>
            <a:pPr marL="0" indent="0">
              <a:buNone/>
            </a:pPr>
            <a:r>
              <a:rPr lang="es-ES" dirty="0" err="1"/>
              <a:t>else</a:t>
            </a:r>
            <a:r>
              <a:rPr lang="es-ES" dirty="0"/>
              <a:t>:</a:t>
            </a:r>
            <a:endParaRPr lang="en-US" dirty="0"/>
          </a:p>
          <a:p>
            <a:pPr marL="0" indent="0">
              <a:buNone/>
            </a:pPr>
            <a:r>
              <a:rPr lang="es-ES" dirty="0"/>
              <a:t>	</a:t>
            </a:r>
            <a:r>
              <a:rPr lang="es-ES" sz="2000" dirty="0" err="1"/>
              <a:t>print</a:t>
            </a:r>
            <a:r>
              <a:rPr lang="es-ES" sz="2000" dirty="0"/>
              <a:t>('No se encontró el número 4')</a:t>
            </a:r>
            <a:endParaRPr lang="en-US" sz="2000" dirty="0"/>
          </a:p>
          <a:p>
            <a:endParaRPr lang="en-US" dirty="0"/>
          </a:p>
        </p:txBody>
      </p:sp>
    </p:spTree>
    <p:extLst>
      <p:ext uri="{BB962C8B-B14F-4D97-AF65-F5344CB8AC3E}">
        <p14:creationId xmlns:p14="http://schemas.microsoft.com/office/powerpoint/2010/main" val="153986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2F986DB0-20EB-7844-8EFA-6418405E7944}"/>
              </a:ext>
            </a:extLst>
          </p:cNvPr>
          <p:cNvSpPr txBox="1">
            <a:spLocks/>
          </p:cNvSpPr>
          <p:nvPr/>
        </p:nvSpPr>
        <p:spPr>
          <a:xfrm>
            <a:off x="629264" y="1061885"/>
            <a:ext cx="10933471" cy="499534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ES" dirty="0"/>
              <a:t>El ciclo </a:t>
            </a:r>
            <a:r>
              <a:rPr lang="es-ES" dirty="0" err="1"/>
              <a:t>while</a:t>
            </a:r>
            <a:r>
              <a:rPr lang="es-ES" dirty="0"/>
              <a:t> permite ejecutar un bloque de instrucciones mientras se cumpla la condición dada. Primero comprueba que en efecto se cumple la condición dada y entonces, ejecuta el segmento de código correspondiente hasta que la condición no se cumpla.</a:t>
            </a:r>
          </a:p>
          <a:p>
            <a:pPr marL="0" indent="0" algn="just">
              <a:buFont typeface="Arial" panose="020B0604020202020204" pitchFamily="34" charset="0"/>
              <a:buNone/>
            </a:pPr>
            <a:endParaRPr lang="en-US" dirty="0"/>
          </a:p>
          <a:p>
            <a:pPr marL="0" indent="0">
              <a:buFont typeface="Arial" panose="020B0604020202020204" pitchFamily="34" charset="0"/>
              <a:buNone/>
            </a:pPr>
            <a:r>
              <a:rPr lang="es-ES" b="1" dirty="0"/>
              <a:t>Ejemplos:</a:t>
            </a:r>
            <a:endParaRPr lang="en-US" dirty="0"/>
          </a:p>
          <a:p>
            <a:pPr marL="0" indent="0">
              <a:buFont typeface="Arial" panose="020B0604020202020204" pitchFamily="34" charset="0"/>
              <a:buNone/>
            </a:pPr>
            <a:r>
              <a:rPr lang="es-ES" b="1" dirty="0"/>
              <a:t>1-</a:t>
            </a:r>
            <a:r>
              <a:rPr lang="es-ES" dirty="0"/>
              <a:t>n = 0</a:t>
            </a:r>
            <a:endParaRPr lang="en-US" dirty="0"/>
          </a:p>
          <a:p>
            <a:pPr marL="0" indent="0">
              <a:buFont typeface="Arial" panose="020B0604020202020204" pitchFamily="34" charset="0"/>
              <a:buNone/>
            </a:pPr>
            <a:r>
              <a:rPr lang="es-ES" dirty="0" err="1"/>
              <a:t>while</a:t>
            </a:r>
            <a:r>
              <a:rPr lang="es-ES" dirty="0"/>
              <a:t> n &lt;= 12</a:t>
            </a:r>
            <a:endParaRPr lang="en-US" dirty="0"/>
          </a:p>
          <a:p>
            <a:pPr marL="0" indent="0">
              <a:buFont typeface="Arial" panose="020B0604020202020204" pitchFamily="34" charset="0"/>
              <a:buNone/>
            </a:pPr>
            <a:r>
              <a:rPr lang="es-ES" dirty="0"/>
              <a:t>	</a:t>
            </a:r>
            <a:r>
              <a:rPr lang="es-ES" dirty="0" err="1"/>
              <a:t>print</a:t>
            </a:r>
            <a:r>
              <a:rPr lang="es-ES" dirty="0"/>
              <a:t>(n)</a:t>
            </a:r>
            <a:endParaRPr lang="en-US" dirty="0"/>
          </a:p>
          <a:p>
            <a:pPr marL="0" indent="0">
              <a:buFont typeface="Arial" panose="020B0604020202020204" pitchFamily="34" charset="0"/>
              <a:buNone/>
            </a:pPr>
            <a:r>
              <a:rPr lang="es-ES" dirty="0"/>
              <a:t>	n = n + 1</a:t>
            </a:r>
            <a:endParaRPr lang="en-US" dirty="0"/>
          </a:p>
          <a:p>
            <a:pPr marL="0" indent="0">
              <a:buFont typeface="Arial" panose="020B0604020202020204" pitchFamily="34" charset="0"/>
              <a:buNone/>
            </a:pPr>
            <a:endParaRPr lang="en-US" b="1" dirty="0"/>
          </a:p>
          <a:p>
            <a:pPr marL="0" indent="0">
              <a:buFont typeface="Arial" panose="020B0604020202020204" pitchFamily="34" charset="0"/>
              <a:buNone/>
            </a:pPr>
            <a:r>
              <a:rPr lang="es-ES" b="1" dirty="0"/>
              <a:t>2-</a:t>
            </a:r>
            <a:r>
              <a:rPr lang="es-ES" dirty="0"/>
              <a:t>n = 0</a:t>
            </a:r>
            <a:endParaRPr lang="en-US" dirty="0"/>
          </a:p>
          <a:p>
            <a:pPr marL="0" indent="0">
              <a:buFont typeface="Arial" panose="020B0604020202020204" pitchFamily="34" charset="0"/>
              <a:buNone/>
            </a:pPr>
            <a:r>
              <a:rPr lang="es-ES" dirty="0" err="1"/>
              <a:t>while</a:t>
            </a:r>
            <a:r>
              <a:rPr lang="es-ES" dirty="0"/>
              <a:t> n &lt;= 12</a:t>
            </a:r>
            <a:endParaRPr lang="en-US" dirty="0"/>
          </a:p>
          <a:p>
            <a:pPr marL="0" indent="0">
              <a:buFont typeface="Arial" panose="020B0604020202020204" pitchFamily="34" charset="0"/>
              <a:buNone/>
            </a:pPr>
            <a:r>
              <a:rPr lang="es-ES" dirty="0"/>
              <a:t>	</a:t>
            </a:r>
            <a:r>
              <a:rPr lang="es-ES" dirty="0" err="1"/>
              <a:t>print</a:t>
            </a:r>
            <a:r>
              <a:rPr lang="es-ES" dirty="0"/>
              <a:t>(n)</a:t>
            </a:r>
            <a:endParaRPr lang="en-US" dirty="0"/>
          </a:p>
          <a:p>
            <a:pPr marL="0" indent="0">
              <a:buFont typeface="Arial" panose="020B0604020202020204" pitchFamily="34" charset="0"/>
              <a:buNone/>
            </a:pPr>
            <a:r>
              <a:rPr lang="es-ES" dirty="0"/>
              <a:t>	n += 1</a:t>
            </a:r>
            <a:endParaRPr lang="en-US" dirty="0"/>
          </a:p>
          <a:p>
            <a:pPr marL="0" indent="0">
              <a:buFont typeface="Arial" panose="020B0604020202020204" pitchFamily="34" charset="0"/>
              <a:buNone/>
            </a:pPr>
            <a:endParaRPr lang="en-US" dirty="0"/>
          </a:p>
        </p:txBody>
      </p:sp>
      <p:sp>
        <p:nvSpPr>
          <p:cNvPr id="3" name="Title 1">
            <a:extLst>
              <a:ext uri="{FF2B5EF4-FFF2-40B4-BE49-F238E27FC236}">
                <a16:creationId xmlns:a16="http://schemas.microsoft.com/office/drawing/2014/main" id="{AA06A25F-01AC-454A-BC51-8F4B1079058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Ciclo </a:t>
            </a:r>
            <a:r>
              <a:rPr lang="es-ES_tradnl" sz="3600" dirty="0" err="1">
                <a:solidFill>
                  <a:srgbClr val="FC671A"/>
                </a:solidFill>
              </a:rPr>
              <a:t>While</a:t>
            </a:r>
            <a:endParaRPr lang="es-ES_tradnl" sz="3600" dirty="0">
              <a:solidFill>
                <a:srgbClr val="FC671A"/>
              </a:solidFill>
            </a:endParaRPr>
          </a:p>
        </p:txBody>
      </p:sp>
      <p:sp>
        <p:nvSpPr>
          <p:cNvPr id="4" name="CuadroTexto 3">
            <a:extLst>
              <a:ext uri="{FF2B5EF4-FFF2-40B4-BE49-F238E27FC236}">
                <a16:creationId xmlns:a16="http://schemas.microsoft.com/office/drawing/2014/main" id="{1CE0E629-5393-D449-8192-9B3F704327CC}"/>
              </a:ext>
            </a:extLst>
          </p:cNvPr>
          <p:cNvSpPr txBox="1"/>
          <p:nvPr/>
        </p:nvSpPr>
        <p:spPr>
          <a:xfrm>
            <a:off x="4621162" y="2094271"/>
            <a:ext cx="7315200" cy="4678204"/>
          </a:xfrm>
          <a:prstGeom prst="rect">
            <a:avLst/>
          </a:prstGeom>
          <a:noFill/>
        </p:spPr>
        <p:txBody>
          <a:bodyPr wrap="square" rtlCol="0">
            <a:spAutoFit/>
          </a:bodyPr>
          <a:lstStyle/>
          <a:p>
            <a:pPr lvl="0"/>
            <a:r>
              <a:rPr lang="es-ES" sz="2000" b="1" dirty="0"/>
              <a:t>3-</a:t>
            </a:r>
            <a:r>
              <a:rPr lang="es-ES" sz="2000" dirty="0"/>
              <a:t>control = True </a:t>
            </a:r>
            <a:endParaRPr lang="en-US" sz="2000" dirty="0"/>
          </a:p>
          <a:p>
            <a:r>
              <a:rPr lang="es-ES" sz="2000" dirty="0"/>
              <a:t>    	</a:t>
            </a:r>
            <a:r>
              <a:rPr lang="es-ES" sz="2000" dirty="0" err="1"/>
              <a:t>while</a:t>
            </a:r>
            <a:r>
              <a:rPr lang="es-ES" sz="2000" dirty="0"/>
              <a:t> control:</a:t>
            </a:r>
            <a:endParaRPr lang="en-US" sz="2000" dirty="0"/>
          </a:p>
          <a:p>
            <a:r>
              <a:rPr lang="es-ES" dirty="0"/>
              <a:t>        		</a:t>
            </a:r>
            <a:r>
              <a:rPr lang="es-ES" dirty="0" err="1"/>
              <a:t>print</a:t>
            </a:r>
            <a:r>
              <a:rPr lang="es-ES" dirty="0"/>
              <a:t>("Semana del </a:t>
            </a:r>
            <a:r>
              <a:rPr lang="es-ES" dirty="0" err="1"/>
              <a:t>Bootcamp</a:t>
            </a:r>
            <a:r>
              <a:rPr lang="es-ES" dirty="0"/>
              <a:t> CNCA")</a:t>
            </a:r>
            <a:endParaRPr lang="en-US" dirty="0"/>
          </a:p>
          <a:p>
            <a:r>
              <a:rPr lang="es-ES" sz="2000" dirty="0"/>
              <a:t>		repetir = input(“Desea Continuar S/N”)</a:t>
            </a:r>
            <a:endParaRPr lang="en-US" sz="2000" dirty="0"/>
          </a:p>
          <a:p>
            <a:r>
              <a:rPr lang="es-ES" sz="2000" dirty="0"/>
              <a:t>		</a:t>
            </a:r>
            <a:r>
              <a:rPr lang="es-ES" sz="2000" dirty="0" err="1"/>
              <a:t>if</a:t>
            </a:r>
            <a:r>
              <a:rPr lang="es-ES" sz="2000" dirty="0"/>
              <a:t> (repetir == “N” </a:t>
            </a:r>
            <a:r>
              <a:rPr lang="es-ES" sz="2000" dirty="0" err="1"/>
              <a:t>or</a:t>
            </a:r>
            <a:r>
              <a:rPr lang="es-ES" sz="2000" dirty="0"/>
              <a:t> repetir == “n”):</a:t>
            </a:r>
            <a:endParaRPr lang="en-US" sz="2000" dirty="0"/>
          </a:p>
          <a:p>
            <a:r>
              <a:rPr lang="es-ES" sz="2000" dirty="0"/>
              <a:t>			control = False</a:t>
            </a:r>
            <a:endParaRPr lang="en-US" sz="2000" dirty="0"/>
          </a:p>
          <a:p>
            <a:endParaRPr lang="es-CO" sz="1600" dirty="0"/>
          </a:p>
          <a:p>
            <a:pPr lvl="0"/>
            <a:r>
              <a:rPr lang="es-ES" sz="2000" b="1" dirty="0"/>
              <a:t>4-</a:t>
            </a:r>
            <a:r>
              <a:rPr lang="es-ES" sz="2000" dirty="0"/>
              <a:t>import </a:t>
            </a:r>
            <a:r>
              <a:rPr lang="es-ES" sz="2000" dirty="0" err="1"/>
              <a:t>random</a:t>
            </a:r>
            <a:r>
              <a:rPr lang="es-ES" sz="2000" dirty="0"/>
              <a:t>    </a:t>
            </a:r>
            <a:endParaRPr lang="en-US" sz="2000" dirty="0"/>
          </a:p>
          <a:p>
            <a:r>
              <a:rPr lang="es-ES" dirty="0"/>
              <a:t>N = </a:t>
            </a:r>
            <a:r>
              <a:rPr lang="es-ES" dirty="0" err="1"/>
              <a:t>random.randint</a:t>
            </a:r>
            <a:r>
              <a:rPr lang="es-ES" dirty="0"/>
              <a:t>(5, 20)</a:t>
            </a:r>
            <a:endParaRPr lang="en-US" dirty="0"/>
          </a:p>
          <a:p>
            <a:r>
              <a:rPr lang="es-ES" dirty="0"/>
              <a:t>     </a:t>
            </a:r>
            <a:r>
              <a:rPr lang="es-ES" dirty="0" err="1"/>
              <a:t>if</a:t>
            </a:r>
            <a:r>
              <a:rPr lang="es-ES" dirty="0"/>
              <a:t> (n == 7 </a:t>
            </a:r>
            <a:r>
              <a:rPr lang="es-ES" dirty="0" err="1"/>
              <a:t>or</a:t>
            </a:r>
            <a:r>
              <a:rPr lang="es-ES" dirty="0"/>
              <a:t> n == 11 </a:t>
            </a:r>
            <a:r>
              <a:rPr lang="es-ES" dirty="0" err="1"/>
              <a:t>or</a:t>
            </a:r>
            <a:r>
              <a:rPr lang="es-ES" dirty="0"/>
              <a:t> n == 19):</a:t>
            </a:r>
            <a:endParaRPr lang="en-US" dirty="0"/>
          </a:p>
          <a:p>
            <a:r>
              <a:rPr lang="es-ES" dirty="0"/>
              <a:t>        	</a:t>
            </a:r>
            <a:r>
              <a:rPr lang="es-ES" dirty="0" err="1"/>
              <a:t>while</a:t>
            </a:r>
            <a:r>
              <a:rPr lang="es-ES" dirty="0"/>
              <a:t> (n == 7 </a:t>
            </a:r>
            <a:r>
              <a:rPr lang="es-ES" dirty="0" err="1"/>
              <a:t>or</a:t>
            </a:r>
            <a:r>
              <a:rPr lang="es-ES" dirty="0"/>
              <a:t> n == 11 </a:t>
            </a:r>
            <a:r>
              <a:rPr lang="es-ES" dirty="0" err="1"/>
              <a:t>or</a:t>
            </a:r>
            <a:r>
              <a:rPr lang="es-ES" dirty="0"/>
              <a:t> n == 19):</a:t>
            </a:r>
            <a:endParaRPr lang="en-US" dirty="0"/>
          </a:p>
          <a:p>
            <a:r>
              <a:rPr lang="es-ES" dirty="0"/>
              <a:t>            	n = </a:t>
            </a:r>
            <a:r>
              <a:rPr lang="es-ES" dirty="0" err="1"/>
              <a:t>random.randint</a:t>
            </a:r>
            <a:r>
              <a:rPr lang="es-ES" dirty="0"/>
              <a:t>(5, 20)</a:t>
            </a:r>
            <a:endParaRPr lang="en-US" dirty="0"/>
          </a:p>
          <a:p>
            <a:r>
              <a:rPr lang="es-ES" dirty="0"/>
              <a:t>            	</a:t>
            </a:r>
            <a:r>
              <a:rPr lang="es-ES" dirty="0" err="1"/>
              <a:t>print</a:t>
            </a:r>
            <a:r>
              <a:rPr lang="es-ES" dirty="0"/>
              <a:t>(n)</a:t>
            </a:r>
            <a:endParaRPr lang="en-US" dirty="0"/>
          </a:p>
          <a:p>
            <a:r>
              <a:rPr lang="es-ES" dirty="0"/>
              <a:t>   </a:t>
            </a:r>
            <a:r>
              <a:rPr lang="es-ES" b="1" dirty="0" err="1"/>
              <a:t>else</a:t>
            </a:r>
            <a:r>
              <a:rPr lang="es-ES" b="1" dirty="0"/>
              <a:t>:</a:t>
            </a:r>
            <a:endParaRPr lang="en-US" b="1" dirty="0"/>
          </a:p>
          <a:p>
            <a:r>
              <a:rPr lang="es-ES" b="1" dirty="0"/>
              <a:t>        </a:t>
            </a:r>
            <a:r>
              <a:rPr lang="es-ES" b="1" dirty="0" err="1"/>
              <a:t>print</a:t>
            </a:r>
            <a:r>
              <a:rPr lang="es-ES" b="1" dirty="0"/>
              <a:t>(n)</a:t>
            </a:r>
            <a:endParaRPr lang="en-US" b="1" dirty="0"/>
          </a:p>
          <a:p>
            <a:endParaRPr lang="en-US" sz="1600" dirty="0"/>
          </a:p>
        </p:txBody>
      </p:sp>
    </p:spTree>
    <p:extLst>
      <p:ext uri="{BB962C8B-B14F-4D97-AF65-F5344CB8AC3E}">
        <p14:creationId xmlns:p14="http://schemas.microsoft.com/office/powerpoint/2010/main" val="315851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799EE254-F0B7-1F45-8262-A4DD54FFD0F5}"/>
              </a:ext>
            </a:extLst>
          </p:cNvPr>
          <p:cNvSpPr txBox="1">
            <a:spLocks/>
          </p:cNvSpPr>
          <p:nvPr/>
        </p:nvSpPr>
        <p:spPr>
          <a:xfrm>
            <a:off x="1295401" y="640080"/>
            <a:ext cx="9601196" cy="5235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a:t>Imprimiendo una Lista con While else:</a:t>
            </a:r>
          </a:p>
          <a:p>
            <a:pPr marL="0" indent="0">
              <a:buFont typeface="Arial" panose="020B0604020202020204" pitchFamily="34" charset="0"/>
              <a:buNone/>
            </a:pPr>
            <a:r>
              <a:rPr lang="es-ES" b="1"/>
              <a:t>5-</a:t>
            </a:r>
            <a:r>
              <a:rPr lang="es-ES"/>
              <a:t>lista = [1,2,3,4,5,6,7,8,9]</a:t>
            </a:r>
            <a:endParaRPr lang="en-US"/>
          </a:p>
          <a:p>
            <a:pPr marL="0" indent="0">
              <a:buFont typeface="Arial" panose="020B0604020202020204" pitchFamily="34" charset="0"/>
              <a:buNone/>
            </a:pPr>
            <a:r>
              <a:rPr lang="es-ES"/>
              <a:t>pos = 0</a:t>
            </a:r>
            <a:endParaRPr lang="en-US"/>
          </a:p>
          <a:p>
            <a:pPr marL="0" indent="0">
              <a:buFont typeface="Arial" panose="020B0604020202020204" pitchFamily="34" charset="0"/>
              <a:buNone/>
            </a:pPr>
            <a:r>
              <a:rPr lang="es-ES"/>
              <a:t>while lista:</a:t>
            </a:r>
            <a:endParaRPr lang="en-US"/>
          </a:p>
          <a:p>
            <a:pPr marL="0" indent="0">
              <a:buFont typeface="Arial" panose="020B0604020202020204" pitchFamily="34" charset="0"/>
              <a:buNone/>
            </a:pPr>
            <a:r>
              <a:rPr lang="es-ES"/>
              <a:t>    		print(lista[pos])</a:t>
            </a:r>
            <a:endParaRPr lang="en-US"/>
          </a:p>
          <a:p>
            <a:pPr marL="0" indent="0">
              <a:buFont typeface="Arial" panose="020B0604020202020204" pitchFamily="34" charset="0"/>
              <a:buNone/>
            </a:pPr>
            <a:r>
              <a:rPr lang="es-ES"/>
              <a:t>    		if (lista[pos] == 4):</a:t>
            </a:r>
            <a:endParaRPr lang="en-US"/>
          </a:p>
          <a:p>
            <a:pPr marL="0" indent="0">
              <a:buFont typeface="Arial" panose="020B0604020202020204" pitchFamily="34" charset="0"/>
              <a:buNone/>
            </a:pPr>
            <a:r>
              <a:rPr lang="es-ES"/>
              <a:t>       			break</a:t>
            </a:r>
            <a:endParaRPr lang="en-US"/>
          </a:p>
          <a:p>
            <a:pPr marL="0" indent="0">
              <a:buFont typeface="Arial" panose="020B0604020202020204" pitchFamily="34" charset="0"/>
              <a:buNone/>
            </a:pPr>
            <a:r>
              <a:rPr lang="es-ES"/>
              <a:t>    		pos += 1</a:t>
            </a:r>
            <a:endParaRPr lang="en-US"/>
          </a:p>
          <a:p>
            <a:pPr marL="0" indent="0">
              <a:buFont typeface="Arial" panose="020B0604020202020204" pitchFamily="34" charset="0"/>
              <a:buNone/>
            </a:pPr>
            <a:r>
              <a:rPr lang="es-ES"/>
              <a:t>    else:</a:t>
            </a:r>
            <a:endParaRPr lang="en-US"/>
          </a:p>
          <a:p>
            <a:pPr marL="0" indent="0">
              <a:buFont typeface="Arial" panose="020B0604020202020204" pitchFamily="34" charset="0"/>
              <a:buNone/>
            </a:pPr>
            <a:r>
              <a:rPr lang="es-ES"/>
              <a:t>    	print("No existe el 4")</a:t>
            </a:r>
            <a:endParaRPr lang="en-US"/>
          </a:p>
          <a:p>
            <a:endParaRPr lang="en-US" dirty="0"/>
          </a:p>
        </p:txBody>
      </p:sp>
    </p:spTree>
    <p:extLst>
      <p:ext uri="{BB962C8B-B14F-4D97-AF65-F5344CB8AC3E}">
        <p14:creationId xmlns:p14="http://schemas.microsoft.com/office/powerpoint/2010/main" val="68706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de Control de Flujo</a:t>
            </a:r>
          </a:p>
        </p:txBody>
      </p:sp>
      <p:sp>
        <p:nvSpPr>
          <p:cNvPr id="4" name="Marcador de contenido 2">
            <a:extLst>
              <a:ext uri="{FF2B5EF4-FFF2-40B4-BE49-F238E27FC236}">
                <a16:creationId xmlns:a16="http://schemas.microsoft.com/office/drawing/2014/main" id="{AC51845A-EF3B-8345-B63D-548707F51125}"/>
              </a:ext>
            </a:extLst>
          </p:cNvPr>
          <p:cNvSpPr txBox="1">
            <a:spLocks/>
          </p:cNvSpPr>
          <p:nvPr/>
        </p:nvSpPr>
        <p:spPr>
          <a:xfrm>
            <a:off x="1295402" y="1769532"/>
            <a:ext cx="9601196"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s-ES" sz="2400" dirty="0"/>
              <a:t>Las estructuras de control, son instrucciones que permiten romper la secuencialidad de la ejecución de un programa; esto significa que, una estructura de control permite que se realicen unas instrucciones y omitir otras, esto, de acuerdo a la evaluación de una condición.</a:t>
            </a:r>
          </a:p>
          <a:p>
            <a:pPr marL="0" indent="0" algn="just">
              <a:lnSpc>
                <a:spcPct val="100000"/>
              </a:lnSpc>
              <a:buNone/>
            </a:pPr>
            <a:endParaRPr lang="en-US" sz="2400" dirty="0"/>
          </a:p>
          <a:p>
            <a:pPr marL="0" indent="0" algn="just">
              <a:lnSpc>
                <a:spcPct val="100000"/>
              </a:lnSpc>
              <a:buNone/>
            </a:pPr>
            <a:r>
              <a:rPr lang="es-ES" sz="2400" dirty="0"/>
              <a:t>Podremos concluir, que una estructura de control, es un bloque de código que permite agrupar instrucciones de manera controlada.</a:t>
            </a:r>
            <a:endParaRPr lang="en-US" sz="2400" dirty="0"/>
          </a:p>
        </p:txBody>
      </p:sp>
    </p:spTree>
    <p:extLst>
      <p:ext uri="{BB962C8B-B14F-4D97-AF65-F5344CB8AC3E}">
        <p14:creationId xmlns:p14="http://schemas.microsoft.com/office/powerpoint/2010/main" val="29137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9AAF54-6C67-E34E-A704-68BA04A60646}"/>
              </a:ext>
            </a:extLst>
          </p:cNvPr>
          <p:cNvSpPr txBox="1">
            <a:spLocks/>
          </p:cNvSpPr>
          <p:nvPr/>
        </p:nvSpPr>
        <p:spPr>
          <a:xfrm>
            <a:off x="1295402" y="1474418"/>
            <a:ext cx="9601196" cy="505532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break: </a:t>
            </a:r>
            <a:endParaRPr lang="en-US" dirty="0"/>
          </a:p>
          <a:p>
            <a:pPr marL="0" indent="0" algn="just">
              <a:buFont typeface="Arial" panose="020B0604020202020204" pitchFamily="34" charset="0"/>
              <a:buNone/>
            </a:pPr>
            <a:r>
              <a:rPr lang="es-ES" dirty="0"/>
              <a:t>La instrucción break le proporciona la oportunidad de cerrar un bucle cuando se activa una condición externa. Debe poner la instrucción break dentro del bloque de código bajo la instrucción de su bucle, generalmente después de una instrucción </a:t>
            </a:r>
            <a:r>
              <a:rPr lang="es-ES" dirty="0" err="1"/>
              <a:t>if</a:t>
            </a:r>
            <a:r>
              <a:rPr lang="es-ES" dirty="0"/>
              <a:t> condicional.</a:t>
            </a:r>
            <a:endParaRPr lang="en-US" dirty="0"/>
          </a:p>
          <a:p>
            <a:r>
              <a:rPr lang="es-ES" b="1" dirty="0" err="1"/>
              <a:t>continue</a:t>
            </a:r>
            <a:r>
              <a:rPr lang="es-ES" b="1" dirty="0"/>
              <a:t>: </a:t>
            </a:r>
            <a:endParaRPr lang="en-US" dirty="0"/>
          </a:p>
          <a:p>
            <a:pPr marL="0" indent="0" algn="just">
              <a:buFont typeface="Arial" panose="020B0604020202020204" pitchFamily="34" charset="0"/>
              <a:buNone/>
            </a:pPr>
            <a:r>
              <a:rPr lang="es-ES" dirty="0"/>
              <a:t>La instrucción </a:t>
            </a:r>
            <a:r>
              <a:rPr lang="es-ES" dirty="0" err="1"/>
              <a:t>continue</a:t>
            </a:r>
            <a:r>
              <a:rPr lang="es-ES" dirty="0"/>
              <a:t> da la opción de omitir la parte de un bucle en la que se activa una condición externa, pero continua para completar el resto del bucle. Es decir, la iteración actual del bucle se interrumpirá, pero el programa volverá a la parte superior del bucle.</a:t>
            </a:r>
          </a:p>
          <a:p>
            <a:r>
              <a:rPr lang="es-ES" b="1" dirty="0" err="1"/>
              <a:t>pass</a:t>
            </a:r>
            <a:r>
              <a:rPr lang="es-ES" b="1" dirty="0"/>
              <a:t>:    </a:t>
            </a:r>
            <a:endParaRPr lang="en-US" dirty="0"/>
          </a:p>
          <a:p>
            <a:pPr marL="0" indent="0" algn="just">
              <a:buFont typeface="Arial" panose="020B0604020202020204" pitchFamily="34" charset="0"/>
              <a:buNone/>
            </a:pPr>
            <a:r>
              <a:rPr lang="es-ES" dirty="0"/>
              <a:t>La instrucción </a:t>
            </a:r>
            <a:r>
              <a:rPr lang="es-ES" dirty="0" err="1"/>
              <a:t>pass</a:t>
            </a:r>
            <a:r>
              <a:rPr lang="es-ES" dirty="0"/>
              <a:t> le indica al programa que ignore esa condición y continúe ejecutando el programa como de costumbre.</a:t>
            </a:r>
            <a:endParaRPr lang="en-US" dirty="0"/>
          </a:p>
          <a:p>
            <a:pPr marL="0" indent="0" algn="just">
              <a:buFont typeface="Arial" panose="020B0604020202020204" pitchFamily="34" charset="0"/>
              <a:buNone/>
            </a:pPr>
            <a:endParaRPr lang="en-US" dirty="0"/>
          </a:p>
          <a:p>
            <a:endParaRPr lang="en-US" dirty="0"/>
          </a:p>
        </p:txBody>
      </p:sp>
      <p:sp>
        <p:nvSpPr>
          <p:cNvPr id="4" name="Title 1">
            <a:extLst>
              <a:ext uri="{FF2B5EF4-FFF2-40B4-BE49-F238E27FC236}">
                <a16:creationId xmlns:a16="http://schemas.microsoft.com/office/drawing/2014/main" id="{BFD777EB-266B-8A47-A0ED-1F67DAD7D82E}"/>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for</a:t>
            </a:r>
            <a:r>
              <a:rPr lang="es-ES_tradnl" sz="3600" dirty="0">
                <a:solidFill>
                  <a:srgbClr val="FC671A"/>
                </a:solidFill>
              </a:rPr>
              <a:t> y </a:t>
            </a:r>
            <a:r>
              <a:rPr lang="es-ES_tradnl" sz="3600" dirty="0" err="1">
                <a:solidFill>
                  <a:srgbClr val="FC671A"/>
                </a:solidFill>
              </a:rPr>
              <a:t>while</a:t>
            </a:r>
            <a:endParaRPr lang="es-ES_tradnl" sz="3600" dirty="0">
              <a:solidFill>
                <a:srgbClr val="FC671A"/>
              </a:solidFill>
            </a:endParaRPr>
          </a:p>
        </p:txBody>
      </p:sp>
    </p:spTree>
    <p:extLst>
      <p:ext uri="{BB962C8B-B14F-4D97-AF65-F5344CB8AC3E}">
        <p14:creationId xmlns:p14="http://schemas.microsoft.com/office/powerpoint/2010/main" val="16957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4E247C-7F64-494C-99CA-C0E3464D75CB}"/>
              </a:ext>
            </a:extLst>
          </p:cNvPr>
          <p:cNvSpPr txBox="1">
            <a:spLocks/>
          </p:cNvSpPr>
          <p:nvPr/>
        </p:nvSpPr>
        <p:spPr>
          <a:xfrm>
            <a:off x="681447" y="1889277"/>
            <a:ext cx="3289662" cy="34011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err="1"/>
              <a:t>For</a:t>
            </a:r>
            <a:r>
              <a:rPr lang="es-ES" b="1" dirty="0"/>
              <a:t> con break:</a:t>
            </a:r>
            <a:endParaRPr lang="en-US" dirty="0"/>
          </a:p>
          <a:p>
            <a:pPr marL="0" indent="0">
              <a:buFont typeface="Arial" panose="020B0604020202020204" pitchFamily="34" charset="0"/>
              <a:buNone/>
            </a:pPr>
            <a:r>
              <a:rPr lang="es-ES" dirty="0" err="1"/>
              <a:t>num</a:t>
            </a:r>
            <a:r>
              <a:rPr lang="es-ES" dirty="0"/>
              <a:t> = 0</a:t>
            </a:r>
            <a:endParaRPr lang="en-US" dirty="0"/>
          </a:p>
          <a:p>
            <a:pPr marL="0" indent="0">
              <a:buFont typeface="Arial" panose="020B0604020202020204" pitchFamily="34" charse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Font typeface="Arial" panose="020B0604020202020204" pitchFamily="34" charset="0"/>
              <a:buNone/>
            </a:pPr>
            <a:r>
              <a:rPr lang="es-ES" dirty="0"/>
              <a:t>		</a:t>
            </a:r>
            <a:r>
              <a:rPr lang="es-ES" dirty="0" err="1"/>
              <a:t>if</a:t>
            </a:r>
            <a:r>
              <a:rPr lang="es-ES" dirty="0"/>
              <a:t> (</a:t>
            </a:r>
            <a:r>
              <a:rPr lang="es-ES" dirty="0" err="1"/>
              <a:t>num</a:t>
            </a:r>
            <a:r>
              <a:rPr lang="es-ES" dirty="0"/>
              <a:t> == 5):</a:t>
            </a:r>
            <a:endParaRPr lang="en-US" dirty="0"/>
          </a:p>
          <a:p>
            <a:pPr marL="0" indent="0">
              <a:buFont typeface="Arial" panose="020B0604020202020204" pitchFamily="34" charset="0"/>
              <a:buNone/>
            </a:pPr>
            <a:r>
              <a:rPr lang="es-ES" dirty="0"/>
              <a:t>			break</a:t>
            </a:r>
            <a:endParaRPr lang="en-US" dirty="0"/>
          </a:p>
          <a:p>
            <a:pPr marL="0" indent="0">
              <a:buFont typeface="Arial" panose="020B0604020202020204" pitchFamily="34" charset="0"/>
              <a:buNone/>
            </a:pPr>
            <a:r>
              <a:rPr lang="es-ES" dirty="0"/>
              <a:t>		</a:t>
            </a:r>
            <a:r>
              <a:rPr lang="es-ES" dirty="0" err="1"/>
              <a:t>print</a:t>
            </a:r>
            <a:r>
              <a:rPr lang="es-ES" dirty="0"/>
              <a:t>(</a:t>
            </a:r>
            <a:r>
              <a:rPr lang="es-ES" dirty="0" err="1"/>
              <a:t>num</a:t>
            </a:r>
            <a:r>
              <a:rPr lang="es-ES" dirty="0"/>
              <a:t>)</a:t>
            </a:r>
            <a:endParaRPr lang="en-US" dirty="0"/>
          </a:p>
          <a:p>
            <a:endParaRPr lang="en-US" dirty="0"/>
          </a:p>
        </p:txBody>
      </p:sp>
      <p:sp>
        <p:nvSpPr>
          <p:cNvPr id="4" name="Marcador de contenido 2">
            <a:extLst>
              <a:ext uri="{FF2B5EF4-FFF2-40B4-BE49-F238E27FC236}">
                <a16:creationId xmlns:a16="http://schemas.microsoft.com/office/drawing/2014/main" id="{9350BDD5-FFB8-5949-B7D7-73568D376FB9}"/>
              </a:ext>
            </a:extLst>
          </p:cNvPr>
          <p:cNvSpPr txBox="1">
            <a:spLocks/>
          </p:cNvSpPr>
          <p:nvPr/>
        </p:nvSpPr>
        <p:spPr>
          <a:xfrm>
            <a:off x="4495801" y="1889277"/>
            <a:ext cx="3289662" cy="34902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For</a:t>
            </a:r>
            <a:r>
              <a:rPr lang="es-ES" b="1" dirty="0"/>
              <a:t> con </a:t>
            </a:r>
            <a:r>
              <a:rPr lang="es-ES" b="1" dirty="0" err="1"/>
              <a:t>continue</a:t>
            </a:r>
            <a:r>
              <a:rPr lang="es-ES" b="1" dirty="0"/>
              <a:t>:</a:t>
            </a:r>
            <a:endParaRPr lang="en-US" dirty="0"/>
          </a:p>
          <a:p>
            <a:pPr marL="0" indent="0">
              <a:buNone/>
            </a:pPr>
            <a:r>
              <a:rPr lang="es-ES" dirty="0" err="1"/>
              <a:t>num</a:t>
            </a:r>
            <a:r>
              <a:rPr lang="es-ES" dirty="0"/>
              <a:t> = 0</a:t>
            </a:r>
            <a:endParaRPr lang="en-US" dirty="0"/>
          </a:p>
          <a:p>
            <a:pPr marL="0" inden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None/>
            </a:pPr>
            <a:r>
              <a:rPr lang="es-ES" dirty="0"/>
              <a:t>		</a:t>
            </a:r>
            <a:r>
              <a:rPr lang="es-ES" dirty="0" err="1"/>
              <a:t>if</a:t>
            </a:r>
            <a:r>
              <a:rPr lang="es-ES" dirty="0"/>
              <a:t> (</a:t>
            </a:r>
            <a:r>
              <a:rPr lang="es-ES" dirty="0" err="1"/>
              <a:t>num</a:t>
            </a:r>
            <a:r>
              <a:rPr lang="es-ES" dirty="0"/>
              <a:t> == 5):</a:t>
            </a:r>
            <a:endParaRPr lang="en-US" dirty="0"/>
          </a:p>
          <a:p>
            <a:pPr marL="0" indent="0">
              <a:buNone/>
            </a:pPr>
            <a:r>
              <a:rPr lang="es-ES" dirty="0"/>
              <a:t>			</a:t>
            </a:r>
            <a:r>
              <a:rPr lang="es-ES" dirty="0" err="1"/>
              <a:t>continue</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endParaRPr lang="en-US" dirty="0"/>
          </a:p>
        </p:txBody>
      </p:sp>
      <p:sp>
        <p:nvSpPr>
          <p:cNvPr id="5" name="Marcador de contenido 2">
            <a:extLst>
              <a:ext uri="{FF2B5EF4-FFF2-40B4-BE49-F238E27FC236}">
                <a16:creationId xmlns:a16="http://schemas.microsoft.com/office/drawing/2014/main" id="{EEE997D4-C94D-1E45-AC42-C57DA5AC9DE3}"/>
              </a:ext>
            </a:extLst>
          </p:cNvPr>
          <p:cNvSpPr txBox="1">
            <a:spLocks/>
          </p:cNvSpPr>
          <p:nvPr/>
        </p:nvSpPr>
        <p:spPr>
          <a:xfrm>
            <a:off x="8033657" y="1889277"/>
            <a:ext cx="3289662" cy="321588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For</a:t>
            </a:r>
            <a:r>
              <a:rPr lang="es-ES" b="1" dirty="0"/>
              <a:t> con </a:t>
            </a:r>
            <a:r>
              <a:rPr lang="es-ES" b="1" dirty="0" err="1"/>
              <a:t>pass</a:t>
            </a:r>
            <a:r>
              <a:rPr lang="es-ES" b="1" dirty="0"/>
              <a:t>:</a:t>
            </a:r>
            <a:endParaRPr lang="en-US" dirty="0"/>
          </a:p>
          <a:p>
            <a:pPr marL="0" indent="0">
              <a:buNone/>
            </a:pPr>
            <a:r>
              <a:rPr lang="es-ES" dirty="0" err="1"/>
              <a:t>num</a:t>
            </a:r>
            <a:r>
              <a:rPr lang="es-ES" dirty="0"/>
              <a:t> = 0</a:t>
            </a:r>
            <a:endParaRPr lang="en-US" dirty="0"/>
          </a:p>
          <a:p>
            <a:pPr marL="0" indent="0">
              <a:buNone/>
            </a:pPr>
            <a:r>
              <a:rPr lang="es-ES" dirty="0" err="1"/>
              <a:t>for</a:t>
            </a:r>
            <a:r>
              <a:rPr lang="es-ES" dirty="0"/>
              <a:t> </a:t>
            </a:r>
            <a:r>
              <a:rPr lang="es-ES" dirty="0" err="1"/>
              <a:t>num</a:t>
            </a:r>
            <a:r>
              <a:rPr lang="es-ES" dirty="0"/>
              <a:t> in </a:t>
            </a:r>
            <a:r>
              <a:rPr lang="es-ES" dirty="0" err="1"/>
              <a:t>range</a:t>
            </a:r>
            <a:r>
              <a:rPr lang="es-ES" dirty="0"/>
              <a:t>(10):</a:t>
            </a:r>
            <a:endParaRPr lang="en-US" dirty="0"/>
          </a:p>
          <a:p>
            <a:pPr marL="0" indent="0">
              <a:buNone/>
            </a:pP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pass</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p:txBody>
      </p:sp>
      <p:sp>
        <p:nvSpPr>
          <p:cNvPr id="6" name="Title 1">
            <a:extLst>
              <a:ext uri="{FF2B5EF4-FFF2-40B4-BE49-F238E27FC236}">
                <a16:creationId xmlns:a16="http://schemas.microsoft.com/office/drawing/2014/main" id="{F7DC2A3C-5B31-6148-ADC1-34E5ED87CB19}"/>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for</a:t>
            </a:r>
            <a:endParaRPr lang="es-ES_tradnl" sz="3600" dirty="0">
              <a:solidFill>
                <a:srgbClr val="FC671A"/>
              </a:solidFill>
            </a:endParaRPr>
          </a:p>
        </p:txBody>
      </p:sp>
    </p:spTree>
    <p:extLst>
      <p:ext uri="{BB962C8B-B14F-4D97-AF65-F5344CB8AC3E}">
        <p14:creationId xmlns:p14="http://schemas.microsoft.com/office/powerpoint/2010/main" val="232868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DC2A3C-5B31-6148-ADC1-34E5ED87CB19}"/>
              </a:ext>
            </a:extLst>
          </p:cNvPr>
          <p:cNvSpPr txBox="1">
            <a:spLocks/>
          </p:cNvSpPr>
          <p:nvPr/>
        </p:nvSpPr>
        <p:spPr>
          <a:xfrm>
            <a:off x="3714750" y="561143"/>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Instrucciones: break, </a:t>
            </a:r>
            <a:r>
              <a:rPr lang="es-ES_tradnl" sz="3600" dirty="0" err="1">
                <a:solidFill>
                  <a:srgbClr val="FC671A"/>
                </a:solidFill>
              </a:rPr>
              <a:t>continue</a:t>
            </a:r>
            <a:r>
              <a:rPr lang="es-ES_tradnl" sz="3600" dirty="0">
                <a:solidFill>
                  <a:srgbClr val="FC671A"/>
                </a:solidFill>
              </a:rPr>
              <a:t> y </a:t>
            </a:r>
            <a:r>
              <a:rPr lang="es-ES_tradnl" sz="3600" dirty="0" err="1">
                <a:solidFill>
                  <a:srgbClr val="FC671A"/>
                </a:solidFill>
              </a:rPr>
              <a:t>pass</a:t>
            </a:r>
            <a:endParaRPr lang="es-ES_tradnl" sz="3600" dirty="0">
              <a:solidFill>
                <a:srgbClr val="FC671A"/>
              </a:solidFill>
            </a:endParaRPr>
          </a:p>
          <a:p>
            <a:pPr>
              <a:defRPr/>
            </a:pPr>
            <a:r>
              <a:rPr lang="es-ES_tradnl" sz="3600" dirty="0">
                <a:solidFill>
                  <a:srgbClr val="FC671A"/>
                </a:solidFill>
              </a:rPr>
              <a:t>utilizados en los ciclos </a:t>
            </a:r>
            <a:r>
              <a:rPr lang="es-ES_tradnl" sz="3600" dirty="0" err="1">
                <a:solidFill>
                  <a:srgbClr val="FC671A"/>
                </a:solidFill>
              </a:rPr>
              <a:t>while</a:t>
            </a:r>
            <a:endParaRPr lang="es-ES_tradnl" sz="3600" dirty="0">
              <a:solidFill>
                <a:srgbClr val="FC671A"/>
              </a:solidFill>
            </a:endParaRPr>
          </a:p>
        </p:txBody>
      </p:sp>
      <p:sp>
        <p:nvSpPr>
          <p:cNvPr id="7" name="Marcador de contenido 2">
            <a:extLst>
              <a:ext uri="{FF2B5EF4-FFF2-40B4-BE49-F238E27FC236}">
                <a16:creationId xmlns:a16="http://schemas.microsoft.com/office/drawing/2014/main" id="{FE2BD68D-3906-D048-9355-FAC6C41E7F6F}"/>
              </a:ext>
            </a:extLst>
          </p:cNvPr>
          <p:cNvSpPr txBox="1">
            <a:spLocks/>
          </p:cNvSpPr>
          <p:nvPr/>
        </p:nvSpPr>
        <p:spPr>
          <a:xfrm>
            <a:off x="1032387" y="1957011"/>
            <a:ext cx="3473797" cy="35816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err="1"/>
              <a:t>While</a:t>
            </a:r>
            <a:r>
              <a:rPr lang="es-ES" sz="2400" b="1" dirty="0"/>
              <a:t> con break:</a:t>
            </a:r>
            <a:endParaRPr lang="en-US" sz="2400" dirty="0"/>
          </a:p>
          <a:p>
            <a:pPr marL="0" indent="0">
              <a:buFont typeface="Arial" panose="020B0604020202020204" pitchFamily="34" charset="0"/>
              <a:buNone/>
            </a:pPr>
            <a:r>
              <a:rPr lang="es-ES" sz="2400" dirty="0" err="1"/>
              <a:t>num</a:t>
            </a:r>
            <a:r>
              <a:rPr lang="es-ES" sz="2400" dirty="0"/>
              <a:t> = 0</a:t>
            </a:r>
            <a:endParaRPr lang="en-US" sz="2400" dirty="0"/>
          </a:p>
          <a:p>
            <a:pPr marL="0" indent="0">
              <a:buFont typeface="Arial" panose="020B0604020202020204" pitchFamily="34" charset="0"/>
              <a:buNone/>
            </a:pPr>
            <a:r>
              <a:rPr lang="es-ES" sz="2400" dirty="0" err="1"/>
              <a:t>while</a:t>
            </a:r>
            <a:r>
              <a:rPr lang="es-ES" sz="2400" dirty="0"/>
              <a:t> (</a:t>
            </a:r>
            <a:r>
              <a:rPr lang="es-ES" sz="2400" dirty="0" err="1"/>
              <a:t>num</a:t>
            </a:r>
            <a:r>
              <a:rPr lang="es-ES" sz="2400" dirty="0"/>
              <a:t> &lt;= 10):</a:t>
            </a:r>
            <a:endParaRPr lang="en-US" sz="2400" dirty="0"/>
          </a:p>
          <a:p>
            <a:pPr marL="0" indent="0">
              <a:buFont typeface="Arial" panose="020B0604020202020204" pitchFamily="34" charset="0"/>
              <a:buNone/>
            </a:pPr>
            <a:r>
              <a:rPr lang="es-ES" sz="2400" dirty="0" err="1"/>
              <a:t>if</a:t>
            </a:r>
            <a:r>
              <a:rPr lang="es-ES" sz="2400" dirty="0"/>
              <a:t> (</a:t>
            </a:r>
            <a:r>
              <a:rPr lang="es-ES" sz="2400" dirty="0" err="1"/>
              <a:t>num</a:t>
            </a:r>
            <a:r>
              <a:rPr lang="es-ES" sz="2400" dirty="0"/>
              <a:t> == 5):</a:t>
            </a:r>
            <a:endParaRPr lang="en-US" sz="2400" dirty="0"/>
          </a:p>
          <a:p>
            <a:pPr marL="0" indent="0">
              <a:buFont typeface="Arial" panose="020B0604020202020204" pitchFamily="34" charset="0"/>
              <a:buNone/>
            </a:pPr>
            <a:r>
              <a:rPr lang="es-ES" sz="2400" dirty="0"/>
              <a:t>			break</a:t>
            </a:r>
            <a:endParaRPr lang="en-US" sz="2400" dirty="0"/>
          </a:p>
          <a:p>
            <a:pPr marL="0" indent="0">
              <a:buFont typeface="Arial" panose="020B0604020202020204" pitchFamily="34" charset="0"/>
              <a:buNone/>
            </a:pPr>
            <a:r>
              <a:rPr lang="es-ES" sz="2400" dirty="0"/>
              <a:t>		</a:t>
            </a:r>
            <a:r>
              <a:rPr lang="es-ES" sz="2400" dirty="0" err="1"/>
              <a:t>print</a:t>
            </a:r>
            <a:r>
              <a:rPr lang="es-ES" sz="2400" dirty="0"/>
              <a:t>(</a:t>
            </a:r>
            <a:r>
              <a:rPr lang="es-ES" sz="2400" dirty="0" err="1"/>
              <a:t>num</a:t>
            </a:r>
            <a:r>
              <a:rPr lang="es-ES" sz="2400" dirty="0"/>
              <a:t>)</a:t>
            </a:r>
            <a:endParaRPr lang="en-US" sz="2400" dirty="0"/>
          </a:p>
          <a:p>
            <a:pPr marL="0" indent="0">
              <a:buFont typeface="Arial" panose="020B0604020202020204" pitchFamily="34" charset="0"/>
              <a:buNone/>
            </a:pPr>
            <a:r>
              <a:rPr lang="es-ES" sz="2400" dirty="0"/>
              <a:t>		</a:t>
            </a:r>
            <a:r>
              <a:rPr lang="es-ES" sz="2400" dirty="0" err="1"/>
              <a:t>num</a:t>
            </a:r>
            <a:r>
              <a:rPr lang="es-ES" sz="2400" dirty="0"/>
              <a:t> += 1</a:t>
            </a:r>
            <a:endParaRPr lang="en-US" sz="2400" dirty="0"/>
          </a:p>
        </p:txBody>
      </p:sp>
      <p:sp>
        <p:nvSpPr>
          <p:cNvPr id="8" name="Marcador de contenido 2">
            <a:extLst>
              <a:ext uri="{FF2B5EF4-FFF2-40B4-BE49-F238E27FC236}">
                <a16:creationId xmlns:a16="http://schemas.microsoft.com/office/drawing/2014/main" id="{E8BCCAAD-5AA0-FA48-8855-FCAB3AED2266}"/>
              </a:ext>
            </a:extLst>
          </p:cNvPr>
          <p:cNvSpPr txBox="1">
            <a:spLocks/>
          </p:cNvSpPr>
          <p:nvPr/>
        </p:nvSpPr>
        <p:spPr>
          <a:xfrm>
            <a:off x="4622286" y="1957011"/>
            <a:ext cx="3155312" cy="358164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While</a:t>
            </a:r>
            <a:r>
              <a:rPr lang="es-ES" b="1" dirty="0"/>
              <a:t> con </a:t>
            </a:r>
            <a:r>
              <a:rPr lang="es-ES" b="1" dirty="0" err="1"/>
              <a:t>pass</a:t>
            </a:r>
            <a:r>
              <a:rPr lang="es-ES" b="1" dirty="0"/>
              <a:t>:</a:t>
            </a:r>
            <a:endParaRPr lang="en-US" dirty="0"/>
          </a:p>
          <a:p>
            <a:pPr marL="0" indent="0">
              <a:buNone/>
            </a:pPr>
            <a:r>
              <a:rPr lang="es-ES" dirty="0" err="1"/>
              <a:t>num</a:t>
            </a:r>
            <a:r>
              <a:rPr lang="es-ES" dirty="0"/>
              <a:t> = 0</a:t>
            </a:r>
            <a:endParaRPr lang="en-US" dirty="0"/>
          </a:p>
          <a:p>
            <a:pPr marL="0" indent="0">
              <a:buNone/>
            </a:pPr>
            <a:r>
              <a:rPr lang="es-ES" dirty="0" err="1"/>
              <a:t>while</a:t>
            </a:r>
            <a:r>
              <a:rPr lang="es-ES" dirty="0"/>
              <a:t> (</a:t>
            </a:r>
            <a:r>
              <a:rPr lang="es-ES" dirty="0" err="1"/>
              <a:t>num</a:t>
            </a:r>
            <a:r>
              <a:rPr lang="es-ES" dirty="0"/>
              <a:t> &lt;= 10):</a:t>
            </a:r>
            <a:endParaRPr lang="en-US" dirty="0"/>
          </a:p>
          <a:p>
            <a:pPr marL="0" indent="0">
              <a:buNone/>
            </a:pP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pass</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pPr marL="0" indent="0">
              <a:buNone/>
            </a:pPr>
            <a:r>
              <a:rPr lang="es-ES" dirty="0"/>
              <a:t>		</a:t>
            </a:r>
            <a:r>
              <a:rPr lang="es-ES" dirty="0" err="1"/>
              <a:t>num</a:t>
            </a:r>
            <a:r>
              <a:rPr lang="es-ES" dirty="0"/>
              <a:t> += 1</a:t>
            </a:r>
            <a:endParaRPr lang="en-US" dirty="0"/>
          </a:p>
        </p:txBody>
      </p:sp>
      <p:sp>
        <p:nvSpPr>
          <p:cNvPr id="9" name="Marcador de contenido 2">
            <a:extLst>
              <a:ext uri="{FF2B5EF4-FFF2-40B4-BE49-F238E27FC236}">
                <a16:creationId xmlns:a16="http://schemas.microsoft.com/office/drawing/2014/main" id="{1B9B0ADC-3713-A348-972F-CC4A10DB2C26}"/>
              </a:ext>
            </a:extLst>
          </p:cNvPr>
          <p:cNvSpPr txBox="1">
            <a:spLocks/>
          </p:cNvSpPr>
          <p:nvPr/>
        </p:nvSpPr>
        <p:spPr>
          <a:xfrm>
            <a:off x="7893699" y="1957011"/>
            <a:ext cx="3868352" cy="384289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0"/>
            <a:r>
              <a:rPr lang="es-ES" b="1" dirty="0" err="1"/>
              <a:t>While</a:t>
            </a:r>
            <a:r>
              <a:rPr lang="es-ES" b="1" dirty="0"/>
              <a:t> con </a:t>
            </a:r>
            <a:r>
              <a:rPr lang="es-ES" b="1" dirty="0" err="1"/>
              <a:t>continue</a:t>
            </a:r>
            <a:r>
              <a:rPr lang="es-ES" b="1" dirty="0"/>
              <a:t>:</a:t>
            </a:r>
            <a:endParaRPr lang="en-US" dirty="0"/>
          </a:p>
          <a:p>
            <a:pPr marL="0" indent="0">
              <a:buNone/>
            </a:pPr>
            <a:r>
              <a:rPr lang="es-ES" dirty="0" err="1"/>
              <a:t>num</a:t>
            </a:r>
            <a:r>
              <a:rPr lang="es-ES" dirty="0"/>
              <a:t> = 0</a:t>
            </a:r>
            <a:endParaRPr lang="en-US" dirty="0"/>
          </a:p>
          <a:p>
            <a:pPr marL="0" indent="0">
              <a:buNone/>
            </a:pPr>
            <a:r>
              <a:rPr lang="es-ES" dirty="0" err="1"/>
              <a:t>while</a:t>
            </a:r>
            <a:r>
              <a:rPr lang="es-ES" dirty="0"/>
              <a:t> (</a:t>
            </a:r>
            <a:r>
              <a:rPr lang="es-ES" dirty="0" err="1"/>
              <a:t>num</a:t>
            </a:r>
            <a:r>
              <a:rPr lang="es-ES" dirty="0"/>
              <a:t> &lt;= 10):</a:t>
            </a:r>
            <a:endParaRPr lang="en-US" dirty="0"/>
          </a:p>
          <a:p>
            <a:pPr marL="0" indent="0">
              <a:buNone/>
            </a:pPr>
            <a:r>
              <a:rPr lang="es-ES" dirty="0"/>
              <a:t>    </a:t>
            </a:r>
            <a:r>
              <a:rPr lang="es-ES" dirty="0" err="1"/>
              <a:t>if</a:t>
            </a:r>
            <a:r>
              <a:rPr lang="es-ES" dirty="0"/>
              <a:t> (</a:t>
            </a:r>
            <a:r>
              <a:rPr lang="es-ES" dirty="0" err="1"/>
              <a:t>num</a:t>
            </a:r>
            <a:r>
              <a:rPr lang="es-ES" dirty="0"/>
              <a:t> == 5):</a:t>
            </a:r>
            <a:endParaRPr lang="en-US" dirty="0"/>
          </a:p>
          <a:p>
            <a:pPr marL="0" indent="0">
              <a:buNone/>
            </a:pPr>
            <a:r>
              <a:rPr lang="es-ES" dirty="0"/>
              <a:t>        </a:t>
            </a:r>
            <a:r>
              <a:rPr lang="es-ES" dirty="0" err="1"/>
              <a:t>print</a:t>
            </a:r>
            <a:r>
              <a:rPr lang="es-ES" dirty="0"/>
              <a:t>("Hola")</a:t>
            </a:r>
            <a:endParaRPr lang="en-US" dirty="0"/>
          </a:p>
          <a:p>
            <a:pPr marL="0" indent="0">
              <a:buNone/>
            </a:pPr>
            <a:r>
              <a:rPr lang="es-ES" dirty="0"/>
              <a:t>        </a:t>
            </a:r>
            <a:r>
              <a:rPr lang="es-ES" dirty="0" err="1"/>
              <a:t>num</a:t>
            </a:r>
            <a:r>
              <a:rPr lang="es-ES" dirty="0"/>
              <a:t> += 1</a:t>
            </a:r>
            <a:endParaRPr lang="en-US" dirty="0"/>
          </a:p>
          <a:p>
            <a:pPr marL="0" indent="0">
              <a:buNone/>
            </a:pPr>
            <a:r>
              <a:rPr lang="es-ES" dirty="0"/>
              <a:t>        </a:t>
            </a:r>
            <a:r>
              <a:rPr lang="es-ES" dirty="0" err="1"/>
              <a:t>continue</a:t>
            </a:r>
            <a:endParaRPr lang="en-US" dirty="0"/>
          </a:p>
          <a:p>
            <a:pPr marL="0" indent="0">
              <a:buNone/>
            </a:pPr>
            <a:r>
              <a:rPr lang="es-ES" dirty="0"/>
              <a:t>    </a:t>
            </a:r>
            <a:r>
              <a:rPr lang="es-ES" dirty="0" err="1"/>
              <a:t>print</a:t>
            </a:r>
            <a:r>
              <a:rPr lang="es-ES" dirty="0"/>
              <a:t>(</a:t>
            </a:r>
            <a:r>
              <a:rPr lang="es-ES" dirty="0" err="1"/>
              <a:t>num</a:t>
            </a:r>
            <a:r>
              <a:rPr lang="es-ES" dirty="0"/>
              <a:t>)</a:t>
            </a:r>
            <a:endParaRPr lang="en-US" dirty="0"/>
          </a:p>
          <a:p>
            <a:pPr marL="0" indent="0">
              <a:buNone/>
            </a:pPr>
            <a:r>
              <a:rPr lang="es-ES" dirty="0"/>
              <a:t>    </a:t>
            </a:r>
            <a:r>
              <a:rPr lang="es-ES" dirty="0" err="1"/>
              <a:t>num</a:t>
            </a:r>
            <a:r>
              <a:rPr lang="es-ES" dirty="0"/>
              <a:t> = </a:t>
            </a:r>
            <a:r>
              <a:rPr lang="es-ES" dirty="0" err="1"/>
              <a:t>num</a:t>
            </a:r>
            <a:r>
              <a:rPr lang="es-ES" dirty="0"/>
              <a:t> + 1</a:t>
            </a:r>
            <a:endParaRPr lang="en-US" dirty="0"/>
          </a:p>
        </p:txBody>
      </p:sp>
    </p:spTree>
    <p:extLst>
      <p:ext uri="{BB962C8B-B14F-4D97-AF65-F5344CB8AC3E}">
        <p14:creationId xmlns:p14="http://schemas.microsoft.com/office/powerpoint/2010/main" val="107505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7175D9-93AA-D947-BFC9-9F9DE3129A38}"/>
              </a:ext>
            </a:extLst>
          </p:cNvPr>
          <p:cNvSpPr txBox="1">
            <a:spLocks/>
          </p:cNvSpPr>
          <p:nvPr/>
        </p:nvSpPr>
        <p:spPr>
          <a:xfrm>
            <a:off x="1295402" y="1713341"/>
            <a:ext cx="9601196" cy="38380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Definición de Excepciones:</a:t>
            </a:r>
          </a:p>
          <a:p>
            <a:endParaRPr lang="es-CO" dirty="0"/>
          </a:p>
          <a:p>
            <a:pPr marL="0" indent="0" algn="just">
              <a:buFont typeface="Arial" panose="020B0604020202020204" pitchFamily="34" charset="0"/>
              <a:buNone/>
            </a:pPr>
            <a:r>
              <a:rPr lang="es-ES" dirty="0"/>
              <a:t>Las </a:t>
            </a:r>
            <a:r>
              <a:rPr lang="es-ES" b="1" dirty="0"/>
              <a:t>Excepciones</a:t>
            </a:r>
            <a:r>
              <a:rPr lang="es-ES" dirty="0"/>
              <a:t> son una estructura de control que implementan ciertos lenguajes de programación, con el objetivo de manejar condiciones “anormales” o no esperadas dentro del programa que normalmente impedirían el continuo desarrollo del mismo, pero que pueden ser tratados en el mismo curso del programa.</a:t>
            </a:r>
          </a:p>
          <a:p>
            <a:pPr marL="0" indent="0" algn="just">
              <a:buFont typeface="Arial" panose="020B0604020202020204" pitchFamily="34" charset="0"/>
              <a:buNone/>
            </a:pPr>
            <a:r>
              <a:rPr lang="es-ES" b="1" dirty="0"/>
              <a:t>Python</a:t>
            </a:r>
            <a:r>
              <a:rPr lang="es-ES" dirty="0"/>
              <a:t> utiliza un objeto especial llamado excepción para controlar cualquier error que pueda ocurrir durante la ejecución de un programa. Cuando ocurre un error durante la ejecución de un programa, </a:t>
            </a:r>
            <a:r>
              <a:rPr lang="es-ES" b="1" dirty="0"/>
              <a:t>Python</a:t>
            </a:r>
            <a:r>
              <a:rPr lang="es-ES" dirty="0"/>
              <a:t> crea una excepción</a:t>
            </a:r>
            <a:endParaRPr lang="en-US" dirty="0"/>
          </a:p>
        </p:txBody>
      </p:sp>
      <p:sp>
        <p:nvSpPr>
          <p:cNvPr id="4" name="Title 1">
            <a:extLst>
              <a:ext uri="{FF2B5EF4-FFF2-40B4-BE49-F238E27FC236}">
                <a16:creationId xmlns:a16="http://schemas.microsoft.com/office/drawing/2014/main" id="{7991C14E-3906-5D44-B3BA-DC44EE01B252}"/>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Manejo de errores y excepciones en Python</a:t>
            </a:r>
          </a:p>
        </p:txBody>
      </p:sp>
    </p:spTree>
    <p:extLst>
      <p:ext uri="{BB962C8B-B14F-4D97-AF65-F5344CB8AC3E}">
        <p14:creationId xmlns:p14="http://schemas.microsoft.com/office/powerpoint/2010/main" val="29035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55A25A-7480-9D44-957B-E5EB14C824BB}"/>
              </a:ext>
            </a:extLst>
          </p:cNvPr>
          <p:cNvSpPr txBox="1">
            <a:spLocks/>
          </p:cNvSpPr>
          <p:nvPr/>
        </p:nvSpPr>
        <p:spPr>
          <a:xfrm>
            <a:off x="888274" y="1423851"/>
            <a:ext cx="10528663" cy="492469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dirty="0"/>
              <a:t>En el caso de </a:t>
            </a:r>
            <a:r>
              <a:rPr lang="es-ES" b="1" dirty="0"/>
              <a:t>Python</a:t>
            </a:r>
            <a:r>
              <a:rPr lang="es-ES" dirty="0"/>
              <a:t>, el manejo de excepciones se hace mediante los bloques que utilizan las sentencias </a:t>
            </a:r>
            <a:r>
              <a:rPr lang="es-ES" b="1" dirty="0"/>
              <a:t>try</a:t>
            </a:r>
            <a:r>
              <a:rPr lang="es-ES" dirty="0"/>
              <a:t> – </a:t>
            </a:r>
            <a:r>
              <a:rPr lang="es-ES" b="1" dirty="0" err="1"/>
              <a:t>except</a:t>
            </a:r>
            <a:r>
              <a:rPr lang="es-ES" b="1" dirty="0"/>
              <a:t> - </a:t>
            </a:r>
            <a:r>
              <a:rPr lang="es-ES" b="1" dirty="0" err="1"/>
              <a:t>finally</a:t>
            </a:r>
            <a:r>
              <a:rPr lang="es-ES" dirty="0"/>
              <a:t>. Dentro del bloque try se ubica todo el código que pueda llegar a levantar una excepción, se utiliza el término levantar para referirse a la acción de generar una excepción.</a:t>
            </a:r>
          </a:p>
          <a:p>
            <a:r>
              <a:rPr lang="es-ES" dirty="0"/>
              <a:t>La Sentencia o Declaración para atrapar errores en Python son:</a:t>
            </a:r>
          </a:p>
          <a:p>
            <a:pPr marL="0" indent="0">
              <a:buNone/>
            </a:pPr>
            <a:endParaRPr lang="en-US" dirty="0"/>
          </a:p>
          <a:p>
            <a:pPr marL="0" indent="0">
              <a:buFont typeface="Arial" panose="020B0604020202020204" pitchFamily="34" charset="0"/>
              <a:buNone/>
            </a:pPr>
            <a:r>
              <a:rPr lang="es-ES" b="1" dirty="0"/>
              <a:t>Try:</a:t>
            </a:r>
            <a:endParaRPr lang="en-US" dirty="0"/>
          </a:p>
          <a:p>
            <a:pPr marL="0" indent="0">
              <a:buFont typeface="Arial" panose="020B0604020202020204" pitchFamily="34" charset="0"/>
              <a:buNone/>
            </a:pPr>
            <a:r>
              <a:rPr lang="es-ES" b="1" dirty="0"/>
              <a:t> </a:t>
            </a:r>
            <a:endParaRPr lang="en-US" dirty="0"/>
          </a:p>
          <a:p>
            <a:pPr marL="0" indent="0">
              <a:buFont typeface="Arial" panose="020B0604020202020204" pitchFamily="34" charset="0"/>
              <a:buNone/>
            </a:pPr>
            <a:r>
              <a:rPr lang="es-ES" b="1" dirty="0" err="1"/>
              <a:t>Except</a:t>
            </a:r>
            <a:r>
              <a:rPr lang="es-ES" dirty="0"/>
              <a:t>:</a:t>
            </a:r>
            <a:endParaRPr lang="en-US" dirty="0"/>
          </a:p>
          <a:p>
            <a:pPr marL="0" indent="0">
              <a:buFont typeface="Arial" panose="020B0604020202020204" pitchFamily="34" charset="0"/>
              <a:buNone/>
            </a:pPr>
            <a:r>
              <a:rPr lang="es-ES" dirty="0"/>
              <a:t> </a:t>
            </a:r>
            <a:endParaRPr lang="en-US" dirty="0"/>
          </a:p>
          <a:p>
            <a:pPr marL="0" indent="0">
              <a:buFont typeface="Arial" panose="020B0604020202020204" pitchFamily="34" charset="0"/>
              <a:buNone/>
            </a:pPr>
            <a:r>
              <a:rPr lang="es-ES" b="1" dirty="0" err="1"/>
              <a:t>finally</a:t>
            </a:r>
            <a:endParaRPr lang="en-US" dirty="0"/>
          </a:p>
          <a:p>
            <a:pPr marL="0" indent="0">
              <a:buFont typeface="Arial" panose="020B0604020202020204" pitchFamily="34" charset="0"/>
              <a:buNone/>
            </a:pPr>
            <a:endParaRPr lang="es-ES" dirty="0"/>
          </a:p>
        </p:txBody>
      </p:sp>
      <p:sp>
        <p:nvSpPr>
          <p:cNvPr id="4" name="Title 1">
            <a:extLst>
              <a:ext uri="{FF2B5EF4-FFF2-40B4-BE49-F238E27FC236}">
                <a16:creationId xmlns:a16="http://schemas.microsoft.com/office/drawing/2014/main" id="{CDFB49BE-88D8-0E4F-B63C-D242890FF814}"/>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Cómo crea Python las excepciones</a:t>
            </a:r>
          </a:p>
        </p:txBody>
      </p:sp>
    </p:spTree>
    <p:extLst>
      <p:ext uri="{BB962C8B-B14F-4D97-AF65-F5344CB8AC3E}">
        <p14:creationId xmlns:p14="http://schemas.microsoft.com/office/powerpoint/2010/main" val="363291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B55A7FCB-258A-F644-AF11-89C1C4FC9FC0}"/>
              </a:ext>
            </a:extLst>
          </p:cNvPr>
          <p:cNvSpPr txBox="1">
            <a:spLocks/>
          </p:cNvSpPr>
          <p:nvPr/>
        </p:nvSpPr>
        <p:spPr>
          <a:xfrm>
            <a:off x="561704" y="731520"/>
            <a:ext cx="5303519" cy="5144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b="1" dirty="0"/>
              <a:t>Ejemplos:</a:t>
            </a:r>
          </a:p>
          <a:p>
            <a:pPr marL="0" indent="0">
              <a:buFont typeface="Arial" panose="020B0604020202020204" pitchFamily="34" charset="0"/>
              <a:buNone/>
            </a:pPr>
            <a:r>
              <a:rPr lang="es-ES" b="1" dirty="0"/>
              <a:t>1-</a:t>
            </a:r>
            <a:r>
              <a:rPr lang="es-ES" dirty="0"/>
              <a:t>num </a:t>
            </a:r>
            <a:r>
              <a:rPr lang="es-ES" sz="2000" dirty="0"/>
              <a:t>= </a:t>
            </a:r>
            <a:r>
              <a:rPr lang="es-ES" sz="2000" dirty="0" err="1"/>
              <a:t>int</a:t>
            </a:r>
            <a:r>
              <a:rPr lang="es-ES" sz="2000" dirty="0"/>
              <a:t>(</a:t>
            </a:r>
            <a:r>
              <a:rPr lang="es-ES" sz="2000" dirty="0" err="1"/>
              <a:t>imput</a:t>
            </a:r>
            <a:r>
              <a:rPr lang="es-ES" sz="1800" dirty="0"/>
              <a:t>(“Digite Número a Dividir: ”))</a:t>
            </a:r>
            <a:endParaRPr lang="en-US" sz="2000" dirty="0"/>
          </a:p>
          <a:p>
            <a:pPr marL="0" indent="0">
              <a:buFont typeface="Arial" panose="020B0604020202020204" pitchFamily="34" charset="0"/>
              <a:buNone/>
            </a:pPr>
            <a:r>
              <a:rPr lang="es-ES" dirty="0"/>
              <a:t>   </a:t>
            </a:r>
            <a:r>
              <a:rPr lang="es-ES" dirty="0" err="1"/>
              <a:t>print</a:t>
            </a:r>
            <a:r>
              <a:rPr lang="es-ES" dirty="0"/>
              <a:t>(“</a:t>
            </a:r>
            <a:r>
              <a:rPr lang="es-ES" sz="2000" dirty="0"/>
              <a:t>La División es: ”, 100/</a:t>
            </a:r>
            <a:r>
              <a:rPr lang="es-ES" sz="2000" dirty="0" err="1"/>
              <a:t>num</a:t>
            </a:r>
            <a:r>
              <a:rPr lang="es-ES" sz="2000" dirty="0"/>
              <a:t>)</a:t>
            </a:r>
          </a:p>
          <a:p>
            <a:pPr marL="0" indent="0">
              <a:buFont typeface="Arial" panose="020B0604020202020204" pitchFamily="34" charset="0"/>
              <a:buNone/>
            </a:pPr>
            <a:endParaRPr lang="en-US" sz="2000" dirty="0"/>
          </a:p>
          <a:p>
            <a:pPr marL="0" indent="0">
              <a:buFont typeface="Arial" panose="020B0604020202020204" pitchFamily="34" charset="0"/>
              <a:buNone/>
            </a:pPr>
            <a:r>
              <a:rPr lang="es-ES" b="1" dirty="0"/>
              <a:t>2-</a:t>
            </a:r>
            <a:r>
              <a:rPr lang="es-ES" dirty="0"/>
              <a:t>try:</a:t>
            </a:r>
            <a:endParaRPr lang="en-US" dirty="0"/>
          </a:p>
          <a:p>
            <a:pPr marL="0" indent="0">
              <a:buFont typeface="Arial" panose="020B0604020202020204" pitchFamily="34" charset="0"/>
              <a:buNone/>
            </a:pPr>
            <a:r>
              <a:rPr lang="es-ES" sz="2000" dirty="0"/>
              <a:t>    </a:t>
            </a:r>
            <a:r>
              <a:rPr lang="es-ES" sz="2000" dirty="0" err="1"/>
              <a:t>num</a:t>
            </a:r>
            <a:r>
              <a:rPr lang="es-ES" sz="2000" dirty="0"/>
              <a:t> = </a:t>
            </a:r>
            <a:r>
              <a:rPr lang="es-ES" sz="2000" dirty="0" err="1"/>
              <a:t>int</a:t>
            </a:r>
            <a:r>
              <a:rPr lang="es-ES" sz="2000" dirty="0"/>
              <a:t>(input("Digite el Número a Dividir: "))</a:t>
            </a:r>
            <a:endParaRPr lang="en-US" sz="2000" dirty="0"/>
          </a:p>
          <a:p>
            <a:pPr marL="0" indent="0">
              <a:buFont typeface="Arial" panose="020B0604020202020204" pitchFamily="34" charse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Font typeface="Arial" panose="020B0604020202020204" pitchFamily="34" charset="0"/>
              <a:buNone/>
            </a:pPr>
            <a:r>
              <a:rPr lang="es-ES" dirty="0"/>
              <a:t>  </a:t>
            </a:r>
            <a:r>
              <a:rPr lang="es-ES" dirty="0" err="1"/>
              <a:t>except</a:t>
            </a:r>
            <a:r>
              <a:rPr lang="es-ES" dirty="0"/>
              <a:t> </a:t>
            </a:r>
            <a:r>
              <a:rPr lang="es-ES" dirty="0" err="1"/>
              <a:t>ZeroDivisionError</a:t>
            </a:r>
            <a:r>
              <a:rPr lang="es-ES" dirty="0"/>
              <a:t>:</a:t>
            </a:r>
            <a:endParaRPr lang="en-US" dirty="0"/>
          </a:p>
          <a:p>
            <a:pPr marL="0" indent="0">
              <a:buFont typeface="Arial" panose="020B0604020202020204" pitchFamily="34" charset="0"/>
              <a:buNone/>
            </a:pPr>
            <a:r>
              <a:rPr lang="es-ES" dirty="0"/>
              <a:t>    </a:t>
            </a:r>
            <a:r>
              <a:rPr lang="es-ES" dirty="0" err="1"/>
              <a:t>print</a:t>
            </a:r>
            <a:r>
              <a:rPr lang="es-ES" dirty="0"/>
              <a:t>("Digito un Cero")</a:t>
            </a:r>
            <a:endParaRPr lang="en-US" dirty="0"/>
          </a:p>
          <a:p>
            <a:pPr marL="0" indent="0">
              <a:buFont typeface="Arial" panose="020B0604020202020204" pitchFamily="34" charset="0"/>
              <a:buNone/>
            </a:pPr>
            <a:endParaRPr lang="es-CO" dirty="0"/>
          </a:p>
          <a:p>
            <a:pPr marL="0" indent="0">
              <a:buFont typeface="Arial" panose="020B0604020202020204" pitchFamily="34" charset="0"/>
              <a:buNone/>
            </a:pPr>
            <a:endParaRPr lang="es-CO" dirty="0"/>
          </a:p>
          <a:p>
            <a:pPr marL="0" indent="0">
              <a:buFont typeface="Arial" panose="020B0604020202020204" pitchFamily="34" charset="0"/>
              <a:buNone/>
            </a:pPr>
            <a:endParaRPr lang="es-CO" dirty="0"/>
          </a:p>
        </p:txBody>
      </p:sp>
      <p:sp>
        <p:nvSpPr>
          <p:cNvPr id="3" name="Marcador de contenido 2">
            <a:extLst>
              <a:ext uri="{FF2B5EF4-FFF2-40B4-BE49-F238E27FC236}">
                <a16:creationId xmlns:a16="http://schemas.microsoft.com/office/drawing/2014/main" id="{1262739A-621A-974C-A571-E24927F7868B}"/>
              </a:ext>
            </a:extLst>
          </p:cNvPr>
          <p:cNvSpPr txBox="1">
            <a:spLocks/>
          </p:cNvSpPr>
          <p:nvPr/>
        </p:nvSpPr>
        <p:spPr>
          <a:xfrm>
            <a:off x="6061167" y="731520"/>
            <a:ext cx="5303519"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3-try:</a:t>
            </a:r>
            <a:endParaRPr lang="en-US" dirty="0"/>
          </a:p>
          <a:p>
            <a:pPr marL="0" indent="0">
              <a:buNone/>
            </a:pPr>
            <a:r>
              <a:rPr lang="es-ES" sz="2000" dirty="0"/>
              <a:t>       </a:t>
            </a:r>
            <a:r>
              <a:rPr lang="es-ES" sz="1800" dirty="0" err="1"/>
              <a:t>num</a:t>
            </a:r>
            <a:r>
              <a:rPr lang="es-ES" sz="1800" dirty="0"/>
              <a:t> = </a:t>
            </a:r>
            <a:r>
              <a:rPr lang="es-ES" sz="1800" dirty="0" err="1"/>
              <a:t>int</a:t>
            </a:r>
            <a:r>
              <a:rPr lang="es-ES" sz="1800" dirty="0"/>
              <a:t>(input("Digite el Número a Dividir: "))</a:t>
            </a:r>
            <a:endParaRPr lang="en-US" sz="1800" dirty="0"/>
          </a:p>
          <a:p>
            <a:pPr marL="0" inden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None/>
            </a:pPr>
            <a:r>
              <a:rPr lang="es-ES" sz="2000" dirty="0"/>
              <a:t>   </a:t>
            </a:r>
            <a:r>
              <a:rPr lang="es-ES" sz="2000" dirty="0" err="1"/>
              <a:t>except</a:t>
            </a:r>
            <a:r>
              <a:rPr lang="es-ES" sz="2000" dirty="0"/>
              <a:t> </a:t>
            </a:r>
            <a:r>
              <a:rPr lang="es-ES" sz="2000" dirty="0" err="1"/>
              <a:t>ZeroDivisionError</a:t>
            </a:r>
            <a:r>
              <a:rPr lang="es-ES" sz="2000" dirty="0"/>
              <a:t>:</a:t>
            </a:r>
            <a:endParaRPr lang="en-US" sz="2000" dirty="0"/>
          </a:p>
          <a:p>
            <a:pPr marL="0" indent="0">
              <a:buNone/>
            </a:pPr>
            <a:r>
              <a:rPr lang="es-ES" dirty="0"/>
              <a:t>   	</a:t>
            </a:r>
            <a:r>
              <a:rPr lang="es-ES" dirty="0" err="1"/>
              <a:t>print</a:t>
            </a:r>
            <a:r>
              <a:rPr lang="es-ES" dirty="0"/>
              <a:t>("Digito un Cero")</a:t>
            </a:r>
            <a:endParaRPr lang="en-US" dirty="0"/>
          </a:p>
          <a:p>
            <a:pPr marL="0" indent="0">
              <a:buNone/>
            </a:pPr>
            <a:r>
              <a:rPr lang="es-ES" sz="2000" dirty="0"/>
              <a:t>   </a:t>
            </a:r>
            <a:r>
              <a:rPr lang="es-ES" sz="2000" dirty="0" err="1"/>
              <a:t>except</a:t>
            </a:r>
            <a:r>
              <a:rPr lang="es-ES" sz="2000" dirty="0"/>
              <a:t> </a:t>
            </a:r>
            <a:r>
              <a:rPr lang="es-ES" sz="2000" dirty="0" err="1"/>
              <a:t>ValueError</a:t>
            </a:r>
            <a:r>
              <a:rPr lang="es-ES" sz="2000" dirty="0"/>
              <a:t>:</a:t>
            </a:r>
            <a:endParaRPr lang="en-US" sz="2000" dirty="0"/>
          </a:p>
          <a:p>
            <a:pPr marL="0" indent="0">
              <a:buNone/>
            </a:pPr>
            <a:r>
              <a:rPr lang="es-ES" dirty="0"/>
              <a:t>	</a:t>
            </a:r>
            <a:r>
              <a:rPr lang="es-ES" dirty="0" err="1"/>
              <a:t>print</a:t>
            </a:r>
            <a:r>
              <a:rPr lang="es-ES" dirty="0"/>
              <a:t>("Error de Datos")</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240188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50E6B318-0612-EE4B-A6E0-AC86238EF57C}"/>
              </a:ext>
            </a:extLst>
          </p:cNvPr>
          <p:cNvSpPr txBox="1">
            <a:spLocks/>
          </p:cNvSpPr>
          <p:nvPr/>
        </p:nvSpPr>
        <p:spPr>
          <a:xfrm>
            <a:off x="6061167" y="731520"/>
            <a:ext cx="5303519" cy="5144348"/>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5-</a:t>
            </a:r>
            <a:r>
              <a:rPr lang="es-ES" dirty="0"/>
              <a:t>import </a:t>
            </a:r>
            <a:r>
              <a:rPr lang="es-ES" dirty="0" err="1"/>
              <a:t>sys</a:t>
            </a:r>
            <a:endParaRPr lang="en-US" dirty="0"/>
          </a:p>
          <a:p>
            <a:endParaRPr lang="en-US" dirty="0"/>
          </a:p>
          <a:p>
            <a:pPr marL="0" indent="0">
              <a:buNone/>
            </a:pPr>
            <a:r>
              <a:rPr lang="es-ES" dirty="0"/>
              <a:t>lista = [1, 2, 3, 4, 5]</a:t>
            </a:r>
            <a:endParaRPr lang="en-US" dirty="0"/>
          </a:p>
          <a:p>
            <a:pPr marL="0" indent="0">
              <a:buNone/>
            </a:pPr>
            <a:r>
              <a:rPr lang="es-ES" dirty="0"/>
              <a:t>try:</a:t>
            </a:r>
            <a:endParaRPr lang="en-US" dirty="0"/>
          </a:p>
          <a:p>
            <a:pPr marL="0" indent="0">
              <a:buNone/>
            </a:pPr>
            <a:r>
              <a:rPr lang="es-ES" dirty="0"/>
              <a:t>    </a:t>
            </a:r>
            <a:r>
              <a:rPr lang="es-ES" dirty="0" err="1"/>
              <a:t>num</a:t>
            </a:r>
            <a:r>
              <a:rPr lang="es-ES" dirty="0"/>
              <a:t> = </a:t>
            </a:r>
            <a:r>
              <a:rPr lang="es-ES" sz="2100" dirty="0" err="1"/>
              <a:t>int</a:t>
            </a:r>
            <a:r>
              <a:rPr lang="es-ES" sz="2100" dirty="0"/>
              <a:t>(input("Digite el Número a Dividir: "))</a:t>
            </a:r>
            <a:endParaRPr lang="en-US" dirty="0"/>
          </a:p>
          <a:p>
            <a:pPr marL="0" indent="0">
              <a:buNone/>
            </a:pPr>
            <a:r>
              <a:rPr lang="es-ES" dirty="0"/>
              <a:t>    	</a:t>
            </a:r>
            <a:r>
              <a:rPr lang="es-ES" dirty="0" err="1"/>
              <a:t>print</a:t>
            </a:r>
            <a:r>
              <a:rPr lang="es-ES" dirty="0"/>
              <a:t>("El Resultado es:", lista[</a:t>
            </a:r>
            <a:r>
              <a:rPr lang="es-ES" dirty="0" err="1"/>
              <a:t>num</a:t>
            </a:r>
            <a:r>
              <a:rPr lang="es-ES" dirty="0"/>
              <a:t>])</a:t>
            </a:r>
            <a:endParaRPr lang="en-US" dirty="0"/>
          </a:p>
          <a:p>
            <a:pPr marL="0" indent="0">
              <a:buNone/>
            </a:pPr>
            <a:r>
              <a:rPr lang="es-ES" dirty="0"/>
              <a:t>      </a:t>
            </a:r>
            <a:r>
              <a:rPr lang="es-ES" dirty="0" err="1"/>
              <a:t>except</a:t>
            </a:r>
            <a:r>
              <a:rPr lang="es-ES" dirty="0"/>
              <a:t> </a:t>
            </a:r>
            <a:r>
              <a:rPr lang="es-ES" dirty="0" err="1"/>
              <a:t>ZeroDivisionError</a:t>
            </a:r>
            <a:r>
              <a:rPr lang="es-ES" dirty="0"/>
              <a:t>:</a:t>
            </a:r>
            <a:endParaRPr lang="en-US" dirty="0"/>
          </a:p>
          <a:p>
            <a:pPr marL="0" indent="0">
              <a:buNone/>
            </a:pPr>
            <a:r>
              <a:rPr lang="es-ES" dirty="0"/>
              <a:t>    	</a:t>
            </a:r>
            <a:r>
              <a:rPr lang="es-ES" dirty="0" err="1"/>
              <a:t>print</a:t>
            </a:r>
            <a:r>
              <a:rPr lang="es-ES" dirty="0"/>
              <a:t>("Digito un Cero")</a:t>
            </a:r>
            <a:endParaRPr lang="en-US" dirty="0"/>
          </a:p>
          <a:p>
            <a:pPr marL="0" indent="0">
              <a:buNone/>
            </a:pPr>
            <a:r>
              <a:rPr lang="es-ES" dirty="0"/>
              <a:t>    	</a:t>
            </a:r>
            <a:r>
              <a:rPr lang="es-ES" dirty="0" err="1"/>
              <a:t>print</a:t>
            </a:r>
            <a:r>
              <a:rPr lang="es-ES" dirty="0"/>
              <a:t>("El Error Fue: ", </a:t>
            </a:r>
            <a:r>
              <a:rPr lang="es-ES" dirty="0" err="1"/>
              <a:t>sys.exc_info</a:t>
            </a:r>
            <a:r>
              <a:rPr lang="es-ES" dirty="0"/>
              <a:t>()[0])</a:t>
            </a:r>
            <a:endParaRPr lang="en-US" dirty="0"/>
          </a:p>
          <a:p>
            <a:pPr marL="0" indent="0">
              <a:buNone/>
            </a:pPr>
            <a:r>
              <a:rPr lang="es-ES" dirty="0"/>
              <a:t>     </a:t>
            </a:r>
            <a:r>
              <a:rPr lang="es-ES" dirty="0" err="1"/>
              <a:t>except</a:t>
            </a:r>
            <a:r>
              <a:rPr lang="es-ES" dirty="0"/>
              <a:t> (</a:t>
            </a:r>
            <a:r>
              <a:rPr lang="es-ES" dirty="0" err="1"/>
              <a:t>ValueError</a:t>
            </a:r>
            <a:r>
              <a:rPr lang="es-ES" dirty="0"/>
              <a:t>, </a:t>
            </a:r>
            <a:r>
              <a:rPr lang="es-ES" dirty="0" err="1"/>
              <a:t>IndexError</a:t>
            </a:r>
            <a:r>
              <a:rPr lang="es-ES" dirty="0"/>
              <a:t>, </a:t>
            </a:r>
            <a:r>
              <a:rPr lang="es-ES" dirty="0" err="1"/>
              <a:t>ValueError</a:t>
            </a:r>
            <a:r>
              <a:rPr lang="es-ES" dirty="0"/>
              <a:t>):</a:t>
            </a:r>
            <a:endParaRPr lang="en-US" dirty="0"/>
          </a:p>
          <a:p>
            <a:pPr marL="0" indent="0">
              <a:buNone/>
            </a:pPr>
            <a:r>
              <a:rPr lang="es-ES" dirty="0"/>
              <a:t>    	</a:t>
            </a:r>
            <a:r>
              <a:rPr lang="es-ES" dirty="0" err="1"/>
              <a:t>print</a:t>
            </a:r>
            <a:r>
              <a:rPr lang="es-ES" dirty="0"/>
              <a:t>("Error de Datos")</a:t>
            </a:r>
            <a:endParaRPr lang="en-US" dirty="0"/>
          </a:p>
          <a:p>
            <a:pPr marL="0" indent="0">
              <a:buNone/>
            </a:pPr>
            <a:r>
              <a:rPr lang="es-ES" dirty="0"/>
              <a:t>    	</a:t>
            </a:r>
            <a:r>
              <a:rPr lang="es-ES" dirty="0" err="1"/>
              <a:t>print</a:t>
            </a:r>
            <a:r>
              <a:rPr lang="es-ES" dirty="0"/>
              <a:t>("El Error Fue: ", </a:t>
            </a:r>
            <a:r>
              <a:rPr lang="es-ES" dirty="0" err="1"/>
              <a:t>sys.exc_info</a:t>
            </a:r>
            <a:r>
              <a:rPr lang="es-ES" dirty="0"/>
              <a:t>()[0])</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
        <p:nvSpPr>
          <p:cNvPr id="3" name="Marcador de contenido 2">
            <a:extLst>
              <a:ext uri="{FF2B5EF4-FFF2-40B4-BE49-F238E27FC236}">
                <a16:creationId xmlns:a16="http://schemas.microsoft.com/office/drawing/2014/main" id="{675FDA2E-D50F-4E45-B1B3-F3C412B117D6}"/>
              </a:ext>
            </a:extLst>
          </p:cNvPr>
          <p:cNvSpPr txBox="1">
            <a:spLocks/>
          </p:cNvSpPr>
          <p:nvPr/>
        </p:nvSpPr>
        <p:spPr>
          <a:xfrm>
            <a:off x="587829" y="731520"/>
            <a:ext cx="5303519"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buNone/>
            </a:pPr>
            <a:r>
              <a:rPr lang="es-ES" b="1" dirty="0"/>
              <a:t>4-</a:t>
            </a:r>
            <a:r>
              <a:rPr lang="es-ES" dirty="0"/>
              <a:t>import </a:t>
            </a:r>
            <a:r>
              <a:rPr lang="es-ES" dirty="0" err="1"/>
              <a:t>sys</a:t>
            </a:r>
            <a:endParaRPr lang="en-US" dirty="0"/>
          </a:p>
          <a:p>
            <a:pPr marL="0" indent="0">
              <a:buNone/>
            </a:pPr>
            <a:r>
              <a:rPr lang="es-ES" dirty="0"/>
              <a:t>try:</a:t>
            </a:r>
            <a:endParaRPr lang="en-US" dirty="0"/>
          </a:p>
          <a:p>
            <a:pPr marL="0" indent="0">
              <a:buNone/>
            </a:pPr>
            <a:r>
              <a:rPr lang="es-ES" dirty="0"/>
              <a:t>  </a:t>
            </a:r>
            <a:r>
              <a:rPr lang="es-ES" dirty="0" err="1"/>
              <a:t>num</a:t>
            </a:r>
            <a:r>
              <a:rPr lang="es-ES" dirty="0"/>
              <a:t> = </a:t>
            </a:r>
            <a:r>
              <a:rPr lang="es-ES" sz="2000" dirty="0" err="1"/>
              <a:t>int</a:t>
            </a:r>
            <a:r>
              <a:rPr lang="es-ES" sz="2000" dirty="0"/>
              <a:t>(input("Digite el Número a Dividir: "))</a:t>
            </a:r>
            <a:endParaRPr lang="en-US" sz="2000" dirty="0"/>
          </a:p>
          <a:p>
            <a:pPr marL="0" indent="0">
              <a:buNone/>
            </a:pPr>
            <a:r>
              <a:rPr lang="es-ES" dirty="0"/>
              <a:t>  </a:t>
            </a:r>
            <a:r>
              <a:rPr lang="es-ES" dirty="0" err="1"/>
              <a:t>print</a:t>
            </a:r>
            <a:r>
              <a:rPr lang="es-ES" sz="2000" dirty="0"/>
              <a:t>("El Resultado es:", 100/</a:t>
            </a:r>
            <a:r>
              <a:rPr lang="es-ES" sz="2000" dirty="0" err="1"/>
              <a:t>num</a:t>
            </a:r>
            <a:r>
              <a:rPr lang="es-ES" sz="2000" dirty="0"/>
              <a:t>)</a:t>
            </a:r>
            <a:endParaRPr lang="en-US" sz="2000" dirty="0"/>
          </a:p>
          <a:p>
            <a:pPr marL="0" indent="0">
              <a:buNone/>
            </a:pPr>
            <a:r>
              <a:rPr lang="es-ES" dirty="0" err="1"/>
              <a:t>except</a:t>
            </a:r>
            <a:r>
              <a:rPr lang="es-ES" dirty="0"/>
              <a:t> </a:t>
            </a:r>
            <a:r>
              <a:rPr lang="es-ES" sz="2000" dirty="0" err="1"/>
              <a:t>ZeroDivisionError</a:t>
            </a:r>
            <a:r>
              <a:rPr lang="es-ES" sz="2000" dirty="0"/>
              <a:t>:</a:t>
            </a:r>
            <a:endParaRPr lang="en-US" sz="2000" dirty="0"/>
          </a:p>
          <a:p>
            <a:pPr marL="0" indent="0">
              <a:buNone/>
            </a:pPr>
            <a:r>
              <a:rPr lang="es-ES" dirty="0"/>
              <a:t>    </a:t>
            </a:r>
            <a:r>
              <a:rPr lang="es-ES" dirty="0" err="1"/>
              <a:t>print</a:t>
            </a:r>
            <a:r>
              <a:rPr lang="es-ES" dirty="0"/>
              <a:t>("Digito un Cero")</a:t>
            </a:r>
            <a:endParaRPr lang="en-US" dirty="0"/>
          </a:p>
          <a:p>
            <a:pPr marL="0" indent="0">
              <a:buNone/>
            </a:pPr>
            <a:r>
              <a:rPr lang="es-ES" sz="2000" dirty="0"/>
              <a:t>    </a:t>
            </a:r>
            <a:r>
              <a:rPr lang="es-ES" sz="2000" dirty="0" err="1"/>
              <a:t>print</a:t>
            </a:r>
            <a:r>
              <a:rPr lang="es-ES" sz="2000" dirty="0"/>
              <a:t>("El Error Fue: ", </a:t>
            </a:r>
            <a:r>
              <a:rPr lang="es-ES" sz="2000" dirty="0" err="1"/>
              <a:t>sys.exc_info</a:t>
            </a:r>
            <a:r>
              <a:rPr lang="es-ES" sz="2000" dirty="0"/>
              <a:t>()[0])</a:t>
            </a:r>
            <a:endParaRPr lang="en-US" sz="2000" dirty="0"/>
          </a:p>
          <a:p>
            <a:pPr marL="0" indent="0">
              <a:buNone/>
            </a:pPr>
            <a:r>
              <a:rPr lang="es-ES" dirty="0" err="1"/>
              <a:t>except</a:t>
            </a:r>
            <a:r>
              <a:rPr lang="es-ES" dirty="0"/>
              <a:t> </a:t>
            </a:r>
            <a:r>
              <a:rPr lang="es-ES" dirty="0" err="1"/>
              <a:t>ValueError</a:t>
            </a:r>
            <a:r>
              <a:rPr lang="es-ES" dirty="0"/>
              <a:t>:</a:t>
            </a:r>
            <a:endParaRPr lang="en-US" dirty="0"/>
          </a:p>
          <a:p>
            <a:pPr marL="0" indent="0">
              <a:buNone/>
            </a:pPr>
            <a:r>
              <a:rPr lang="es-ES" dirty="0"/>
              <a:t>    </a:t>
            </a:r>
            <a:r>
              <a:rPr lang="es-ES" dirty="0" err="1"/>
              <a:t>print</a:t>
            </a:r>
            <a:r>
              <a:rPr lang="es-ES" sz="2000" dirty="0"/>
              <a:t>("Error de Datos")</a:t>
            </a:r>
            <a:endParaRPr lang="en-US" sz="2000" dirty="0"/>
          </a:p>
          <a:p>
            <a:pPr marL="0" indent="0">
              <a:buNone/>
            </a:pPr>
            <a:r>
              <a:rPr lang="es-ES" dirty="0"/>
              <a:t>    </a:t>
            </a:r>
            <a:r>
              <a:rPr lang="es-ES" sz="2000" dirty="0" err="1"/>
              <a:t>print</a:t>
            </a:r>
            <a:r>
              <a:rPr lang="es-ES" sz="2000" dirty="0"/>
              <a:t>("El Error Fue: ", </a:t>
            </a:r>
            <a:r>
              <a:rPr lang="es-ES" sz="2000" dirty="0" err="1"/>
              <a:t>sys.exc_info</a:t>
            </a:r>
            <a:r>
              <a:rPr lang="es-ES" sz="2000" dirty="0"/>
              <a:t>()[0])</a:t>
            </a:r>
            <a:endParaRPr lang="en-US" sz="2000"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3764003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D9FDE603-145D-5548-A9FD-088D2C66E66B}"/>
              </a:ext>
            </a:extLst>
          </p:cNvPr>
          <p:cNvSpPr txBox="1">
            <a:spLocks/>
          </p:cNvSpPr>
          <p:nvPr/>
        </p:nvSpPr>
        <p:spPr>
          <a:xfrm>
            <a:off x="1608909" y="1276929"/>
            <a:ext cx="8974182" cy="51443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s-ES" sz="2800" b="1" dirty="0"/>
              <a:t>6-</a:t>
            </a:r>
            <a:r>
              <a:rPr lang="es-ES" sz="2800" dirty="0"/>
              <a:t>while True:</a:t>
            </a:r>
          </a:p>
          <a:p>
            <a:pPr marL="0" indent="0">
              <a:buNone/>
            </a:pPr>
            <a:r>
              <a:rPr lang="es-ES" sz="2800" dirty="0"/>
              <a:t>     try:</a:t>
            </a:r>
          </a:p>
          <a:p>
            <a:pPr marL="0" indent="0">
              <a:buNone/>
            </a:pPr>
            <a:r>
              <a:rPr lang="es-ES" sz="2800" dirty="0"/>
              <a:t>         x </a:t>
            </a:r>
            <a:r>
              <a:rPr lang="es-ES" dirty="0"/>
              <a:t>= </a:t>
            </a:r>
            <a:r>
              <a:rPr lang="es-ES" dirty="0" err="1"/>
              <a:t>int</a:t>
            </a:r>
            <a:r>
              <a:rPr lang="es-ES" dirty="0"/>
              <a:t>(input("\</a:t>
            </a:r>
            <a:r>
              <a:rPr lang="es-ES" dirty="0" err="1"/>
              <a:t>nDigite</a:t>
            </a:r>
            <a:r>
              <a:rPr lang="es-ES" dirty="0"/>
              <a:t> un Número: "))</a:t>
            </a:r>
          </a:p>
          <a:p>
            <a:pPr marL="0" indent="0">
              <a:buNone/>
            </a:pPr>
            <a:r>
              <a:rPr lang="es-ES" dirty="0"/>
              <a:t>          break</a:t>
            </a:r>
          </a:p>
          <a:p>
            <a:pPr marL="0" indent="0">
              <a:buNone/>
            </a:pPr>
            <a:r>
              <a:rPr lang="es-ES" dirty="0"/>
              <a:t>     </a:t>
            </a:r>
            <a:r>
              <a:rPr lang="es-ES" dirty="0" err="1"/>
              <a:t>except</a:t>
            </a:r>
            <a:r>
              <a:rPr lang="es-ES" dirty="0"/>
              <a:t>:</a:t>
            </a:r>
          </a:p>
          <a:p>
            <a:pPr marL="0" indent="0">
              <a:buNone/>
            </a:pPr>
            <a:r>
              <a:rPr lang="es-ES" dirty="0"/>
              <a:t>         </a:t>
            </a:r>
            <a:r>
              <a:rPr lang="es-ES" sz="3200" dirty="0" err="1"/>
              <a:t>print</a:t>
            </a:r>
            <a:r>
              <a:rPr lang="es-ES" dirty="0"/>
              <a:t>("Lo Siento Este No es un Número, Intente Nuevamente")</a:t>
            </a:r>
            <a:endParaRPr lang="en-US" dirty="0"/>
          </a:p>
          <a:p>
            <a:pPr marL="0" indent="0">
              <a:buFont typeface="Arial"/>
              <a:buNone/>
            </a:pPr>
            <a:endParaRPr lang="es-CO" dirty="0"/>
          </a:p>
          <a:p>
            <a:pPr marL="0" indent="0">
              <a:buFont typeface="Arial"/>
              <a:buNone/>
            </a:pPr>
            <a:endParaRPr lang="es-CO" dirty="0"/>
          </a:p>
          <a:p>
            <a:pPr marL="0" indent="0">
              <a:buFont typeface="Arial"/>
              <a:buNone/>
            </a:pPr>
            <a:endParaRPr lang="es-CO" dirty="0"/>
          </a:p>
        </p:txBody>
      </p:sp>
    </p:spTree>
    <p:extLst>
      <p:ext uri="{BB962C8B-B14F-4D97-AF65-F5344CB8AC3E}">
        <p14:creationId xmlns:p14="http://schemas.microsoft.com/office/powerpoint/2010/main" val="98643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DA6514-AA40-5940-80F1-7819718F45FD}"/>
              </a:ext>
            </a:extLst>
          </p:cNvPr>
          <p:cNvSpPr txBox="1"/>
          <p:nvPr/>
        </p:nvSpPr>
        <p:spPr>
          <a:xfrm>
            <a:off x="1347650" y="518500"/>
            <a:ext cx="9496698" cy="1107996"/>
          </a:xfrm>
          <a:prstGeom prst="rect">
            <a:avLst/>
          </a:prstGeom>
          <a:noFill/>
        </p:spPr>
        <p:txBody>
          <a:bodyPr wrap="square" rtlCol="0">
            <a:spAutoFit/>
          </a:bodyPr>
          <a:lstStyle/>
          <a:p>
            <a:pPr lvl="0"/>
            <a:r>
              <a:rPr lang="es-ES" sz="2400" dirty="0"/>
              <a:t>Si deseamos que se ejecute alguna instrucción aún cuando exista alguna excepción o no, se deberá colocar la sentencia </a:t>
            </a:r>
            <a:r>
              <a:rPr lang="es-ES" sz="2400" b="1" dirty="0" err="1"/>
              <a:t>finally</a:t>
            </a:r>
            <a:r>
              <a:rPr lang="es-ES" sz="2400" dirty="0"/>
              <a:t> al final de </a:t>
            </a:r>
            <a:r>
              <a:rPr lang="es-ES" sz="2400" b="1" dirty="0"/>
              <a:t>try-</a:t>
            </a:r>
            <a:r>
              <a:rPr lang="es-ES" sz="2400" b="1" dirty="0" err="1"/>
              <a:t>excet</a:t>
            </a:r>
            <a:endParaRPr lang="en-US" sz="2400" dirty="0"/>
          </a:p>
          <a:p>
            <a:endParaRPr lang="en-US" dirty="0"/>
          </a:p>
        </p:txBody>
      </p:sp>
      <p:sp>
        <p:nvSpPr>
          <p:cNvPr id="3" name="CuadroTexto 2">
            <a:extLst>
              <a:ext uri="{FF2B5EF4-FFF2-40B4-BE49-F238E27FC236}">
                <a16:creationId xmlns:a16="http://schemas.microsoft.com/office/drawing/2014/main" id="{37313841-58FB-BA4B-8939-86AB84B6E6EA}"/>
              </a:ext>
            </a:extLst>
          </p:cNvPr>
          <p:cNvSpPr txBox="1"/>
          <p:nvPr/>
        </p:nvSpPr>
        <p:spPr>
          <a:xfrm>
            <a:off x="1713411" y="1538186"/>
            <a:ext cx="8765177" cy="4801314"/>
          </a:xfrm>
          <a:prstGeom prst="rect">
            <a:avLst/>
          </a:prstGeom>
          <a:noFill/>
        </p:spPr>
        <p:txBody>
          <a:bodyPr wrap="square" rtlCol="0">
            <a:spAutoFit/>
          </a:bodyPr>
          <a:lstStyle/>
          <a:p>
            <a:pPr lvl="0"/>
            <a:r>
              <a:rPr lang="es-ES" sz="2400" dirty="0" err="1"/>
              <a:t>import</a:t>
            </a:r>
            <a:r>
              <a:rPr lang="es-ES" sz="2400" dirty="0"/>
              <a:t> </a:t>
            </a:r>
            <a:r>
              <a:rPr lang="es-ES" sz="2400" dirty="0" err="1"/>
              <a:t>sys</a:t>
            </a:r>
            <a:endParaRPr lang="en-US" sz="2400" dirty="0"/>
          </a:p>
          <a:p>
            <a:r>
              <a:rPr lang="es-ES" sz="2400" dirty="0"/>
              <a:t>try:</a:t>
            </a:r>
            <a:endParaRPr lang="en-US" sz="2400" dirty="0"/>
          </a:p>
          <a:p>
            <a:r>
              <a:rPr lang="es-ES" sz="2400" dirty="0"/>
              <a:t>    </a:t>
            </a:r>
            <a:r>
              <a:rPr lang="es-ES" sz="2400" dirty="0" err="1"/>
              <a:t>num</a:t>
            </a:r>
            <a:r>
              <a:rPr lang="es-ES" sz="2400" dirty="0"/>
              <a:t> = </a:t>
            </a:r>
            <a:r>
              <a:rPr lang="es-ES" sz="2400" dirty="0" err="1"/>
              <a:t>int</a:t>
            </a:r>
            <a:r>
              <a:rPr lang="es-ES" sz="2400" dirty="0"/>
              <a:t>(input("Digite el Número a Dividir: "))</a:t>
            </a:r>
            <a:endParaRPr lang="en-US" sz="2400" dirty="0"/>
          </a:p>
          <a:p>
            <a:r>
              <a:rPr lang="es-ES" sz="2400" dirty="0"/>
              <a:t>    </a:t>
            </a:r>
            <a:r>
              <a:rPr lang="es-ES" sz="2400" dirty="0" err="1"/>
              <a:t>print</a:t>
            </a:r>
            <a:r>
              <a:rPr lang="es-ES" sz="2400" dirty="0"/>
              <a:t>("El Resultado es:", 100/</a:t>
            </a:r>
            <a:r>
              <a:rPr lang="es-ES" sz="2400" dirty="0" err="1"/>
              <a:t>num</a:t>
            </a:r>
            <a:r>
              <a:rPr lang="es-ES" sz="2400" dirty="0"/>
              <a:t>])</a:t>
            </a:r>
            <a:endParaRPr lang="en-US" sz="2400" dirty="0"/>
          </a:p>
          <a:p>
            <a:r>
              <a:rPr lang="es-ES" sz="2400" dirty="0" err="1"/>
              <a:t>except</a:t>
            </a:r>
            <a:r>
              <a:rPr lang="es-ES" sz="2400" dirty="0"/>
              <a:t> </a:t>
            </a:r>
            <a:r>
              <a:rPr lang="es-ES" sz="2400" dirty="0" err="1"/>
              <a:t>ZeroDivisionError</a:t>
            </a:r>
            <a:r>
              <a:rPr lang="es-ES" sz="2400" dirty="0"/>
              <a:t>:</a:t>
            </a:r>
            <a:endParaRPr lang="en-US" sz="2400" dirty="0"/>
          </a:p>
          <a:p>
            <a:r>
              <a:rPr lang="es-ES" sz="2400" dirty="0"/>
              <a:t>    </a:t>
            </a:r>
            <a:r>
              <a:rPr lang="es-ES" sz="2400" dirty="0" err="1"/>
              <a:t>print</a:t>
            </a:r>
            <a:r>
              <a:rPr lang="es-ES" sz="2400" dirty="0"/>
              <a:t>("Digito un Cero")</a:t>
            </a:r>
            <a:endParaRPr lang="en-US" sz="2400" dirty="0"/>
          </a:p>
          <a:p>
            <a:r>
              <a:rPr lang="es-ES" sz="2400" dirty="0"/>
              <a:t>    </a:t>
            </a:r>
            <a:r>
              <a:rPr lang="es-ES" sz="2400" dirty="0" err="1"/>
              <a:t>print</a:t>
            </a:r>
            <a:r>
              <a:rPr lang="es-ES" sz="2400" dirty="0"/>
              <a:t>("El Error Fue: ", </a:t>
            </a:r>
            <a:r>
              <a:rPr lang="es-ES" sz="2400" dirty="0" err="1"/>
              <a:t>sys.exc_info</a:t>
            </a:r>
            <a:r>
              <a:rPr lang="es-ES" sz="2400" dirty="0"/>
              <a:t>()[0])</a:t>
            </a:r>
            <a:endParaRPr lang="en-US" sz="2400" dirty="0"/>
          </a:p>
          <a:p>
            <a:r>
              <a:rPr lang="es-ES" sz="2400" dirty="0" err="1"/>
              <a:t>except</a:t>
            </a:r>
            <a:r>
              <a:rPr lang="es-ES" sz="2400" dirty="0"/>
              <a:t> (</a:t>
            </a:r>
            <a:r>
              <a:rPr lang="es-ES" sz="2400" dirty="0" err="1"/>
              <a:t>ValueError</a:t>
            </a:r>
            <a:r>
              <a:rPr lang="es-ES" sz="2400" dirty="0"/>
              <a:t>, </a:t>
            </a:r>
            <a:r>
              <a:rPr lang="es-ES" sz="2400" dirty="0" err="1"/>
              <a:t>IndexError</a:t>
            </a:r>
            <a:r>
              <a:rPr lang="es-ES" sz="2400" dirty="0"/>
              <a:t>):</a:t>
            </a:r>
            <a:endParaRPr lang="en-US" sz="2400" dirty="0"/>
          </a:p>
          <a:p>
            <a:r>
              <a:rPr lang="es-ES" sz="2400" dirty="0"/>
              <a:t>    </a:t>
            </a:r>
            <a:r>
              <a:rPr lang="es-ES" sz="2400" dirty="0" err="1"/>
              <a:t>print</a:t>
            </a:r>
            <a:r>
              <a:rPr lang="es-ES" sz="2400" dirty="0"/>
              <a:t>("Error de Datos")</a:t>
            </a:r>
            <a:endParaRPr lang="en-US" sz="2400" dirty="0"/>
          </a:p>
          <a:p>
            <a:r>
              <a:rPr lang="es-ES" sz="2400" dirty="0"/>
              <a:t>    </a:t>
            </a:r>
            <a:r>
              <a:rPr lang="es-ES" sz="2400" dirty="0" err="1"/>
              <a:t>print</a:t>
            </a:r>
            <a:r>
              <a:rPr lang="es-ES" sz="2400" dirty="0"/>
              <a:t>("El Error Fue: ", </a:t>
            </a:r>
            <a:r>
              <a:rPr lang="es-ES" sz="2400" dirty="0" err="1"/>
              <a:t>sys.exc_info</a:t>
            </a:r>
            <a:r>
              <a:rPr lang="es-ES" sz="2400" dirty="0"/>
              <a:t>()[0])</a:t>
            </a:r>
            <a:endParaRPr lang="en-US" sz="2400" dirty="0"/>
          </a:p>
          <a:p>
            <a:r>
              <a:rPr lang="es-ES" sz="2400" b="1" dirty="0" err="1"/>
              <a:t>finally</a:t>
            </a:r>
            <a:r>
              <a:rPr lang="es-ES" sz="2400" dirty="0"/>
              <a:t>:</a:t>
            </a:r>
            <a:endParaRPr lang="en-US" sz="2400" dirty="0"/>
          </a:p>
          <a:p>
            <a:r>
              <a:rPr lang="es-ES" sz="2400" dirty="0"/>
              <a:t>    </a:t>
            </a:r>
            <a:r>
              <a:rPr lang="es-ES" sz="2400" dirty="0" err="1"/>
              <a:t>print</a:t>
            </a:r>
            <a:r>
              <a:rPr lang="es-ES" sz="2400" dirty="0"/>
              <a:t>("</a:t>
            </a:r>
            <a:r>
              <a:rPr lang="es-ES" sz="2400" dirty="0" err="1"/>
              <a:t>Preceso</a:t>
            </a:r>
            <a:r>
              <a:rPr lang="es-ES" sz="2400" dirty="0"/>
              <a:t> en Ejecución")</a:t>
            </a:r>
            <a:endParaRPr lang="en-US" sz="2400" dirty="0"/>
          </a:p>
          <a:p>
            <a:endParaRPr lang="en-US" dirty="0"/>
          </a:p>
        </p:txBody>
      </p:sp>
    </p:spTree>
    <p:extLst>
      <p:ext uri="{BB962C8B-B14F-4D97-AF65-F5344CB8AC3E}">
        <p14:creationId xmlns:p14="http://schemas.microsoft.com/office/powerpoint/2010/main" val="96863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32E2D11B-57B3-9046-9207-E7372A602100}"/>
              </a:ext>
            </a:extLst>
          </p:cNvPr>
          <p:cNvSpPr txBox="1">
            <a:spLocks/>
          </p:cNvSpPr>
          <p:nvPr/>
        </p:nvSpPr>
        <p:spPr>
          <a:xfrm>
            <a:off x="341812" y="513947"/>
            <a:ext cx="11508376" cy="5886854"/>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3400" b="1" dirty="0"/>
              <a:t>Ejemplo de Iteración</a:t>
            </a:r>
            <a:r>
              <a:rPr lang="es-ES" sz="3400" dirty="0"/>
              <a:t>: </a:t>
            </a:r>
            <a:r>
              <a:rPr lang="es-ES" sz="3400" b="1" dirty="0"/>
              <a:t>Actividad en Sesión 10 minutos</a:t>
            </a:r>
          </a:p>
          <a:p>
            <a:pPr marL="0" indent="0">
              <a:buFont typeface="Arial" panose="020B0604020202020204" pitchFamily="34" charset="0"/>
              <a:buNone/>
            </a:pPr>
            <a:endParaRPr lang="en-US" sz="3400" dirty="0"/>
          </a:p>
          <a:p>
            <a:pPr marL="0" indent="0">
              <a:buFont typeface="Arial" panose="020B0604020202020204" pitchFamily="34" charset="0"/>
              <a:buNone/>
            </a:pPr>
            <a:r>
              <a:rPr lang="es-ES" sz="2600" dirty="0"/>
              <a:t>Lea dos números, si en número 1 es mayor súmelos, de lo contrario réstelos, permita que el programa pueda seguir seguir o no.</a:t>
            </a:r>
            <a:endParaRPr lang="en-US" sz="2600" dirty="0"/>
          </a:p>
          <a:p>
            <a:pPr marL="0" indent="0">
              <a:buFont typeface="Arial" panose="020B0604020202020204" pitchFamily="34" charset="0"/>
              <a:buNone/>
            </a:pPr>
            <a:r>
              <a:rPr lang="es-ES" sz="1900" dirty="0"/>
              <a:t>control = True</a:t>
            </a:r>
            <a:endParaRPr lang="en-US" sz="1900" dirty="0"/>
          </a:p>
          <a:p>
            <a:pPr marL="0" indent="0">
              <a:buFont typeface="Arial" panose="020B0604020202020204" pitchFamily="34" charset="0"/>
              <a:buNone/>
            </a:pPr>
            <a:r>
              <a:rPr lang="es-ES" sz="1900" dirty="0" err="1"/>
              <a:t>while</a:t>
            </a:r>
            <a:r>
              <a:rPr lang="es-ES" sz="1900" dirty="0"/>
              <a:t> control:</a:t>
            </a:r>
            <a:endParaRPr lang="en-US" sz="1900" dirty="0"/>
          </a:p>
          <a:p>
            <a:pPr marL="0" indent="0">
              <a:buFont typeface="Arial" panose="020B0604020202020204" pitchFamily="34" charset="0"/>
              <a:buNone/>
            </a:pPr>
            <a:r>
              <a:rPr lang="es-ES" sz="1900" dirty="0"/>
              <a:t>    	</a:t>
            </a:r>
            <a:r>
              <a:rPr lang="es-ES" sz="1900" dirty="0" err="1"/>
              <a:t>print</a:t>
            </a:r>
            <a:r>
              <a:rPr lang="es-ES" sz="1900" dirty="0"/>
              <a:t>("\</a:t>
            </a:r>
            <a:r>
              <a:rPr lang="es-ES" sz="1900" dirty="0" err="1"/>
              <a:t>nPrograma</a:t>
            </a:r>
            <a:r>
              <a:rPr lang="es-ES" sz="1900" dirty="0"/>
              <a:t> para Sumar y Restar Dos Números")</a:t>
            </a:r>
            <a:endParaRPr lang="en-US" sz="1900" dirty="0"/>
          </a:p>
          <a:p>
            <a:pPr marL="0" indent="0">
              <a:buFont typeface="Arial" panose="020B0604020202020204" pitchFamily="34" charset="0"/>
              <a:buNone/>
            </a:pPr>
            <a:r>
              <a:rPr lang="es-ES" sz="1900" dirty="0"/>
              <a:t>    	num_1 = 13</a:t>
            </a:r>
            <a:endParaRPr lang="en-US" sz="1900" dirty="0"/>
          </a:p>
          <a:p>
            <a:pPr marL="0" indent="0">
              <a:buFont typeface="Arial" panose="020B0604020202020204" pitchFamily="34" charset="0"/>
              <a:buNone/>
            </a:pPr>
            <a:r>
              <a:rPr lang="es-ES" sz="1900" dirty="0"/>
              <a:t>    	num_2 = 86</a:t>
            </a:r>
            <a:endParaRPr lang="en-US" sz="1900" dirty="0"/>
          </a:p>
          <a:p>
            <a:pPr marL="0" indent="0">
              <a:buFont typeface="Arial" panose="020B0604020202020204" pitchFamily="34" charset="0"/>
              <a:buNone/>
            </a:pPr>
            <a:r>
              <a:rPr lang="es-ES" sz="1900" dirty="0"/>
              <a:t>    	</a:t>
            </a:r>
            <a:r>
              <a:rPr lang="es-ES" sz="1900" dirty="0" err="1"/>
              <a:t>if</a:t>
            </a:r>
            <a:r>
              <a:rPr lang="es-ES" sz="1900" dirty="0"/>
              <a:t> (num_1 &gt; num_2):</a:t>
            </a:r>
            <a:endParaRPr lang="en-US" sz="1900" dirty="0"/>
          </a:p>
          <a:p>
            <a:pPr marL="0" indent="0">
              <a:buFont typeface="Arial" panose="020B0604020202020204" pitchFamily="34" charset="0"/>
              <a:buNone/>
            </a:pPr>
            <a:r>
              <a:rPr lang="es-ES" sz="1900" dirty="0"/>
              <a:t>        		suma = num_1 + num_2</a:t>
            </a:r>
            <a:endParaRPr lang="en-US" sz="1900" dirty="0"/>
          </a:p>
          <a:p>
            <a:pPr marL="0" indent="0">
              <a:buFont typeface="Arial" panose="020B0604020202020204" pitchFamily="34" charset="0"/>
              <a:buNone/>
            </a:pPr>
            <a:r>
              <a:rPr lang="es-ES" sz="1900" dirty="0"/>
              <a:t>       		</a:t>
            </a:r>
            <a:r>
              <a:rPr lang="es-ES" sz="1900" dirty="0" err="1"/>
              <a:t>print</a:t>
            </a:r>
            <a:r>
              <a:rPr lang="es-ES" sz="1900" dirty="0"/>
              <a:t>("La Suma de", num_1, "+", num_2, "es", suma)</a:t>
            </a:r>
            <a:endParaRPr lang="en-US" sz="1900" dirty="0"/>
          </a:p>
          <a:p>
            <a:pPr marL="0" indent="0">
              <a:buFont typeface="Arial" panose="020B0604020202020204" pitchFamily="34" charset="0"/>
              <a:buNone/>
            </a:pPr>
            <a:r>
              <a:rPr lang="es-ES" sz="1900" dirty="0"/>
              <a:t>    	</a:t>
            </a:r>
            <a:r>
              <a:rPr lang="es-ES" sz="1900" dirty="0" err="1"/>
              <a:t>else</a:t>
            </a:r>
            <a:r>
              <a:rPr lang="es-ES" sz="1900" dirty="0"/>
              <a:t>:</a:t>
            </a:r>
            <a:endParaRPr lang="en-US" sz="1900" dirty="0"/>
          </a:p>
          <a:p>
            <a:pPr marL="0" indent="0">
              <a:buFont typeface="Arial" panose="020B0604020202020204" pitchFamily="34" charset="0"/>
              <a:buNone/>
            </a:pPr>
            <a:r>
              <a:rPr lang="es-ES" sz="1900" dirty="0"/>
              <a:t>        		resta = num_1 - num_2</a:t>
            </a:r>
            <a:endParaRPr lang="en-US" sz="1900" dirty="0"/>
          </a:p>
          <a:p>
            <a:pPr marL="0" indent="0">
              <a:buFont typeface="Arial" panose="020B0604020202020204" pitchFamily="34" charset="0"/>
              <a:buNone/>
            </a:pPr>
            <a:r>
              <a:rPr lang="es-ES" sz="1900" dirty="0"/>
              <a:t>        		</a:t>
            </a:r>
            <a:r>
              <a:rPr lang="es-ES" sz="1900" dirty="0" err="1"/>
              <a:t>print</a:t>
            </a:r>
            <a:r>
              <a:rPr lang="es-ES" sz="1900" dirty="0"/>
              <a:t>("La Resta de", num_1, "-", num_2, "es", resta)</a:t>
            </a:r>
            <a:endParaRPr lang="en-US" sz="1900" dirty="0"/>
          </a:p>
          <a:p>
            <a:pPr marL="0" indent="0">
              <a:buFont typeface="Arial" panose="020B0604020202020204" pitchFamily="34" charset="0"/>
              <a:buNone/>
            </a:pPr>
            <a:r>
              <a:rPr lang="es-ES" sz="1900" dirty="0"/>
              <a:t>    	valor = input("\</a:t>
            </a:r>
            <a:r>
              <a:rPr lang="es-ES" sz="1900" dirty="0" err="1"/>
              <a:t>nDesea</a:t>
            </a:r>
            <a:r>
              <a:rPr lang="es-ES" sz="1900" dirty="0"/>
              <a:t> Continuar -&gt;S -&gt;No Oprima una Tecla: ")</a:t>
            </a:r>
            <a:endParaRPr lang="en-US" sz="1900" dirty="0"/>
          </a:p>
          <a:p>
            <a:pPr marL="0" indent="0">
              <a:buFont typeface="Arial" panose="020B0604020202020204" pitchFamily="34" charset="0"/>
              <a:buNone/>
            </a:pPr>
            <a:r>
              <a:rPr lang="es-ES" sz="1900" dirty="0"/>
              <a:t>    	</a:t>
            </a:r>
            <a:r>
              <a:rPr lang="es-ES" sz="1900" dirty="0" err="1"/>
              <a:t>if</a:t>
            </a:r>
            <a:r>
              <a:rPr lang="es-ES" sz="1900" dirty="0"/>
              <a:t> valor == "S" </a:t>
            </a:r>
            <a:r>
              <a:rPr lang="es-ES" sz="1900" dirty="0" err="1"/>
              <a:t>or</a:t>
            </a:r>
            <a:r>
              <a:rPr lang="es-ES" sz="1900" dirty="0"/>
              <a:t> valor == "s":</a:t>
            </a:r>
            <a:endParaRPr lang="en-US" sz="1900" dirty="0"/>
          </a:p>
          <a:p>
            <a:pPr marL="0" indent="0">
              <a:buFont typeface="Arial" panose="020B0604020202020204" pitchFamily="34" charset="0"/>
              <a:buNone/>
            </a:pPr>
            <a:r>
              <a:rPr lang="es-ES" sz="1900" dirty="0"/>
              <a:t>        		control = True</a:t>
            </a:r>
            <a:endParaRPr lang="en-US" sz="1900" dirty="0"/>
          </a:p>
          <a:p>
            <a:pPr marL="0" indent="0">
              <a:buFont typeface="Arial" panose="020B0604020202020204" pitchFamily="34" charset="0"/>
              <a:buNone/>
            </a:pPr>
            <a:r>
              <a:rPr lang="es-ES" sz="1900" dirty="0"/>
              <a:t>    	</a:t>
            </a:r>
            <a:r>
              <a:rPr lang="es-ES" sz="1900" dirty="0" err="1"/>
              <a:t>else</a:t>
            </a:r>
            <a:r>
              <a:rPr lang="es-ES" sz="1900" dirty="0"/>
              <a:t>:</a:t>
            </a:r>
            <a:endParaRPr lang="en-US" sz="1900" dirty="0"/>
          </a:p>
          <a:p>
            <a:pPr marL="0" indent="0">
              <a:buFont typeface="Arial" panose="020B0604020202020204" pitchFamily="34" charset="0"/>
              <a:buNone/>
            </a:pPr>
            <a:r>
              <a:rPr lang="es-ES" sz="1900" dirty="0"/>
              <a:t>       		control = False</a:t>
            </a:r>
            <a:endParaRPr lang="en-US" dirty="0"/>
          </a:p>
        </p:txBody>
      </p:sp>
    </p:spTree>
    <p:extLst>
      <p:ext uri="{BB962C8B-B14F-4D97-AF65-F5344CB8AC3E}">
        <p14:creationId xmlns:p14="http://schemas.microsoft.com/office/powerpoint/2010/main" val="77018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Tipos de estructura de control</a:t>
            </a:r>
          </a:p>
        </p:txBody>
      </p:sp>
      <p:sp>
        <p:nvSpPr>
          <p:cNvPr id="4" name="Marcador de contenido 2">
            <a:extLst>
              <a:ext uri="{FF2B5EF4-FFF2-40B4-BE49-F238E27FC236}">
                <a16:creationId xmlns:a16="http://schemas.microsoft.com/office/drawing/2014/main" id="{DC023608-5AF3-F84F-B65C-55E92AA58CF3}"/>
              </a:ext>
            </a:extLst>
          </p:cNvPr>
          <p:cNvSpPr txBox="1">
            <a:spLocks/>
          </p:cNvSpPr>
          <p:nvPr/>
        </p:nvSpPr>
        <p:spPr>
          <a:xfrm>
            <a:off x="1295402" y="2375746"/>
            <a:ext cx="9601196" cy="21065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Estructura Lógica Secuencial</a:t>
            </a:r>
            <a:endParaRPr lang="en-US" dirty="0"/>
          </a:p>
          <a:p>
            <a:r>
              <a:rPr lang="es-ES" dirty="0"/>
              <a:t>Estructura Lógica Condicionas  o Selectiva: </a:t>
            </a:r>
            <a:r>
              <a:rPr lang="es-ES" dirty="0" err="1"/>
              <a:t>if-elif-else</a:t>
            </a:r>
            <a:r>
              <a:rPr lang="es-ES" dirty="0"/>
              <a:t> </a:t>
            </a:r>
            <a:endParaRPr lang="en-US" dirty="0"/>
          </a:p>
          <a:p>
            <a:r>
              <a:rPr lang="es-ES" dirty="0"/>
              <a:t>Estructuras Lógicas Iterativas o Repetitivas: </a:t>
            </a:r>
            <a:r>
              <a:rPr lang="es-ES" dirty="0" err="1"/>
              <a:t>for-while</a:t>
            </a:r>
            <a:endParaRPr lang="es-ES" dirty="0"/>
          </a:p>
          <a:p>
            <a:pPr marL="0" indent="0">
              <a:buNone/>
            </a:pPr>
            <a:endParaRPr lang="en-US" dirty="0"/>
          </a:p>
        </p:txBody>
      </p:sp>
    </p:spTree>
    <p:extLst>
      <p:ext uri="{BB962C8B-B14F-4D97-AF65-F5344CB8AC3E}">
        <p14:creationId xmlns:p14="http://schemas.microsoft.com/office/powerpoint/2010/main" val="271937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secuencial</a:t>
            </a:r>
          </a:p>
        </p:txBody>
      </p:sp>
      <p:sp>
        <p:nvSpPr>
          <p:cNvPr id="5" name="Marcador de contenido 2">
            <a:extLst>
              <a:ext uri="{FF2B5EF4-FFF2-40B4-BE49-F238E27FC236}">
                <a16:creationId xmlns:a16="http://schemas.microsoft.com/office/drawing/2014/main" id="{5DF3521E-F27D-C346-80D5-59EEE547DCA5}"/>
              </a:ext>
            </a:extLst>
          </p:cNvPr>
          <p:cNvSpPr txBox="1">
            <a:spLocks/>
          </p:cNvSpPr>
          <p:nvPr/>
        </p:nvSpPr>
        <p:spPr>
          <a:xfrm>
            <a:off x="1295402" y="1687948"/>
            <a:ext cx="9601196" cy="407561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La estructura secuencial es aquella en la que una acción (instrucción) sigue a otra de manera secuencia. Las tareas se suceden de tal modo que la salida de una es la entrada de la siguiente y así sucesivamente hasta el fin del proceso.</a:t>
            </a:r>
          </a:p>
          <a:p>
            <a:pPr marL="0" indent="0">
              <a:buNone/>
            </a:pPr>
            <a:endParaRPr lang="en-US" dirty="0"/>
          </a:p>
          <a:p>
            <a:pPr marL="0" indent="0">
              <a:buFont typeface="Arial" panose="020B0604020202020204" pitchFamily="34" charset="0"/>
              <a:buNone/>
            </a:pPr>
            <a:r>
              <a:rPr lang="es-CO" b="1" dirty="0"/>
              <a:t>Ejemplo:</a:t>
            </a:r>
          </a:p>
          <a:p>
            <a:pPr marL="0" indent="0">
              <a:buFont typeface="Arial" panose="020B0604020202020204" pitchFamily="34" charset="0"/>
              <a:buNone/>
            </a:pPr>
            <a:r>
              <a:rPr lang="es-ES" dirty="0"/>
              <a:t>1-print("Programa para Sumar Dos Números")</a:t>
            </a:r>
            <a:endParaRPr lang="en-US" dirty="0"/>
          </a:p>
          <a:p>
            <a:pPr marL="0" indent="0">
              <a:buFont typeface="Arial" panose="020B0604020202020204" pitchFamily="34" charset="0"/>
              <a:buNone/>
            </a:pPr>
            <a:r>
              <a:rPr lang="es-ES" dirty="0"/>
              <a:t>2-num_1 = 3</a:t>
            </a:r>
            <a:endParaRPr lang="en-US" dirty="0"/>
          </a:p>
          <a:p>
            <a:pPr marL="0" indent="0">
              <a:buFont typeface="Arial" panose="020B0604020202020204" pitchFamily="34" charset="0"/>
              <a:buNone/>
            </a:pPr>
            <a:r>
              <a:rPr lang="es-ES" dirty="0"/>
              <a:t>3-num_2 = 8</a:t>
            </a:r>
            <a:endParaRPr lang="en-US" dirty="0"/>
          </a:p>
          <a:p>
            <a:pPr marL="0" indent="0">
              <a:buFont typeface="Arial" panose="020B0604020202020204" pitchFamily="34" charset="0"/>
              <a:buNone/>
            </a:pPr>
            <a:r>
              <a:rPr lang="es-ES" dirty="0"/>
              <a:t>4-suma = num_1 + num_2</a:t>
            </a:r>
            <a:endParaRPr lang="en-US" dirty="0"/>
          </a:p>
          <a:p>
            <a:pPr marL="0" indent="0">
              <a:buFont typeface="Arial" panose="020B0604020202020204" pitchFamily="34" charset="0"/>
              <a:buNone/>
            </a:pPr>
            <a:r>
              <a:rPr lang="es-ES" dirty="0"/>
              <a:t>5-print("El Resultado es:", suma)</a:t>
            </a:r>
            <a:endParaRPr lang="en-US" dirty="0"/>
          </a:p>
        </p:txBody>
      </p:sp>
    </p:spTree>
    <p:extLst>
      <p:ext uri="{BB962C8B-B14F-4D97-AF65-F5344CB8AC3E}">
        <p14:creationId xmlns:p14="http://schemas.microsoft.com/office/powerpoint/2010/main" val="377445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condicional o selectiva</a:t>
            </a:r>
          </a:p>
        </p:txBody>
      </p:sp>
      <p:sp>
        <p:nvSpPr>
          <p:cNvPr id="4" name="Marcador de contenido 2">
            <a:extLst>
              <a:ext uri="{FF2B5EF4-FFF2-40B4-BE49-F238E27FC236}">
                <a16:creationId xmlns:a16="http://schemas.microsoft.com/office/drawing/2014/main" id="{16755495-2761-A246-835E-FED21B78B2DD}"/>
              </a:ext>
            </a:extLst>
          </p:cNvPr>
          <p:cNvSpPr txBox="1">
            <a:spLocks/>
          </p:cNvSpPr>
          <p:nvPr/>
        </p:nvSpPr>
        <p:spPr>
          <a:xfrm>
            <a:off x="1295402" y="1396591"/>
            <a:ext cx="9601196" cy="4807131"/>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Una instrucción (o estructura) condicional o de selección es aquella que establece qué instrucciones deben de ejecutarse o no, en función del valor de una condición.</a:t>
            </a:r>
          </a:p>
          <a:p>
            <a:pPr marL="0" indent="0">
              <a:buNone/>
            </a:pPr>
            <a:endParaRPr lang="en-US" dirty="0"/>
          </a:p>
          <a:p>
            <a:pPr marL="0" indent="0">
              <a:buFont typeface="Arial" panose="020B0604020202020204" pitchFamily="34" charset="0"/>
              <a:buNone/>
            </a:pPr>
            <a:r>
              <a:rPr lang="es-ES" dirty="0"/>
              <a:t>1-print("Programa para Sumar y Restar Dos Números")</a:t>
            </a:r>
            <a:endParaRPr lang="en-US" dirty="0"/>
          </a:p>
          <a:p>
            <a:pPr marL="0" indent="0">
              <a:buFont typeface="Arial" panose="020B0604020202020204" pitchFamily="34" charset="0"/>
              <a:buNone/>
            </a:pPr>
            <a:r>
              <a:rPr lang="es-ES" dirty="0"/>
              <a:t>2-num_1 = 13</a:t>
            </a:r>
            <a:endParaRPr lang="en-US" dirty="0"/>
          </a:p>
          <a:p>
            <a:pPr marL="0" indent="0">
              <a:buFont typeface="Arial" panose="020B0604020202020204" pitchFamily="34" charset="0"/>
              <a:buNone/>
            </a:pPr>
            <a:r>
              <a:rPr lang="es-ES" dirty="0"/>
              <a:t>3-num_2 = 86</a:t>
            </a:r>
            <a:endParaRPr lang="en-US" dirty="0"/>
          </a:p>
          <a:p>
            <a:pPr marL="0" indent="0">
              <a:buFont typeface="Arial" panose="020B0604020202020204" pitchFamily="34" charset="0"/>
              <a:buNone/>
            </a:pPr>
            <a:r>
              <a:rPr lang="es-ES" dirty="0"/>
              <a:t>4-if (num_1 &gt; num_2):</a:t>
            </a:r>
            <a:endParaRPr lang="en-US" dirty="0"/>
          </a:p>
          <a:p>
            <a:pPr marL="0" indent="0">
              <a:buFont typeface="Arial" panose="020B0604020202020204" pitchFamily="34" charset="0"/>
              <a:buNone/>
            </a:pPr>
            <a:r>
              <a:rPr lang="es-ES" dirty="0"/>
              <a:t>5-    suma = num_1 + num_2</a:t>
            </a:r>
            <a:endParaRPr lang="en-US" dirty="0"/>
          </a:p>
          <a:p>
            <a:pPr marL="0" indent="0">
              <a:buFont typeface="Arial" panose="020B0604020202020204" pitchFamily="34" charset="0"/>
              <a:buNone/>
            </a:pPr>
            <a:r>
              <a:rPr lang="es-ES" dirty="0"/>
              <a:t>6-    </a:t>
            </a:r>
            <a:r>
              <a:rPr lang="es-ES" dirty="0" err="1"/>
              <a:t>print</a:t>
            </a:r>
            <a:r>
              <a:rPr lang="es-ES" dirty="0"/>
              <a:t>("La Suma de", num_1, "+", num_2, "es", suma)</a:t>
            </a:r>
            <a:endParaRPr lang="en-US" dirty="0"/>
          </a:p>
          <a:p>
            <a:pPr marL="0" indent="0">
              <a:buFont typeface="Arial" panose="020B0604020202020204" pitchFamily="34" charset="0"/>
              <a:buNone/>
            </a:pPr>
            <a:r>
              <a:rPr lang="es-ES" dirty="0"/>
              <a:t>7-else:</a:t>
            </a:r>
            <a:endParaRPr lang="en-US" dirty="0"/>
          </a:p>
          <a:p>
            <a:pPr marL="0" indent="0">
              <a:buFont typeface="Arial" panose="020B0604020202020204" pitchFamily="34" charset="0"/>
              <a:buNone/>
            </a:pPr>
            <a:r>
              <a:rPr lang="es-ES" dirty="0"/>
              <a:t>8-    resta = num_1 - num_2</a:t>
            </a:r>
            <a:endParaRPr lang="en-US" dirty="0"/>
          </a:p>
          <a:p>
            <a:pPr marL="0" indent="0">
              <a:buFont typeface="Arial" panose="020B0604020202020204" pitchFamily="34" charset="0"/>
              <a:buNone/>
            </a:pPr>
            <a:r>
              <a:rPr lang="es-ES" dirty="0"/>
              <a:t>9-    </a:t>
            </a:r>
            <a:r>
              <a:rPr lang="es-ES" dirty="0" err="1"/>
              <a:t>print</a:t>
            </a:r>
            <a:r>
              <a:rPr lang="es-ES" dirty="0"/>
              <a:t>("La Resta de", num_1, "-", num_2, "es", resta)</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757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D25B-FE6D-BC42-9025-610F8DDC062C}"/>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 lógica iterativa o repetitiva</a:t>
            </a:r>
          </a:p>
        </p:txBody>
      </p:sp>
      <p:sp>
        <p:nvSpPr>
          <p:cNvPr id="5" name="Marcador de contenido 2">
            <a:extLst>
              <a:ext uri="{FF2B5EF4-FFF2-40B4-BE49-F238E27FC236}">
                <a16:creationId xmlns:a16="http://schemas.microsoft.com/office/drawing/2014/main" id="{F9600E31-BAFE-EB44-8C6E-679AFF97EE22}"/>
              </a:ext>
            </a:extLst>
          </p:cNvPr>
          <p:cNvSpPr txBox="1">
            <a:spLocks/>
          </p:cNvSpPr>
          <p:nvPr/>
        </p:nvSpPr>
        <p:spPr>
          <a:xfrm>
            <a:off x="1295402" y="1745879"/>
            <a:ext cx="9601196" cy="417769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Una iteración o estructura iterativa, es una secuencia de instrucciones destinada a ejecutarse varias veces.</a:t>
            </a:r>
          </a:p>
          <a:p>
            <a:pPr marL="0" indent="0">
              <a:buNone/>
            </a:pPr>
            <a:endParaRPr lang="es-ES" dirty="0"/>
          </a:p>
          <a:p>
            <a:pPr marL="0" indent="0">
              <a:buFont typeface="Arial" panose="020B0604020202020204" pitchFamily="34" charset="0"/>
              <a:buNone/>
            </a:pPr>
            <a:r>
              <a:rPr lang="en-US" dirty="0"/>
              <a:t>control = True</a:t>
            </a:r>
          </a:p>
          <a:p>
            <a:pPr marL="0" indent="0">
              <a:buFont typeface="Arial" panose="020B0604020202020204" pitchFamily="34" charset="0"/>
              <a:buNone/>
            </a:pPr>
            <a:r>
              <a:rPr lang="en-US" dirty="0"/>
              <a:t>c = 1</a:t>
            </a:r>
          </a:p>
          <a:p>
            <a:pPr marL="0" indent="0">
              <a:buFont typeface="Arial" panose="020B0604020202020204" pitchFamily="34" charset="0"/>
              <a:buNone/>
            </a:pPr>
            <a:r>
              <a:rPr lang="en-US" dirty="0"/>
              <a:t>while control:</a:t>
            </a:r>
          </a:p>
          <a:p>
            <a:pPr marL="0" indent="0">
              <a:buFont typeface="Arial" panose="020B0604020202020204" pitchFamily="34" charset="0"/>
              <a:buNone/>
            </a:pPr>
            <a:r>
              <a:rPr lang="en-US" dirty="0"/>
              <a:t>	print("Bootcamp CNCA 2021")</a:t>
            </a:r>
          </a:p>
          <a:p>
            <a:pPr marL="0" indent="0">
              <a:buFont typeface="Arial" panose="020B0604020202020204" pitchFamily="34" charset="0"/>
              <a:buNone/>
            </a:pPr>
            <a:r>
              <a:rPr lang="en-US" dirty="0"/>
              <a:t>	if (c == 10):</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 += 1</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312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9C1B8C5D-CF36-6648-B869-3265A984DC5C}"/>
              </a:ext>
            </a:extLst>
          </p:cNvPr>
          <p:cNvSpPr txBox="1">
            <a:spLocks/>
          </p:cNvSpPr>
          <p:nvPr/>
        </p:nvSpPr>
        <p:spPr>
          <a:xfrm>
            <a:off x="910046" y="1575495"/>
            <a:ext cx="10371908" cy="49638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Los operadores relacionales son símbolos que se usan para comparar dos valores. Si el resultado de la comparación es correcto la expresión considerada es verdadera, en caso contrario es falsa</a:t>
            </a:r>
          </a:p>
          <a:p>
            <a:pPr marL="0" indent="0">
              <a:buNone/>
            </a:pPr>
            <a:endParaRPr lang="en-US" dirty="0"/>
          </a:p>
          <a:p>
            <a:pPr lvl="1">
              <a:buFont typeface="Wingdings" pitchFamily="2" charset="2"/>
              <a:buChar char="q"/>
            </a:pPr>
            <a:r>
              <a:rPr lang="es-ES" dirty="0"/>
              <a:t>Igual que: ==</a:t>
            </a:r>
            <a:endParaRPr lang="en-US" dirty="0"/>
          </a:p>
          <a:p>
            <a:pPr lvl="1">
              <a:buFont typeface="Wingdings" pitchFamily="2" charset="2"/>
              <a:buChar char="q"/>
            </a:pPr>
            <a:r>
              <a:rPr lang="es-ES" dirty="0"/>
              <a:t>Diferente que: !=</a:t>
            </a:r>
            <a:endParaRPr lang="en-US" dirty="0"/>
          </a:p>
          <a:p>
            <a:pPr lvl="1">
              <a:buFont typeface="Wingdings" pitchFamily="2" charset="2"/>
              <a:buChar char="q"/>
            </a:pPr>
            <a:r>
              <a:rPr lang="es-ES" dirty="0"/>
              <a:t>Mayor que: &gt;</a:t>
            </a:r>
            <a:endParaRPr lang="en-US" dirty="0"/>
          </a:p>
          <a:p>
            <a:pPr lvl="1">
              <a:buFont typeface="Wingdings" pitchFamily="2" charset="2"/>
              <a:buChar char="q"/>
            </a:pPr>
            <a:r>
              <a:rPr lang="es-ES" dirty="0"/>
              <a:t>Menor que: &lt;</a:t>
            </a:r>
            <a:endParaRPr lang="en-US" dirty="0"/>
          </a:p>
          <a:p>
            <a:pPr lvl="1">
              <a:buFont typeface="Wingdings" pitchFamily="2" charset="2"/>
              <a:buChar char="q"/>
            </a:pPr>
            <a:r>
              <a:rPr lang="es-ES" dirty="0"/>
              <a:t>Mayor o igual que: &gt;=</a:t>
            </a:r>
            <a:endParaRPr lang="en-US" dirty="0"/>
          </a:p>
          <a:p>
            <a:pPr lvl="1">
              <a:buFont typeface="Wingdings" pitchFamily="2" charset="2"/>
              <a:buChar char="q"/>
            </a:pPr>
            <a:r>
              <a:rPr lang="es-ES" dirty="0"/>
              <a:t>Menor o igual que: &lt;=</a:t>
            </a:r>
            <a:endParaRPr lang="en-US" dirty="0"/>
          </a:p>
          <a:p>
            <a:pPr marL="0" indent="0">
              <a:buFont typeface="Arial" panose="020B0604020202020204" pitchFamily="34" charset="0"/>
              <a:buNone/>
            </a:pPr>
            <a:endParaRPr lang="en-US" dirty="0"/>
          </a:p>
        </p:txBody>
      </p:sp>
      <p:sp>
        <p:nvSpPr>
          <p:cNvPr id="4" name="Title 1">
            <a:extLst>
              <a:ext uri="{FF2B5EF4-FFF2-40B4-BE49-F238E27FC236}">
                <a16:creationId xmlns:a16="http://schemas.microsoft.com/office/drawing/2014/main" id="{69F661BE-19BF-9046-8DF5-3CDFE41D8B2B}"/>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Operadores de relación o comparación</a:t>
            </a:r>
          </a:p>
        </p:txBody>
      </p:sp>
    </p:spTree>
    <p:extLst>
      <p:ext uri="{BB962C8B-B14F-4D97-AF65-F5344CB8AC3E}">
        <p14:creationId xmlns:p14="http://schemas.microsoft.com/office/powerpoint/2010/main" val="75171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Operadores lógicos</a:t>
            </a:r>
          </a:p>
        </p:txBody>
      </p:sp>
      <p:sp>
        <p:nvSpPr>
          <p:cNvPr id="3" name="Marcador de contenido 2">
            <a:extLst>
              <a:ext uri="{FF2B5EF4-FFF2-40B4-BE49-F238E27FC236}">
                <a16:creationId xmlns:a16="http://schemas.microsoft.com/office/drawing/2014/main" id="{98715EAD-5DAF-B444-AB8B-095BEB3C7472}"/>
              </a:ext>
            </a:extLst>
          </p:cNvPr>
          <p:cNvSpPr txBox="1">
            <a:spLocks/>
          </p:cNvSpPr>
          <p:nvPr/>
        </p:nvSpPr>
        <p:spPr>
          <a:xfrm>
            <a:off x="1295402" y="1833932"/>
            <a:ext cx="9601196" cy="39483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Los operadores lógicos nos proporcionan un resultado a partir de que se cumpla o no una cierta condición, producen un resultado booleano.</a:t>
            </a:r>
          </a:p>
          <a:p>
            <a:pPr marL="0" indent="0">
              <a:buNone/>
            </a:pPr>
            <a:endParaRPr lang="es-ES" dirty="0"/>
          </a:p>
          <a:p>
            <a:pPr>
              <a:buFont typeface="Wingdings" panose="05000000000000000000" pitchFamily="2" charset="2"/>
              <a:buChar char="Ø"/>
            </a:pPr>
            <a:r>
              <a:rPr lang="es-ES" dirty="0"/>
              <a:t>and</a:t>
            </a:r>
            <a:endParaRPr lang="en-US" dirty="0"/>
          </a:p>
          <a:p>
            <a:pPr>
              <a:buFont typeface="Wingdings" panose="05000000000000000000" pitchFamily="2" charset="2"/>
              <a:buChar char="Ø"/>
            </a:pPr>
            <a:r>
              <a:rPr lang="es-ES" dirty="0" err="1"/>
              <a:t>or</a:t>
            </a:r>
            <a:endParaRPr lang="en-US" dirty="0"/>
          </a:p>
          <a:p>
            <a:pPr>
              <a:buFont typeface="Wingdings" panose="05000000000000000000" pitchFamily="2" charset="2"/>
              <a:buChar char="Ø"/>
            </a:pPr>
            <a:r>
              <a:rPr lang="es-ES" dirty="0" err="1"/>
              <a:t>not</a:t>
            </a:r>
            <a:endParaRPr lang="en-US" dirty="0"/>
          </a:p>
          <a:p>
            <a:pPr marL="0" indent="0">
              <a:buFont typeface="Arial" panose="020B0604020202020204" pitchFamily="34" charset="0"/>
              <a:buNone/>
            </a:pPr>
            <a:endParaRPr lang="en-US" dirty="0"/>
          </a:p>
        </p:txBody>
      </p:sp>
      <p:graphicFrame>
        <p:nvGraphicFramePr>
          <p:cNvPr id="5" name="Tabla 4">
            <a:extLst>
              <a:ext uri="{FF2B5EF4-FFF2-40B4-BE49-F238E27FC236}">
                <a16:creationId xmlns:a16="http://schemas.microsoft.com/office/drawing/2014/main" id="{858F4249-7C0E-C34A-A503-230CE31EAB8D}"/>
              </a:ext>
            </a:extLst>
          </p:cNvPr>
          <p:cNvGraphicFramePr>
            <a:graphicFrameLocks noGrp="1"/>
          </p:cNvGraphicFramePr>
          <p:nvPr>
            <p:extLst>
              <p:ext uri="{D42A27DB-BD31-4B8C-83A1-F6EECF244321}">
                <p14:modId xmlns:p14="http://schemas.microsoft.com/office/powerpoint/2010/main" val="168247567"/>
              </p:ext>
            </p:extLst>
          </p:nvPr>
        </p:nvGraphicFramePr>
        <p:xfrm>
          <a:off x="3159072" y="3696222"/>
          <a:ext cx="8084073" cy="1924912"/>
        </p:xfrm>
        <a:graphic>
          <a:graphicData uri="http://schemas.openxmlformats.org/drawingml/2006/table">
            <a:tbl>
              <a:tblPr firstRow="1" firstCol="1" bandRow="1">
                <a:tableStyleId>{21E4AEA4-8DFA-4A89-87EB-49C32662AFE0}</a:tableStyleId>
              </a:tblPr>
              <a:tblGrid>
                <a:gridCol w="3957346">
                  <a:extLst>
                    <a:ext uri="{9D8B030D-6E8A-4147-A177-3AD203B41FA5}">
                      <a16:colId xmlns:a16="http://schemas.microsoft.com/office/drawing/2014/main" val="619472902"/>
                    </a:ext>
                  </a:extLst>
                </a:gridCol>
                <a:gridCol w="4126727">
                  <a:extLst>
                    <a:ext uri="{9D8B030D-6E8A-4147-A177-3AD203B41FA5}">
                      <a16:colId xmlns:a16="http://schemas.microsoft.com/office/drawing/2014/main" val="80298804"/>
                    </a:ext>
                  </a:extLst>
                </a:gridCol>
              </a:tblGrid>
              <a:tr h="1924912">
                <a:tc>
                  <a:txBody>
                    <a:bodyPr/>
                    <a:lstStyle/>
                    <a:p>
                      <a:pPr algn="just">
                        <a:lnSpc>
                          <a:spcPct val="107000"/>
                        </a:lnSpc>
                        <a:spcAft>
                          <a:spcPts val="0"/>
                        </a:spcAft>
                      </a:pPr>
                      <a:r>
                        <a:rPr lang="es-ES" sz="1800" dirty="0" err="1">
                          <a:solidFill>
                            <a:schemeClr val="tx1"/>
                          </a:solidFill>
                          <a:effectLst/>
                        </a:rPr>
                        <a:t>var</a:t>
                      </a:r>
                      <a:r>
                        <a:rPr lang="es-ES" sz="1800" dirty="0">
                          <a:solidFill>
                            <a:schemeClr val="tx1"/>
                          </a:solidFill>
                          <a:effectLst/>
                        </a:rPr>
                        <a:t> = 5</a:t>
                      </a:r>
                      <a:endParaRPr lang="en-US" sz="1400" dirty="0">
                        <a:solidFill>
                          <a:schemeClr val="tx1"/>
                        </a:solidFill>
                        <a:effectLst/>
                      </a:endParaRPr>
                    </a:p>
                    <a:p>
                      <a:pPr algn="just">
                        <a:lnSpc>
                          <a:spcPct val="107000"/>
                        </a:lnSpc>
                        <a:spcAft>
                          <a:spcPts val="0"/>
                        </a:spcAft>
                      </a:pPr>
                      <a:r>
                        <a:rPr lang="es-ES" sz="1800" dirty="0">
                          <a:solidFill>
                            <a:schemeClr val="tx1"/>
                          </a:solidFill>
                          <a:effectLst/>
                        </a:rPr>
                        <a:t>&gt;&gt;&gt; </a:t>
                      </a:r>
                      <a:r>
                        <a:rPr lang="es-ES" sz="1800" dirty="0" err="1">
                          <a:solidFill>
                            <a:schemeClr val="tx1"/>
                          </a:solidFill>
                          <a:effectLst/>
                        </a:rPr>
                        <a:t>if</a:t>
                      </a:r>
                      <a:r>
                        <a:rPr lang="es-ES" sz="1800" dirty="0">
                          <a:solidFill>
                            <a:schemeClr val="tx1"/>
                          </a:solidFill>
                          <a:effectLst/>
                        </a:rPr>
                        <a:t> (</a:t>
                      </a:r>
                      <a:r>
                        <a:rPr lang="es-ES" sz="1800" dirty="0" err="1">
                          <a:solidFill>
                            <a:schemeClr val="tx1"/>
                          </a:solidFill>
                          <a:effectLst/>
                        </a:rPr>
                        <a:t>var</a:t>
                      </a:r>
                      <a:r>
                        <a:rPr lang="es-ES" sz="1800" dirty="0">
                          <a:solidFill>
                            <a:schemeClr val="tx1"/>
                          </a:solidFill>
                          <a:effectLst/>
                        </a:rPr>
                        <a:t> &gt; 10):</a:t>
                      </a:r>
                      <a:endParaRPr lang="en-US" sz="1400" dirty="0">
                        <a:solidFill>
                          <a:schemeClr val="tx1"/>
                        </a:solidFill>
                        <a:effectLst/>
                      </a:endParaRPr>
                    </a:p>
                    <a:p>
                      <a:pPr algn="just">
                        <a:lnSpc>
                          <a:spcPct val="107000"/>
                        </a:lnSpc>
                        <a:spcAft>
                          <a:spcPts val="0"/>
                        </a:spcAft>
                      </a:pPr>
                      <a:r>
                        <a:rPr lang="es-ES" sz="1800" dirty="0">
                          <a:solidFill>
                            <a:schemeClr val="tx1"/>
                          </a:solidFill>
                          <a:effectLst/>
                        </a:rPr>
                        <a:t>	</a:t>
                      </a:r>
                      <a:r>
                        <a:rPr lang="es-ES" sz="1600" dirty="0" err="1">
                          <a:solidFill>
                            <a:schemeClr val="tx1"/>
                          </a:solidFill>
                          <a:effectLst/>
                        </a:rPr>
                        <a:t>print</a:t>
                      </a:r>
                      <a:r>
                        <a:rPr lang="es-ES" sz="1600" dirty="0">
                          <a:solidFill>
                            <a:schemeClr val="tx1"/>
                          </a:solidFill>
                          <a:effectLst/>
                        </a:rPr>
                        <a:t>(("</a:t>
                      </a:r>
                      <a:r>
                        <a:rPr lang="es-ES" sz="1600" dirty="0" err="1">
                          <a:solidFill>
                            <a:schemeClr val="tx1"/>
                          </a:solidFill>
                          <a:effectLst/>
                        </a:rPr>
                        <a:t>Bootcamp</a:t>
                      </a:r>
                      <a:r>
                        <a:rPr lang="es-ES" sz="1600" dirty="0">
                          <a:solidFill>
                            <a:schemeClr val="tx1"/>
                          </a:solidFill>
                          <a:effectLst/>
                        </a:rPr>
                        <a:t> CNCA 2021"))</a:t>
                      </a:r>
                      <a:endParaRPr lang="en-US" sz="1400" dirty="0">
                        <a:solidFill>
                          <a:schemeClr val="tx1"/>
                        </a:solidFill>
                        <a:effectLst/>
                      </a:endParaRPr>
                    </a:p>
                    <a:p>
                      <a:pPr algn="just">
                        <a:lnSpc>
                          <a:spcPct val="107000"/>
                        </a:lnSpc>
                        <a:spcAft>
                          <a:spcPts val="0"/>
                        </a:spcAft>
                      </a:pPr>
                      <a:r>
                        <a:rPr lang="es-ES" sz="1800" dirty="0">
                          <a:solidFill>
                            <a:schemeClr val="tx1"/>
                          </a:solidFill>
                          <a:effectLst/>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0"/>
                        </a:spcAft>
                      </a:pPr>
                      <a:r>
                        <a:rPr lang="es-ES" sz="2000" dirty="0" err="1">
                          <a:solidFill>
                            <a:schemeClr val="tx1"/>
                          </a:solidFill>
                          <a:effectLst/>
                        </a:rPr>
                        <a:t>var</a:t>
                      </a:r>
                      <a:r>
                        <a:rPr lang="es-ES" sz="2000" dirty="0">
                          <a:solidFill>
                            <a:schemeClr val="tx1"/>
                          </a:solidFill>
                          <a:effectLst/>
                        </a:rPr>
                        <a:t> = 5</a:t>
                      </a:r>
                      <a:endParaRPr lang="en-US" sz="1600" dirty="0">
                        <a:solidFill>
                          <a:schemeClr val="tx1"/>
                        </a:solidFill>
                        <a:effectLst/>
                      </a:endParaRPr>
                    </a:p>
                    <a:p>
                      <a:pPr algn="just">
                        <a:lnSpc>
                          <a:spcPct val="107000"/>
                        </a:lnSpc>
                        <a:spcAft>
                          <a:spcPts val="0"/>
                        </a:spcAft>
                      </a:pPr>
                      <a:r>
                        <a:rPr lang="es-ES" sz="2000" dirty="0" err="1">
                          <a:solidFill>
                            <a:schemeClr val="tx1"/>
                          </a:solidFill>
                          <a:effectLst/>
                        </a:rPr>
                        <a:t>while</a:t>
                      </a:r>
                      <a:r>
                        <a:rPr lang="es-ES" sz="2000" dirty="0">
                          <a:solidFill>
                            <a:schemeClr val="tx1"/>
                          </a:solidFill>
                          <a:effectLst/>
                        </a:rPr>
                        <a:t> </a:t>
                      </a:r>
                      <a:r>
                        <a:rPr lang="es-ES" sz="2000" dirty="0" err="1">
                          <a:solidFill>
                            <a:schemeClr val="tx1"/>
                          </a:solidFill>
                          <a:effectLst/>
                        </a:rPr>
                        <a:t>not</a:t>
                      </a:r>
                      <a:r>
                        <a:rPr lang="es-ES" sz="2000" dirty="0">
                          <a:solidFill>
                            <a:schemeClr val="tx1"/>
                          </a:solidFill>
                          <a:effectLst/>
                        </a:rPr>
                        <a:t> </a:t>
                      </a:r>
                      <a:r>
                        <a:rPr lang="es-ES" sz="2000" dirty="0" err="1">
                          <a:solidFill>
                            <a:schemeClr val="tx1"/>
                          </a:solidFill>
                          <a:effectLst/>
                        </a:rPr>
                        <a:t>var</a:t>
                      </a:r>
                      <a:r>
                        <a:rPr lang="es-ES" sz="2000" dirty="0">
                          <a:solidFill>
                            <a:schemeClr val="tx1"/>
                          </a:solidFill>
                          <a:effectLst/>
                        </a:rPr>
                        <a:t> &gt; 10:</a:t>
                      </a:r>
                      <a:endParaRPr lang="en-US" sz="1600" dirty="0">
                        <a:solidFill>
                          <a:schemeClr val="tx1"/>
                        </a:solidFill>
                        <a:effectLst/>
                      </a:endParaRPr>
                    </a:p>
                    <a:p>
                      <a:pPr algn="just">
                        <a:lnSpc>
                          <a:spcPct val="107000"/>
                        </a:lnSpc>
                        <a:spcAft>
                          <a:spcPts val="0"/>
                        </a:spcAft>
                      </a:pPr>
                      <a:r>
                        <a:rPr lang="es-ES" sz="2000" dirty="0">
                          <a:solidFill>
                            <a:schemeClr val="tx1"/>
                          </a:solidFill>
                          <a:effectLst/>
                        </a:rPr>
                        <a:t>	</a:t>
                      </a:r>
                      <a:r>
                        <a:rPr lang="es-ES" sz="1800" dirty="0" err="1">
                          <a:solidFill>
                            <a:schemeClr val="tx1"/>
                          </a:solidFill>
                          <a:effectLst/>
                        </a:rPr>
                        <a:t>print</a:t>
                      </a:r>
                      <a:r>
                        <a:rPr lang="es-ES" sz="1800" dirty="0">
                          <a:solidFill>
                            <a:schemeClr val="tx1"/>
                          </a:solidFill>
                          <a:effectLst/>
                        </a:rPr>
                        <a:t>(("</a:t>
                      </a:r>
                      <a:r>
                        <a:rPr lang="es-ES" sz="1800" dirty="0" err="1">
                          <a:solidFill>
                            <a:schemeClr val="tx1"/>
                          </a:solidFill>
                          <a:effectLst/>
                        </a:rPr>
                        <a:t>Bootcamp</a:t>
                      </a:r>
                      <a:r>
                        <a:rPr lang="es-ES" sz="1800" dirty="0">
                          <a:solidFill>
                            <a:schemeClr val="tx1"/>
                          </a:solidFill>
                          <a:effectLst/>
                        </a:rPr>
                        <a:t> CNCA 2021"))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7832450"/>
                  </a:ext>
                </a:extLst>
              </a:tr>
            </a:tbl>
          </a:graphicData>
        </a:graphic>
      </p:graphicFrame>
    </p:spTree>
    <p:extLst>
      <p:ext uri="{BB962C8B-B14F-4D97-AF65-F5344CB8AC3E}">
        <p14:creationId xmlns:p14="http://schemas.microsoft.com/office/powerpoint/2010/main" val="27864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5D5-4C26-B84C-A612-944BCEE634BD}"/>
              </a:ext>
            </a:extLst>
          </p:cNvPr>
          <p:cNvSpPr txBox="1">
            <a:spLocks/>
          </p:cNvSpPr>
          <p:nvPr/>
        </p:nvSpPr>
        <p:spPr>
          <a:xfrm>
            <a:off x="3714750" y="412321"/>
            <a:ext cx="4762500" cy="419132"/>
          </a:xfrm>
          <a:prstGeom prst="rect">
            <a:avLst/>
          </a:prstGeom>
        </p:spPr>
        <p:txBody>
          <a:bodyPr wrap="none" lIns="0" tIns="0" rIns="0" bIns="0" anchor="ctr">
            <a:noAutofit/>
          </a:bodyPr>
          <a:lstStyle>
            <a:lvl1pPr algn="ctr" defTabSz="914400" rtl="0" eaLnBrk="1" latinLnBrk="0" hangingPunct="1">
              <a:spcBef>
                <a:spcPct val="0"/>
              </a:spcBef>
              <a:buNone/>
              <a:defRPr sz="2800" b="1" i="0" kern="1200" baseline="0">
                <a:solidFill>
                  <a:schemeClr val="tx1">
                    <a:lumMod val="50000"/>
                    <a:lumOff val="50000"/>
                  </a:schemeClr>
                </a:solidFill>
                <a:latin typeface="+mn-lt"/>
                <a:ea typeface="+mj-ea"/>
                <a:cs typeface="+mj-cs"/>
              </a:defRPr>
            </a:lvl1pPr>
          </a:lstStyle>
          <a:p>
            <a:pPr>
              <a:defRPr/>
            </a:pPr>
            <a:r>
              <a:rPr lang="es-ES_tradnl" sz="3600" dirty="0">
                <a:solidFill>
                  <a:srgbClr val="FC671A"/>
                </a:solidFill>
              </a:rPr>
              <a:t>Estructuras condicionales simple</a:t>
            </a:r>
          </a:p>
        </p:txBody>
      </p:sp>
      <p:sp>
        <p:nvSpPr>
          <p:cNvPr id="6" name="Marcador de contenido 2">
            <a:extLst>
              <a:ext uri="{FF2B5EF4-FFF2-40B4-BE49-F238E27FC236}">
                <a16:creationId xmlns:a16="http://schemas.microsoft.com/office/drawing/2014/main" id="{DD08623E-1DE1-2349-AFC5-BEDA19FBCF66}"/>
              </a:ext>
            </a:extLst>
          </p:cNvPr>
          <p:cNvSpPr txBox="1">
            <a:spLocks/>
          </p:cNvSpPr>
          <p:nvPr/>
        </p:nvSpPr>
        <p:spPr>
          <a:xfrm>
            <a:off x="1071154" y="1446590"/>
            <a:ext cx="10371909" cy="45492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Un condicional simple es una estructura de control que ejecuta un conjunto de líneas de código si es cierta una expresión booleana.</a:t>
            </a:r>
          </a:p>
          <a:p>
            <a:endParaRPr lang="es-ES" dirty="0"/>
          </a:p>
          <a:p>
            <a:pPr marL="0" indent="0">
              <a:buFont typeface="Arial" panose="020B0604020202020204" pitchFamily="34" charset="0"/>
              <a:buNone/>
            </a:pPr>
            <a:r>
              <a:rPr lang="es-ES" b="1" dirty="0"/>
              <a:t>Ejemplo</a:t>
            </a:r>
            <a:r>
              <a:rPr lang="es-ES" dirty="0"/>
              <a:t>:</a:t>
            </a:r>
            <a:endParaRPr lang="en-US" dirty="0"/>
          </a:p>
          <a:p>
            <a:pPr marL="0" indent="0">
              <a:buFont typeface="Arial" panose="020B0604020202020204" pitchFamily="34" charset="0"/>
              <a:buNone/>
            </a:pPr>
            <a:r>
              <a:rPr lang="es-ES" dirty="0"/>
              <a:t>Si deseo consultar, si un número uno es mayor que un número dos.</a:t>
            </a:r>
            <a:endParaRPr lang="en-US" dirty="0"/>
          </a:p>
          <a:p>
            <a:pPr marL="0" indent="0">
              <a:buFont typeface="Arial" panose="020B0604020202020204" pitchFamily="34" charset="0"/>
              <a:buNone/>
            </a:pPr>
            <a:r>
              <a:rPr lang="es-ES" dirty="0"/>
              <a:t>num_1  = 6</a:t>
            </a:r>
            <a:endParaRPr lang="en-US" dirty="0"/>
          </a:p>
          <a:p>
            <a:pPr marL="0" indent="0">
              <a:buFont typeface="Arial" panose="020B0604020202020204" pitchFamily="34" charset="0"/>
              <a:buNone/>
            </a:pPr>
            <a:r>
              <a:rPr lang="es-ES" dirty="0"/>
              <a:t>num_2 = 8</a:t>
            </a:r>
            <a:endParaRPr lang="en-US" dirty="0"/>
          </a:p>
          <a:p>
            <a:pPr marL="0" indent="0">
              <a:buFont typeface="Arial" panose="020B0604020202020204" pitchFamily="34" charset="0"/>
              <a:buNone/>
            </a:pPr>
            <a:r>
              <a:rPr lang="es-ES" dirty="0"/>
              <a:t> </a:t>
            </a:r>
            <a:r>
              <a:rPr lang="es-ES" dirty="0" err="1"/>
              <a:t>if</a:t>
            </a:r>
            <a:r>
              <a:rPr lang="es-ES" dirty="0"/>
              <a:t> (num_1  &gt; num_2):</a:t>
            </a:r>
            <a:endParaRPr lang="en-US" dirty="0"/>
          </a:p>
          <a:p>
            <a:pPr marL="0" indent="0">
              <a:buFont typeface="Arial" panose="020B0604020202020204" pitchFamily="34" charset="0"/>
              <a:buNone/>
            </a:pPr>
            <a:r>
              <a:rPr lang="es-ES" dirty="0"/>
              <a:t>	</a:t>
            </a:r>
            <a:r>
              <a:rPr lang="es-ES" dirty="0" err="1"/>
              <a:t>Print</a:t>
            </a:r>
            <a:r>
              <a:rPr lang="es-ES" dirty="0"/>
              <a:t>(“Número Uno Mayor”)</a:t>
            </a:r>
            <a:endParaRPr lang="en-US" dirty="0"/>
          </a:p>
        </p:txBody>
      </p:sp>
    </p:spTree>
    <p:extLst>
      <p:ext uri="{BB962C8B-B14F-4D97-AF65-F5344CB8AC3E}">
        <p14:creationId xmlns:p14="http://schemas.microsoft.com/office/powerpoint/2010/main" val="39138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3253</TotalTime>
  <Words>1059</Words>
  <Application>Microsoft Office PowerPoint</Application>
  <PresentationFormat>Panorámica</PresentationFormat>
  <Paragraphs>396</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Calibri Light</vt:lpstr>
      <vt:lpstr>Times New Roman</vt:lpstr>
      <vt:lpstr>Wingdings</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Ricardo Cantillo</cp:lastModifiedBy>
  <cp:revision>241</cp:revision>
  <dcterms:created xsi:type="dcterms:W3CDTF">2020-05-06T08:34:25Z</dcterms:created>
  <dcterms:modified xsi:type="dcterms:W3CDTF">2021-10-08T21:28:51Z</dcterms:modified>
</cp:coreProperties>
</file>