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/>
  </p:normalViewPr>
  <p:slideViewPr>
    <p:cSldViewPr>
      <p:cViewPr varScale="1">
        <p:scale>
          <a:sx n="92" d="100"/>
          <a:sy n="92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305DC-5ECF-4CE3-B822-2E2962A3E3F1}" type="datetimeFigureOut">
              <a:rPr lang="es-PE" smtClean="0"/>
              <a:t>19/12/17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17E3D-ACA7-4EE3-A997-D181C9925272}" type="slidenum">
              <a:rPr lang="es-PE" smtClean="0"/>
              <a:t>‹Nr.›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156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34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8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4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83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98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21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72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3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3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C83E-FE20-4586-8E64-B2953766ED96}" type="datetimeFigureOut">
              <a:rPr lang="es-ES" smtClean="0"/>
              <a:t>19/12/17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29A8-2BDF-4354-B722-E00F91753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0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3128965" y="1456673"/>
            <a:ext cx="2451098" cy="39885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76" name="AutoShape 9"/>
          <p:cNvSpPr>
            <a:spLocks noChangeArrowheads="1"/>
          </p:cNvSpPr>
          <p:nvPr/>
        </p:nvSpPr>
        <p:spPr bwMode="auto">
          <a:xfrm rot="-5400000">
            <a:off x="2304257" y="5337969"/>
            <a:ext cx="215900" cy="287337"/>
          </a:xfrm>
          <a:prstGeom prst="rightArrow">
            <a:avLst>
              <a:gd name="adj1" fmla="val 50278"/>
              <a:gd name="adj2" fmla="val 59889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39750" y="0"/>
            <a:ext cx="80645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Marco conceptual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8" name="AutoShape 45"/>
          <p:cNvSpPr>
            <a:spLocks noChangeArrowheads="1"/>
          </p:cNvSpPr>
          <p:nvPr/>
        </p:nvSpPr>
        <p:spPr bwMode="auto">
          <a:xfrm>
            <a:off x="2987675" y="981075"/>
            <a:ext cx="215900" cy="287338"/>
          </a:xfrm>
          <a:prstGeom prst="rightArrow">
            <a:avLst>
              <a:gd name="adj1" fmla="val 50278"/>
              <a:gd name="adj2" fmla="val 59889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9" name="AutoShape 74"/>
          <p:cNvSpPr>
            <a:spLocks noChangeArrowheads="1"/>
          </p:cNvSpPr>
          <p:nvPr/>
        </p:nvSpPr>
        <p:spPr bwMode="auto">
          <a:xfrm>
            <a:off x="433387" y="836613"/>
            <a:ext cx="1168625" cy="5256683"/>
          </a:xfrm>
          <a:prstGeom prst="rightArrow">
            <a:avLst>
              <a:gd name="adj1" fmla="val 84259"/>
              <a:gd name="adj2" fmla="val 23204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88900" indent="-88900">
              <a:buFontTx/>
              <a:buChar char="•"/>
            </a:pPr>
            <a:endParaRPr lang="es-PE" sz="1200" dirty="0" smtClean="0"/>
          </a:p>
          <a:p>
            <a:pPr marL="88900" indent="-88900">
              <a:buFontTx/>
              <a:buChar char="•"/>
            </a:pPr>
            <a:endParaRPr lang="es-PE" sz="1200" dirty="0"/>
          </a:p>
          <a:p>
            <a:pPr marL="88900" indent="-88900">
              <a:buFontTx/>
              <a:buChar char="•"/>
            </a:pPr>
            <a:r>
              <a:rPr lang="es-PE" sz="1200" dirty="0" smtClean="0"/>
              <a:t>Reclamos mal manejados y/o sin manejar</a:t>
            </a:r>
          </a:p>
          <a:p>
            <a:pPr marL="88900" indent="-88900">
              <a:buFontTx/>
              <a:buChar char="•"/>
            </a:pPr>
            <a:r>
              <a:rPr lang="es-PE" sz="1200" dirty="0" smtClean="0"/>
              <a:t>Alto numero de TICs desconocidos y/o con poco uso</a:t>
            </a:r>
          </a:p>
          <a:p>
            <a:pPr marL="88900" indent="-88900">
              <a:buFontTx/>
              <a:buChar char="•"/>
            </a:pPr>
            <a:r>
              <a:rPr lang="es-PE" sz="1200" dirty="0" smtClean="0"/>
              <a:t>Pocos canales de verificación de calidad de atencion al usuario en el sector salud</a:t>
            </a:r>
          </a:p>
          <a:p>
            <a:pPr marL="88900" indent="-88900">
              <a:buFontTx/>
              <a:buChar char="•"/>
            </a:pPr>
            <a:r>
              <a:rPr lang="es-PE" sz="1200" dirty="0" smtClean="0"/>
              <a:t>Necesidades de ciudadanos y administrativos no resueltas</a:t>
            </a:r>
            <a:endParaRPr lang="es-PE" sz="1200" dirty="0" smtClean="0"/>
          </a:p>
          <a:p>
            <a:pPr marL="88900" indent="-88900">
              <a:buFontTx/>
              <a:buChar char="•"/>
            </a:pPr>
            <a:endParaRPr lang="es-PE" sz="1200" dirty="0" smtClean="0"/>
          </a:p>
          <a:p>
            <a:pPr marL="88900" indent="-88900">
              <a:buFontTx/>
              <a:buChar char="•"/>
            </a:pPr>
            <a:endParaRPr lang="es-PE" sz="1200" dirty="0"/>
          </a:p>
        </p:txBody>
      </p:sp>
      <p:sp>
        <p:nvSpPr>
          <p:cNvPr id="3080" name="Rectangle 79"/>
          <p:cNvSpPr>
            <a:spLocks noChangeArrowheads="1"/>
          </p:cNvSpPr>
          <p:nvPr/>
        </p:nvSpPr>
        <p:spPr bwMode="auto">
          <a:xfrm>
            <a:off x="107950" y="1412875"/>
            <a:ext cx="287338" cy="3960813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S</a:t>
            </a:r>
          </a:p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I</a:t>
            </a:r>
          </a:p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T</a:t>
            </a:r>
          </a:p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U</a:t>
            </a:r>
          </a:p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A</a:t>
            </a:r>
          </a:p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C</a:t>
            </a:r>
          </a:p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I</a:t>
            </a:r>
          </a:p>
          <a:p>
            <a:pPr algn="ctr"/>
            <a:r>
              <a:rPr lang="es-PE" sz="1600" b="1" dirty="0">
                <a:solidFill>
                  <a:schemeClr val="accent2"/>
                </a:solidFill>
              </a:rPr>
              <a:t>Ó</a:t>
            </a:r>
            <a:endParaRPr lang="es-PE" sz="1600" b="1" dirty="0" smtClean="0">
              <a:solidFill>
                <a:schemeClr val="accent2"/>
              </a:solidFill>
            </a:endParaRPr>
          </a:p>
          <a:p>
            <a:pPr algn="ctr"/>
            <a:r>
              <a:rPr lang="es-PE" sz="1600" b="1" dirty="0" smtClean="0">
                <a:solidFill>
                  <a:schemeClr val="accent2"/>
                </a:solidFill>
              </a:rPr>
              <a:t>N</a:t>
            </a:r>
            <a:endParaRPr lang="es-PE" sz="1600" b="1" dirty="0">
              <a:solidFill>
                <a:schemeClr val="accent2"/>
              </a:solidFill>
            </a:endParaRPr>
          </a:p>
        </p:txBody>
      </p:sp>
      <p:grpSp>
        <p:nvGrpSpPr>
          <p:cNvPr id="3081" name="Group 82"/>
          <p:cNvGrpSpPr>
            <a:grpSpLocks/>
          </p:cNvGrpSpPr>
          <p:nvPr/>
        </p:nvGrpSpPr>
        <p:grpSpPr bwMode="auto">
          <a:xfrm>
            <a:off x="1476375" y="5589588"/>
            <a:ext cx="4824413" cy="1152525"/>
            <a:chOff x="930" y="3521"/>
            <a:chExt cx="3039" cy="726"/>
          </a:xfrm>
        </p:grpSpPr>
        <p:sp>
          <p:nvSpPr>
            <p:cNvPr id="3126" name="Rectangle 77"/>
            <p:cNvSpPr>
              <a:spLocks noChangeArrowheads="1"/>
            </p:cNvSpPr>
            <p:nvPr/>
          </p:nvSpPr>
          <p:spPr bwMode="auto">
            <a:xfrm>
              <a:off x="930" y="3702"/>
              <a:ext cx="3039" cy="54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88900" indent="-88900">
                <a:buFontTx/>
                <a:buChar char="•"/>
              </a:pPr>
              <a:r>
                <a:rPr lang="es-PE" sz="1200" dirty="0" smtClean="0"/>
                <a:t>La información que llega mediante los reclamos es descartada o revisada sin intención de mejoras en el futuro proximo.</a:t>
              </a:r>
              <a:endParaRPr lang="es-PE" sz="1200" dirty="0" smtClean="0"/>
            </a:p>
            <a:p>
              <a:pPr marL="88900" indent="-88900">
                <a:buFontTx/>
                <a:buChar char="•"/>
              </a:pPr>
              <a:r>
                <a:rPr lang="es-PE" sz="1200" dirty="0" smtClean="0"/>
                <a:t>Los servicios de salud y ciudadanos tienen acceso a una conexión a internet</a:t>
              </a:r>
              <a:endParaRPr lang="es-PE" sz="1200" dirty="0"/>
            </a:p>
          </p:txBody>
        </p:sp>
        <p:sp>
          <p:nvSpPr>
            <p:cNvPr id="3127" name="Rectangle 80"/>
            <p:cNvSpPr>
              <a:spLocks noChangeArrowheads="1"/>
            </p:cNvSpPr>
            <p:nvPr/>
          </p:nvSpPr>
          <p:spPr bwMode="auto">
            <a:xfrm>
              <a:off x="930" y="3521"/>
              <a:ext cx="3039" cy="18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PE" sz="1600" b="1" dirty="0" smtClean="0">
                  <a:solidFill>
                    <a:schemeClr val="accent2"/>
                  </a:solidFill>
                </a:rPr>
                <a:t>SUPUESTOS</a:t>
              </a:r>
              <a:endParaRPr lang="es-PE" sz="16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082" name="Group 83"/>
          <p:cNvGrpSpPr>
            <a:grpSpLocks/>
          </p:cNvGrpSpPr>
          <p:nvPr/>
        </p:nvGrpSpPr>
        <p:grpSpPr bwMode="auto">
          <a:xfrm>
            <a:off x="6480175" y="5589588"/>
            <a:ext cx="2555875" cy="1152525"/>
            <a:chOff x="4082" y="3521"/>
            <a:chExt cx="1610" cy="726"/>
          </a:xfrm>
        </p:grpSpPr>
        <p:sp>
          <p:nvSpPr>
            <p:cNvPr id="3124" name="Rectangle 78"/>
            <p:cNvSpPr>
              <a:spLocks noChangeArrowheads="1"/>
            </p:cNvSpPr>
            <p:nvPr/>
          </p:nvSpPr>
          <p:spPr bwMode="auto">
            <a:xfrm>
              <a:off x="4082" y="3703"/>
              <a:ext cx="1610" cy="54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8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88900" indent="-88900">
                <a:buFontTx/>
                <a:buChar char="•"/>
              </a:pPr>
              <a:r>
                <a:rPr lang="es-PE" sz="1200" dirty="0" smtClean="0"/>
                <a:t>Implementación </a:t>
              </a:r>
              <a:r>
                <a:rPr lang="es-PE" sz="1200" dirty="0" smtClean="0"/>
                <a:t>del sistema</a:t>
              </a:r>
            </a:p>
            <a:p>
              <a:pPr marL="88900" indent="-88900">
                <a:buFontTx/>
                <a:buChar char="•"/>
              </a:pPr>
              <a:r>
                <a:rPr lang="es-PE" sz="1200" dirty="0" smtClean="0"/>
                <a:t>Cambios en procesos de resolución de reclamos para agilización del mismo</a:t>
              </a:r>
              <a:endParaRPr lang="es-PE" sz="1200" dirty="0"/>
            </a:p>
          </p:txBody>
        </p:sp>
        <p:sp>
          <p:nvSpPr>
            <p:cNvPr id="3125" name="Rectangle 81"/>
            <p:cNvSpPr>
              <a:spLocks noChangeArrowheads="1"/>
            </p:cNvSpPr>
            <p:nvPr/>
          </p:nvSpPr>
          <p:spPr bwMode="auto">
            <a:xfrm>
              <a:off x="4082" y="3521"/>
              <a:ext cx="1610" cy="18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PE" sz="1600" b="1" dirty="0" smtClean="0">
                  <a:solidFill>
                    <a:schemeClr val="accent2"/>
                  </a:solidFill>
                </a:rPr>
                <a:t>FACTORES EXTERNOS</a:t>
              </a:r>
              <a:endParaRPr lang="es-PE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083" name="AutoShape 84"/>
          <p:cNvSpPr>
            <a:spLocks noChangeArrowheads="1"/>
          </p:cNvSpPr>
          <p:nvPr/>
        </p:nvSpPr>
        <p:spPr bwMode="auto">
          <a:xfrm rot="-5400000">
            <a:off x="4823619" y="5337969"/>
            <a:ext cx="215900" cy="287338"/>
          </a:xfrm>
          <a:prstGeom prst="rightArrow">
            <a:avLst>
              <a:gd name="adj1" fmla="val 50278"/>
              <a:gd name="adj2" fmla="val 59889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4" name="AutoShape 85"/>
          <p:cNvSpPr>
            <a:spLocks noChangeArrowheads="1"/>
          </p:cNvSpPr>
          <p:nvPr/>
        </p:nvSpPr>
        <p:spPr bwMode="auto">
          <a:xfrm rot="-5400000">
            <a:off x="6912769" y="5337969"/>
            <a:ext cx="215900" cy="287338"/>
          </a:xfrm>
          <a:prstGeom prst="rightArrow">
            <a:avLst>
              <a:gd name="adj1" fmla="val 50278"/>
              <a:gd name="adj2" fmla="val 59889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85" name="AutoShape 86"/>
          <p:cNvSpPr>
            <a:spLocks noChangeArrowheads="1"/>
          </p:cNvSpPr>
          <p:nvPr/>
        </p:nvSpPr>
        <p:spPr bwMode="auto">
          <a:xfrm rot="-5400000">
            <a:off x="8495507" y="5337969"/>
            <a:ext cx="215900" cy="287337"/>
          </a:xfrm>
          <a:prstGeom prst="rightArrow">
            <a:avLst>
              <a:gd name="adj1" fmla="val 50278"/>
              <a:gd name="adj2" fmla="val 59889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" name="Rectangle 87"/>
          <p:cNvSpPr>
            <a:spLocks noChangeArrowheads="1"/>
          </p:cNvSpPr>
          <p:nvPr/>
        </p:nvSpPr>
        <p:spPr bwMode="auto">
          <a:xfrm>
            <a:off x="1692275" y="1557338"/>
            <a:ext cx="1223963" cy="3743325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1200" dirty="0" smtClean="0"/>
              <a:t>Mejorar calidad de atención al ciudadano en sector salud</a:t>
            </a:r>
            <a:endParaRPr lang="es-PE" sz="1200" dirty="0" smtClean="0"/>
          </a:p>
          <a:p>
            <a:pPr algn="ctr"/>
            <a:endParaRPr lang="es-PE" sz="1200" dirty="0" smtClean="0"/>
          </a:p>
          <a:p>
            <a:pPr algn="ctr"/>
            <a:r>
              <a:rPr lang="es-PE" sz="1200" dirty="0" smtClean="0"/>
              <a:t>Cumplir necesidades de IPRESS y SUSALUD en el tema de reclamos</a:t>
            </a:r>
            <a:endParaRPr lang="es-PE" sz="1200" dirty="0" smtClean="0"/>
          </a:p>
          <a:p>
            <a:pPr algn="ctr"/>
            <a:endParaRPr lang="es-PE" sz="1200" dirty="0" smtClean="0"/>
          </a:p>
          <a:p>
            <a:pPr algn="ctr"/>
            <a:r>
              <a:rPr lang="es-PE" sz="1200" dirty="0" smtClean="0"/>
              <a:t>Manejar eficientemente las reclamos</a:t>
            </a:r>
            <a:endParaRPr lang="es-PE" sz="1200" dirty="0" smtClean="0"/>
          </a:p>
          <a:p>
            <a:pPr algn="ctr"/>
            <a:endParaRPr lang="es-PE" sz="1200" dirty="0" smtClean="0"/>
          </a:p>
          <a:p>
            <a:pPr algn="ctr"/>
            <a:r>
              <a:rPr lang="es-PE" sz="1200" dirty="0" smtClean="0"/>
              <a:t>Cumplir necesidades de ciudadanos en reclamos </a:t>
            </a:r>
            <a:endParaRPr lang="es-PE" sz="1200" dirty="0"/>
          </a:p>
        </p:txBody>
      </p:sp>
      <p:sp>
        <p:nvSpPr>
          <p:cNvPr id="3094" name="Rectangle 95"/>
          <p:cNvSpPr>
            <a:spLocks noChangeArrowheads="1"/>
          </p:cNvSpPr>
          <p:nvPr/>
        </p:nvSpPr>
        <p:spPr bwMode="auto">
          <a:xfrm>
            <a:off x="1692275" y="836613"/>
            <a:ext cx="1223963" cy="576262"/>
          </a:xfrm>
          <a:prstGeom prst="rect">
            <a:avLst/>
          </a:prstGeom>
          <a:solidFill>
            <a:srgbClr val="FFFFCC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600" b="1" dirty="0" smtClean="0">
                <a:solidFill>
                  <a:srgbClr val="FF5050"/>
                </a:solidFill>
              </a:rPr>
              <a:t>Necesidades</a:t>
            </a:r>
            <a:endParaRPr lang="es-PE" sz="1600" b="1" dirty="0">
              <a:solidFill>
                <a:srgbClr val="FF5050"/>
              </a:solidFill>
            </a:endParaRPr>
          </a:p>
        </p:txBody>
      </p:sp>
      <p:sp>
        <p:nvSpPr>
          <p:cNvPr id="3095" name="Rectangle 96"/>
          <p:cNvSpPr>
            <a:spLocks noChangeArrowheads="1"/>
          </p:cNvSpPr>
          <p:nvPr/>
        </p:nvSpPr>
        <p:spPr bwMode="auto">
          <a:xfrm>
            <a:off x="3203575" y="838200"/>
            <a:ext cx="2305050" cy="287338"/>
          </a:xfrm>
          <a:prstGeom prst="rect">
            <a:avLst/>
          </a:prstGeom>
          <a:solidFill>
            <a:srgbClr val="CCFFCC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600" b="1" dirty="0" smtClean="0">
                <a:solidFill>
                  <a:srgbClr val="006600"/>
                </a:solidFill>
              </a:rPr>
              <a:t>Tesis en HCD</a:t>
            </a:r>
            <a:endParaRPr lang="es-PE" sz="1600" b="1" dirty="0">
              <a:solidFill>
                <a:srgbClr val="006600"/>
              </a:solidFill>
            </a:endParaRPr>
          </a:p>
        </p:txBody>
      </p:sp>
      <p:sp>
        <p:nvSpPr>
          <p:cNvPr id="3099" name="Rectangle 100"/>
          <p:cNvSpPr>
            <a:spLocks noChangeArrowheads="1"/>
          </p:cNvSpPr>
          <p:nvPr/>
        </p:nvSpPr>
        <p:spPr bwMode="auto">
          <a:xfrm>
            <a:off x="3203575" y="1125538"/>
            <a:ext cx="1152525" cy="287337"/>
          </a:xfrm>
          <a:prstGeom prst="rect">
            <a:avLst/>
          </a:prstGeom>
          <a:solidFill>
            <a:schemeClr val="bg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200" b="1" dirty="0" smtClean="0">
                <a:solidFill>
                  <a:srgbClr val="006600"/>
                </a:solidFill>
              </a:rPr>
              <a:t>Actividades</a:t>
            </a:r>
            <a:endParaRPr lang="es-PE" sz="1200" b="1" dirty="0">
              <a:solidFill>
                <a:srgbClr val="006600"/>
              </a:solidFill>
            </a:endParaRPr>
          </a:p>
        </p:txBody>
      </p:sp>
      <p:sp>
        <p:nvSpPr>
          <p:cNvPr id="3100" name="Rectangle 101"/>
          <p:cNvSpPr>
            <a:spLocks noChangeArrowheads="1"/>
          </p:cNvSpPr>
          <p:nvPr/>
        </p:nvSpPr>
        <p:spPr bwMode="auto">
          <a:xfrm>
            <a:off x="4356100" y="1125538"/>
            <a:ext cx="1152525" cy="287337"/>
          </a:xfrm>
          <a:prstGeom prst="rect">
            <a:avLst/>
          </a:prstGeom>
          <a:solidFill>
            <a:schemeClr val="bg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200" b="1" dirty="0" smtClean="0">
                <a:solidFill>
                  <a:srgbClr val="006600"/>
                </a:solidFill>
              </a:rPr>
              <a:t>Participantes</a:t>
            </a:r>
            <a:endParaRPr lang="es-PE" sz="1200" b="1" dirty="0">
              <a:solidFill>
                <a:srgbClr val="006600"/>
              </a:solidFill>
            </a:endParaRPr>
          </a:p>
        </p:txBody>
      </p:sp>
      <p:sp>
        <p:nvSpPr>
          <p:cNvPr id="3101" name="AutoShape 102"/>
          <p:cNvSpPr>
            <a:spLocks noChangeArrowheads="1"/>
          </p:cNvSpPr>
          <p:nvPr/>
        </p:nvSpPr>
        <p:spPr bwMode="auto">
          <a:xfrm>
            <a:off x="5580063" y="981075"/>
            <a:ext cx="215900" cy="287338"/>
          </a:xfrm>
          <a:prstGeom prst="rightArrow">
            <a:avLst>
              <a:gd name="adj1" fmla="val 50278"/>
              <a:gd name="adj2" fmla="val 59889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Rectangle 103"/>
          <p:cNvSpPr>
            <a:spLocks noChangeArrowheads="1"/>
          </p:cNvSpPr>
          <p:nvPr/>
        </p:nvSpPr>
        <p:spPr bwMode="auto">
          <a:xfrm>
            <a:off x="5867400" y="836613"/>
            <a:ext cx="3130550" cy="288925"/>
          </a:xfrm>
          <a:prstGeom prst="rect">
            <a:avLst/>
          </a:prstGeom>
          <a:solidFill>
            <a:srgbClr val="FF99CC">
              <a:alpha val="70979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600" b="1" dirty="0" smtClean="0">
                <a:solidFill>
                  <a:srgbClr val="A50021"/>
                </a:solidFill>
              </a:rPr>
              <a:t>Resultados</a:t>
            </a:r>
            <a:endParaRPr lang="es-PE" sz="1600" b="1" dirty="0">
              <a:solidFill>
                <a:srgbClr val="A50021"/>
              </a:solidFill>
            </a:endParaRPr>
          </a:p>
        </p:txBody>
      </p:sp>
      <p:sp>
        <p:nvSpPr>
          <p:cNvPr id="3103" name="Rectangle 104"/>
          <p:cNvSpPr>
            <a:spLocks noChangeArrowheads="1"/>
          </p:cNvSpPr>
          <p:nvPr/>
        </p:nvSpPr>
        <p:spPr bwMode="auto">
          <a:xfrm>
            <a:off x="5867400" y="1123950"/>
            <a:ext cx="1042988" cy="288925"/>
          </a:xfrm>
          <a:prstGeom prst="rect">
            <a:avLst/>
          </a:prstGeom>
          <a:solidFill>
            <a:schemeClr val="bg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200" b="1" dirty="0" smtClean="0">
                <a:solidFill>
                  <a:srgbClr val="A50021"/>
                </a:solidFill>
              </a:rPr>
              <a:t>Iniciales</a:t>
            </a:r>
            <a:endParaRPr lang="es-PE" sz="1200" b="1" dirty="0">
              <a:solidFill>
                <a:srgbClr val="A50021"/>
              </a:solidFill>
            </a:endParaRPr>
          </a:p>
        </p:txBody>
      </p:sp>
      <p:sp>
        <p:nvSpPr>
          <p:cNvPr id="3104" name="Rectangle 105"/>
          <p:cNvSpPr>
            <a:spLocks noChangeArrowheads="1"/>
          </p:cNvSpPr>
          <p:nvPr/>
        </p:nvSpPr>
        <p:spPr bwMode="auto">
          <a:xfrm>
            <a:off x="6913563" y="1123950"/>
            <a:ext cx="1042987" cy="288925"/>
          </a:xfrm>
          <a:prstGeom prst="rect">
            <a:avLst/>
          </a:prstGeom>
          <a:solidFill>
            <a:schemeClr val="bg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200" b="1" dirty="0" smtClean="0">
                <a:solidFill>
                  <a:srgbClr val="A50021"/>
                </a:solidFill>
              </a:rPr>
              <a:t>Intermedios</a:t>
            </a:r>
            <a:endParaRPr lang="es-PE" sz="1200" b="1" dirty="0">
              <a:solidFill>
                <a:srgbClr val="A50021"/>
              </a:solidFill>
            </a:endParaRPr>
          </a:p>
        </p:txBody>
      </p:sp>
      <p:sp>
        <p:nvSpPr>
          <p:cNvPr id="3105" name="Rectangle 106"/>
          <p:cNvSpPr>
            <a:spLocks noChangeArrowheads="1"/>
          </p:cNvSpPr>
          <p:nvPr/>
        </p:nvSpPr>
        <p:spPr bwMode="auto">
          <a:xfrm>
            <a:off x="7956550" y="1125538"/>
            <a:ext cx="1042988" cy="287337"/>
          </a:xfrm>
          <a:prstGeom prst="rect">
            <a:avLst/>
          </a:prstGeom>
          <a:solidFill>
            <a:schemeClr val="bg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PE" sz="1200" b="1" dirty="0" smtClean="0">
                <a:solidFill>
                  <a:srgbClr val="A50021"/>
                </a:solidFill>
              </a:rPr>
              <a:t>Finales</a:t>
            </a:r>
            <a:endParaRPr lang="es-PE" sz="1200" b="1" dirty="0">
              <a:solidFill>
                <a:srgbClr val="A50021"/>
              </a:solidFill>
            </a:endParaRPr>
          </a:p>
        </p:txBody>
      </p:sp>
      <p:sp>
        <p:nvSpPr>
          <p:cNvPr id="3106" name="Rectangle 107"/>
          <p:cNvSpPr>
            <a:spLocks noChangeArrowheads="1"/>
          </p:cNvSpPr>
          <p:nvPr/>
        </p:nvSpPr>
        <p:spPr bwMode="auto">
          <a:xfrm>
            <a:off x="5905277" y="1529294"/>
            <a:ext cx="1008286" cy="3915930"/>
          </a:xfrm>
          <a:prstGeom prst="rect">
            <a:avLst/>
          </a:prstGeom>
          <a:solidFill>
            <a:schemeClr val="bg1"/>
          </a:solidFill>
          <a:ln w="19050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PE" sz="1200" dirty="0" smtClean="0"/>
          </a:p>
          <a:p>
            <a:pPr algn="ctr"/>
            <a:endParaRPr lang="es-PE" sz="1200" dirty="0"/>
          </a:p>
          <a:p>
            <a:pPr algn="ctr"/>
            <a:r>
              <a:rPr lang="es-PE" sz="1200" dirty="0" smtClean="0"/>
              <a:t>Diseño probado de Herramienta Informatica</a:t>
            </a:r>
          </a:p>
          <a:p>
            <a:pPr algn="ctr"/>
            <a:endParaRPr lang="es-PE" sz="1200" dirty="0" smtClean="0"/>
          </a:p>
          <a:p>
            <a:pPr algn="ctr"/>
            <a:r>
              <a:rPr lang="es-PE" sz="1200" dirty="0"/>
              <a:t>Semaforización de reclamos prioritarios</a:t>
            </a:r>
          </a:p>
          <a:p>
            <a:pPr algn="ctr"/>
            <a:endParaRPr lang="es-PE" sz="1200" dirty="0" smtClean="0"/>
          </a:p>
          <a:p>
            <a:pPr algn="ctr"/>
            <a:r>
              <a:rPr lang="es-PE" sz="1200" dirty="0"/>
              <a:t>Monitoreo en tiempo real de reclamos</a:t>
            </a:r>
          </a:p>
          <a:p>
            <a:pPr algn="ctr"/>
            <a:endParaRPr lang="es-PE" sz="1200" dirty="0" smtClean="0"/>
          </a:p>
          <a:p>
            <a:pPr algn="ctr"/>
            <a:r>
              <a:rPr lang="es-PE" sz="1200" dirty="0"/>
              <a:t>Estadististicas a tiempo real de problemas en </a:t>
            </a:r>
            <a:r>
              <a:rPr lang="es-PE" sz="1200" dirty="0" smtClean="0"/>
              <a:t>IPRESS</a:t>
            </a:r>
            <a:endParaRPr lang="es-PE" sz="1200" dirty="0"/>
          </a:p>
          <a:p>
            <a:pPr algn="ctr"/>
            <a:endParaRPr lang="es-PE" sz="1200" dirty="0"/>
          </a:p>
          <a:p>
            <a:pPr algn="ctr"/>
            <a:endParaRPr lang="es-PE" sz="1200" dirty="0" smtClean="0"/>
          </a:p>
        </p:txBody>
      </p:sp>
      <p:sp>
        <p:nvSpPr>
          <p:cNvPr id="62" name="Rectangle 107"/>
          <p:cNvSpPr>
            <a:spLocks noChangeArrowheads="1"/>
          </p:cNvSpPr>
          <p:nvPr/>
        </p:nvSpPr>
        <p:spPr bwMode="auto">
          <a:xfrm>
            <a:off x="3231469" y="1564316"/>
            <a:ext cx="1008062" cy="120329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s-PE" sz="1200" dirty="0" smtClean="0"/>
              <a:t>Crear un sistema de información para recojo y manejo de reclamos</a:t>
            </a:r>
            <a:endParaRPr lang="es-PE" sz="1200" dirty="0"/>
          </a:p>
        </p:txBody>
      </p:sp>
      <p:sp>
        <p:nvSpPr>
          <p:cNvPr id="63" name="Rectangle 107"/>
          <p:cNvSpPr>
            <a:spLocks noChangeArrowheads="1"/>
          </p:cNvSpPr>
          <p:nvPr/>
        </p:nvSpPr>
        <p:spPr bwMode="auto">
          <a:xfrm>
            <a:off x="3236786" y="2962751"/>
            <a:ext cx="1008062" cy="83434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s-PE" sz="1200" dirty="0" smtClean="0"/>
              <a:t>Cubrir las necesidades de todos los usuarios</a:t>
            </a:r>
            <a:endParaRPr lang="es-PE" sz="1200" dirty="0"/>
          </a:p>
        </p:txBody>
      </p:sp>
      <p:sp>
        <p:nvSpPr>
          <p:cNvPr id="65" name="Rectangle 107"/>
          <p:cNvSpPr>
            <a:spLocks noChangeArrowheads="1"/>
          </p:cNvSpPr>
          <p:nvPr/>
        </p:nvSpPr>
        <p:spPr bwMode="auto">
          <a:xfrm>
            <a:off x="4384175" y="1554920"/>
            <a:ext cx="1106026" cy="8483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s-PE" sz="1200" smtClean="0"/>
              <a:t>Ciudadanos Peruanos</a:t>
            </a:r>
            <a:endParaRPr lang="es-PE" sz="1200" dirty="0"/>
          </a:p>
        </p:txBody>
      </p:sp>
      <p:sp>
        <p:nvSpPr>
          <p:cNvPr id="67" name="Rectangle 107"/>
          <p:cNvSpPr>
            <a:spLocks noChangeArrowheads="1"/>
          </p:cNvSpPr>
          <p:nvPr/>
        </p:nvSpPr>
        <p:spPr bwMode="auto">
          <a:xfrm>
            <a:off x="6994170" y="1529294"/>
            <a:ext cx="962380" cy="3915930"/>
          </a:xfrm>
          <a:prstGeom prst="rect">
            <a:avLst/>
          </a:prstGeom>
          <a:solidFill>
            <a:schemeClr val="bg1"/>
          </a:solidFill>
          <a:ln w="34925" cmpd="dbl">
            <a:solidFill>
              <a:srgbClr val="A5002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s-PE" sz="1200" dirty="0" smtClean="0"/>
          </a:p>
          <a:p>
            <a:pPr algn="ctr"/>
            <a:endParaRPr lang="es-PE" sz="1200" dirty="0"/>
          </a:p>
          <a:p>
            <a:pPr algn="ctr"/>
            <a:r>
              <a:rPr lang="es-PE" sz="1200" dirty="0" smtClean="0"/>
              <a:t>Ciudadanos pueden dar seguimiento a sus reclamos</a:t>
            </a:r>
          </a:p>
          <a:p>
            <a:pPr algn="ctr"/>
            <a:endParaRPr lang="es-PE" sz="1200" dirty="0"/>
          </a:p>
          <a:p>
            <a:pPr algn="ctr"/>
            <a:r>
              <a:rPr lang="es-PE" sz="1200" dirty="0"/>
              <a:t>Manejo adecuado de información de </a:t>
            </a:r>
            <a:r>
              <a:rPr lang="es-PE" sz="1200" dirty="0" smtClean="0"/>
              <a:t>reclamos</a:t>
            </a:r>
          </a:p>
          <a:p>
            <a:pPr algn="ctr"/>
            <a:endParaRPr lang="es-PE" sz="1200" dirty="0"/>
          </a:p>
          <a:p>
            <a:pPr algn="ctr"/>
            <a:r>
              <a:rPr lang="es-PE" sz="1200" dirty="0"/>
              <a:t>Respuesta en tiempo adecuado a reclamos</a:t>
            </a:r>
          </a:p>
          <a:p>
            <a:pPr algn="ctr"/>
            <a:endParaRPr lang="es-PE" sz="1200" dirty="0" smtClean="0"/>
          </a:p>
          <a:p>
            <a:pPr algn="ctr"/>
            <a:r>
              <a:rPr lang="es-PE" sz="1200" dirty="0"/>
              <a:t>Mejoras </a:t>
            </a:r>
            <a:r>
              <a:rPr lang="es-PE" sz="1200" dirty="0" smtClean="0"/>
              <a:t>internas </a:t>
            </a:r>
            <a:r>
              <a:rPr lang="es-PE" sz="1200" dirty="0"/>
              <a:t>en </a:t>
            </a:r>
            <a:r>
              <a:rPr lang="es-PE" sz="1200" dirty="0" smtClean="0"/>
              <a:t>sector salud</a:t>
            </a:r>
            <a:endParaRPr lang="es-PE" sz="1200" dirty="0"/>
          </a:p>
          <a:p>
            <a:pPr algn="ctr"/>
            <a:endParaRPr lang="es-PE" sz="1200" dirty="0"/>
          </a:p>
        </p:txBody>
      </p:sp>
      <p:sp>
        <p:nvSpPr>
          <p:cNvPr id="70" name="Line 131"/>
          <p:cNvSpPr>
            <a:spLocks noChangeShapeType="1"/>
          </p:cNvSpPr>
          <p:nvPr/>
        </p:nvSpPr>
        <p:spPr bwMode="auto">
          <a:xfrm>
            <a:off x="2934254" y="3387694"/>
            <a:ext cx="265355" cy="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4" name="Rectangle 107"/>
          <p:cNvSpPr>
            <a:spLocks noChangeArrowheads="1"/>
          </p:cNvSpPr>
          <p:nvPr/>
        </p:nvSpPr>
        <p:spPr bwMode="auto">
          <a:xfrm>
            <a:off x="8099380" y="1787799"/>
            <a:ext cx="802169" cy="3298549"/>
          </a:xfrm>
          <a:prstGeom prst="rect">
            <a:avLst/>
          </a:prstGeom>
          <a:solidFill>
            <a:schemeClr val="bg1"/>
          </a:solidFill>
          <a:ln w="41275">
            <a:solidFill>
              <a:srgbClr val="A5002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s-PE" sz="1200" dirty="0" smtClean="0"/>
              <a:t>Reducción de </a:t>
            </a:r>
            <a:r>
              <a:rPr lang="es-PE" sz="1200" dirty="0" smtClean="0"/>
              <a:t>los reclamos en sector salud</a:t>
            </a:r>
          </a:p>
          <a:p>
            <a:pPr algn="ctr"/>
            <a:endParaRPr lang="es-PE" sz="1200" dirty="0"/>
          </a:p>
          <a:p>
            <a:pPr algn="ctr"/>
            <a:r>
              <a:rPr lang="es-PE" sz="1200" dirty="0"/>
              <a:t>Mejora de la calidad de servicio brindado en IPRESS</a:t>
            </a:r>
          </a:p>
          <a:p>
            <a:pPr algn="ctr"/>
            <a:endParaRPr lang="es-PE" sz="1200" dirty="0"/>
          </a:p>
        </p:txBody>
      </p:sp>
      <p:sp>
        <p:nvSpPr>
          <p:cNvPr id="91" name="Rectangle 107"/>
          <p:cNvSpPr>
            <a:spLocks noChangeArrowheads="1"/>
          </p:cNvSpPr>
          <p:nvPr/>
        </p:nvSpPr>
        <p:spPr bwMode="auto">
          <a:xfrm>
            <a:off x="3224926" y="4005515"/>
            <a:ext cx="1008062" cy="132596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s-PE" sz="1200" dirty="0"/>
              <a:t>Pruebas de Usuarios de </a:t>
            </a:r>
            <a:r>
              <a:rPr lang="es-PE" sz="1200" dirty="0" smtClean="0"/>
              <a:t>la Herramienta </a:t>
            </a:r>
            <a:r>
              <a:rPr lang="es-PE" sz="1200" dirty="0"/>
              <a:t>previa implementación</a:t>
            </a:r>
            <a:endParaRPr lang="es-PE" sz="1200" dirty="0"/>
          </a:p>
        </p:txBody>
      </p:sp>
      <p:sp>
        <p:nvSpPr>
          <p:cNvPr id="92" name="Line 131"/>
          <p:cNvSpPr>
            <a:spLocks noChangeShapeType="1"/>
          </p:cNvSpPr>
          <p:nvPr/>
        </p:nvSpPr>
        <p:spPr bwMode="auto">
          <a:xfrm>
            <a:off x="5609992" y="3428438"/>
            <a:ext cx="265355" cy="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0" name="Rectangle 107"/>
          <p:cNvSpPr>
            <a:spLocks noChangeArrowheads="1"/>
          </p:cNvSpPr>
          <p:nvPr/>
        </p:nvSpPr>
        <p:spPr bwMode="auto">
          <a:xfrm>
            <a:off x="4384851" y="2508017"/>
            <a:ext cx="1106026" cy="8483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s-PE" sz="1200" smtClean="0"/>
              <a:t>Personal de Oficinas de Calidad de IPRESS</a:t>
            </a:r>
            <a:endParaRPr lang="es-PE" sz="1200" dirty="0"/>
          </a:p>
        </p:txBody>
      </p:sp>
      <p:sp>
        <p:nvSpPr>
          <p:cNvPr id="61" name="Rectangle 107"/>
          <p:cNvSpPr>
            <a:spLocks noChangeArrowheads="1"/>
          </p:cNvSpPr>
          <p:nvPr/>
        </p:nvSpPr>
        <p:spPr bwMode="auto">
          <a:xfrm>
            <a:off x="4396404" y="3519692"/>
            <a:ext cx="1106026" cy="8483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s-PE" sz="1200" smtClean="0"/>
              <a:t>Personal Administrativo de SUSALUD</a:t>
            </a:r>
            <a:endParaRPr lang="es-PE" sz="1200" dirty="0"/>
          </a:p>
        </p:txBody>
      </p:sp>
      <p:sp>
        <p:nvSpPr>
          <p:cNvPr id="69" name="Rectangle 107"/>
          <p:cNvSpPr>
            <a:spLocks noChangeArrowheads="1"/>
          </p:cNvSpPr>
          <p:nvPr/>
        </p:nvSpPr>
        <p:spPr bwMode="auto">
          <a:xfrm>
            <a:off x="4384851" y="4481536"/>
            <a:ext cx="1106026" cy="8483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/>
            <a:r>
              <a:rPr lang="es-PE" sz="1200" dirty="0" smtClean="0"/>
              <a:t>Directores Generales de IPRESS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28507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243</Words>
  <Application>Microsoft Macintosh PowerPoint</Application>
  <PresentationFormat>Presentación en pantalla (4:3)</PresentationFormat>
  <Paragraphs>65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Arial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Pérez Lu, José Enrique</dc:creator>
  <cp:lastModifiedBy>Regina Casanova</cp:lastModifiedBy>
  <cp:revision>16</cp:revision>
  <dcterms:created xsi:type="dcterms:W3CDTF">2015-07-10T19:49:33Z</dcterms:created>
  <dcterms:modified xsi:type="dcterms:W3CDTF">2017-12-19T22:45:55Z</dcterms:modified>
</cp:coreProperties>
</file>