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1"/>
  </p:notesMasterIdLst>
  <p:sldIdLst>
    <p:sldId id="256" r:id="rId2"/>
    <p:sldId id="258" r:id="rId3"/>
    <p:sldId id="273" r:id="rId4"/>
    <p:sldId id="259" r:id="rId5"/>
    <p:sldId id="260" r:id="rId6"/>
    <p:sldId id="261" r:id="rId7"/>
    <p:sldId id="282" r:id="rId8"/>
    <p:sldId id="274" r:id="rId9"/>
    <p:sldId id="275" r:id="rId10"/>
    <p:sldId id="276" r:id="rId11"/>
    <p:sldId id="264" r:id="rId12"/>
    <p:sldId id="277" r:id="rId13"/>
    <p:sldId id="278" r:id="rId14"/>
    <p:sldId id="279" r:id="rId15"/>
    <p:sldId id="280" r:id="rId16"/>
    <p:sldId id="269" r:id="rId17"/>
    <p:sldId id="281" r:id="rId18"/>
    <p:sldId id="270" r:id="rId19"/>
    <p:sldId id="271" r:id="rId20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686" autoAdjust="0"/>
  </p:normalViewPr>
  <p:slideViewPr>
    <p:cSldViewPr>
      <p:cViewPr varScale="1">
        <p:scale>
          <a:sx n="57" d="100"/>
          <a:sy n="57" d="100"/>
        </p:scale>
        <p:origin x="-17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F125F-C173-4767-8218-DCFC3BC8F2DE}" type="datetimeFigureOut">
              <a:rPr lang="tr-TR" smtClean="0"/>
              <a:t>06.12.2011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B06468-69AE-4C41-9449-CA33B15910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3359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06468-69AE-4C41-9449-CA33B1591055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0434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9A01-CA37-4D99-BAA4-75252FED4665}" type="datetime1">
              <a:rPr lang="tr-TR" smtClean="0"/>
              <a:t>06.12.2011</a:t>
            </a:fld>
            <a:endParaRPr lang="tr-T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tr-TR" smtClean="0"/>
              <a:t>Kocaeli University-Computer Eng.</a:t>
            </a:r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4D31F-6E8D-4F21-A06C-1CF342601609}" type="datetime1">
              <a:rPr lang="tr-TR" smtClean="0"/>
              <a:t>06.12.2011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Kocaeli University-Computer Eng.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6453-89A0-416F-99FD-D7AEB688A7DF}" type="datetime1">
              <a:rPr lang="tr-TR" smtClean="0"/>
              <a:t>06.12.2011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Kocaeli University-Computer Eng.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A216-669A-486D-8220-2772F4D11355}" type="datetime1">
              <a:rPr lang="tr-TR" smtClean="0"/>
              <a:t>06.12.2011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Kocaeli University-Computer Eng.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CFC4-0522-4BF4-BC91-CC002DB9FB9F}" type="datetime1">
              <a:rPr lang="tr-TR" smtClean="0"/>
              <a:t>06.12.2011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Kocaeli University-Computer Eng.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C314F-080E-4BFC-9010-0ED17B48359D}" type="datetime1">
              <a:rPr lang="tr-TR" smtClean="0"/>
              <a:t>06.12.2011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Kocaeli University-Computer Eng.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FA5B-AD35-4481-8BAB-CF8A17EB04F1}" type="datetime1">
              <a:rPr lang="tr-TR" smtClean="0"/>
              <a:t>06.12.2011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Kocaeli University-Computer Eng.</a:t>
            </a: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B31A-4BFE-4EFF-B414-5CCF8BA2CA83}" type="datetime1">
              <a:rPr lang="tr-TR" smtClean="0"/>
              <a:t>06.12.2011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Kocaeli University-Computer Eng.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231F9-F8B2-495B-8398-CB335450A727}" type="datetime1">
              <a:rPr lang="tr-TR" smtClean="0"/>
              <a:t>06.12.2011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Kocaeli University-Computer Eng.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76762-C3DD-4EDA-8D4F-39F7CF413688}" type="datetime1">
              <a:rPr lang="tr-TR" smtClean="0"/>
              <a:t>06.12.2011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Kocaeli University-Computer Eng.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A9F7-C4A4-435E-9924-1FCAEF595967}" type="datetime1">
              <a:rPr lang="tr-TR" smtClean="0"/>
              <a:t>06.12.2011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Kocaeli University-Computer Eng.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FCE00E8-D644-4979-AD34-FF29B567B3EB}" type="datetime1">
              <a:rPr lang="tr-TR" smtClean="0"/>
              <a:t>06.12.2011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tr-TR" smtClean="0"/>
              <a:t>Kocaeli University-Computer Eng.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630616" cy="3683495"/>
          </a:xfrm>
        </p:spPr>
        <p:txBody>
          <a:bodyPr/>
          <a:lstStyle/>
          <a:p>
            <a:pPr algn="r"/>
            <a:r>
              <a:rPr lang="tr-TR" sz="3200" b="1" dirty="0">
                <a:effectLst/>
              </a:rPr>
              <a:t>DAĞITIK SİSTEMLER İÇİN GÖRÜNTÜ İŞLEME </a:t>
            </a:r>
            <a:r>
              <a:rPr lang="tr-TR" sz="3200" b="1" dirty="0" smtClean="0">
                <a:effectLst/>
              </a:rPr>
              <a:t/>
            </a:r>
            <a:br>
              <a:rPr lang="tr-TR" sz="3200" b="1" dirty="0" smtClean="0">
                <a:effectLst/>
              </a:rPr>
            </a:br>
            <a:r>
              <a:rPr lang="tr-TR" sz="3200" b="1" dirty="0" smtClean="0">
                <a:effectLst/>
              </a:rPr>
              <a:t>WEB SERVİSİ </a:t>
            </a:r>
            <a:r>
              <a:rPr lang="tr-TR" sz="3200" b="1" dirty="0" smtClean="0">
                <a:effectLst/>
              </a:rPr>
              <a:t>UYGULAMASI</a:t>
            </a:r>
            <a:endParaRPr lang="tr-TR" sz="3200" dirty="0"/>
          </a:p>
        </p:txBody>
      </p:sp>
      <p:sp>
        <p:nvSpPr>
          <p:cNvPr id="4" name="Metin kutusu 3"/>
          <p:cNvSpPr txBox="1"/>
          <p:nvPr/>
        </p:nvSpPr>
        <p:spPr>
          <a:xfrm>
            <a:off x="1403648" y="5269505"/>
            <a:ext cx="6192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r-TR" sz="1400" dirty="0"/>
              <a:t>Recep BOSTANCI, Levent ERGÜDER, Serkan MACİT ve Ahmet SAYAR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tr-TR" smtClean="0"/>
              <a:t>Kocaeli University-Computer Eng.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1</a:t>
            </a:fld>
            <a:endParaRPr lang="tr-TR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80A68-2A07-4B53-B884-DED2CAED1103}" type="datetime1">
              <a:rPr lang="tr-TR" smtClean="0"/>
              <a:t>06.12.2011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019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Temel Bilgiler...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tr-TR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tr-T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Uygulamamızdaki amaç, 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Matlab yazılımının </a:t>
            </a:r>
            <a:r>
              <a:rPr lang="tr-T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sunduğu 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görüntü işleme kütüphanelerinin </a:t>
            </a:r>
            <a:r>
              <a:rPr lang="tr-T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web servisi mimarisine,Java 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teknolojileriyle aktarılarak kullanıcıya daha </a:t>
            </a:r>
            <a:r>
              <a:rPr lang="tr-TR" sz="2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basit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bir ortamda sunulmasıdır</a:t>
            </a:r>
            <a:r>
              <a:rPr lang="tr-T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endParaRPr lang="tr-T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tr-T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Uygulamanın 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Java teknolojileri ile geliştirilmesinin amacı, açık kaynağın vermiş olduğu güven , hız ve farklı platformlara entegrasyonunun kolay olmasıdır.</a:t>
            </a:r>
            <a:endParaRPr lang="tr-TR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A216-669A-486D-8220-2772F4D11355}" type="datetime1">
              <a:rPr lang="tr-TR" smtClean="0"/>
              <a:t>07.12.2011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Kocaeli University-Computer Eng.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714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11560" y="164108"/>
            <a:ext cx="7992888" cy="960636"/>
          </a:xfrm>
        </p:spPr>
        <p:txBody>
          <a:bodyPr/>
          <a:lstStyle/>
          <a:p>
            <a:r>
              <a:rPr lang="tr-TR" sz="4800" dirty="0"/>
              <a:t>3.UYGULAMA VE MİMARİ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5141168"/>
          </a:xfrm>
        </p:spPr>
        <p:txBody>
          <a:bodyPr/>
          <a:lstStyle/>
          <a:p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4" name="Picture 2" descr="C:\Users\BSTNC\Desktop\Untitled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24744"/>
            <a:ext cx="7272808" cy="547260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Kocaeli University-Computer Eng.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11</a:t>
            </a:fld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ACE9-D804-4018-B5CB-5DB96861E929}" type="datetime1">
              <a:rPr lang="tr-TR" smtClean="0"/>
              <a:t>06.12.2011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471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Uygulamada Veri Akışı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Mimarideki işlem adımlarını sırayla açıklayalım</a:t>
            </a:r>
            <a:r>
              <a:rPr lang="tr-T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endParaRPr lang="tr-T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tr-TR" sz="20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Adım 1. 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Kullanıcıdan, GUI aracılığıyla bilgiler girmesi istenir.</a:t>
            </a:r>
          </a:p>
          <a:p>
            <a:pPr marL="0" indent="0">
              <a:buNone/>
            </a:pP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r>
              <a:rPr lang="tr-TR" sz="20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Adım 2.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Metod, resmi binary array’e çevirerek, diziyi </a:t>
            </a:r>
            <a:r>
              <a:rPr lang="tr-TR" sz="2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Adım.3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üzerinden tekrar main metoda gönderilir.</a:t>
            </a:r>
          </a:p>
          <a:p>
            <a:r>
              <a:rPr lang="tr-TR" sz="20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Adım 4. 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SOA Request olarak isimlendirilmiş adımdır.</a:t>
            </a:r>
          </a:p>
          <a:p>
            <a:endParaRPr lang="tr-TR" sz="20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tr-TR" sz="20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Adım 5.</a:t>
            </a:r>
            <a:r>
              <a:rPr lang="tr-TR" sz="2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Ws-server, öncelikle binary array’i bir image file dönüştürmek için, gerekli metoda gönderir. Metot aldığı veriyi, server’da static olarak belirlenmiş bir dizine resim dosyası olarak kaydeder</a:t>
            </a:r>
            <a:r>
              <a:rPr lang="tr-T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tr-T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tr-TR" sz="20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Adım 6</a:t>
            </a:r>
            <a:r>
              <a:rPr lang="tr-T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ile geriye resim dosyasının URL sini döndürür.</a:t>
            </a:r>
          </a:p>
          <a:p>
            <a:pPr marL="0" indent="0">
              <a:buNone/>
            </a:pPr>
            <a:endParaRPr lang="tr-TR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A216-669A-486D-8220-2772F4D11355}" type="datetime1">
              <a:rPr lang="tr-TR" smtClean="0"/>
              <a:t>07.12.2011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Kocaeli University-Computer Eng.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77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Uygulamada Veri Akışı..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tr-TR" sz="20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Adım 7.</a:t>
            </a:r>
            <a:r>
              <a:rPr lang="tr-T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Matlab’ın Edge Detection işlemlerinin yapıldığı kütüphaneler daha öncesinden server uygulamasına dahil edilmiştir.</a:t>
            </a:r>
          </a:p>
          <a:p>
            <a:pPr marL="0" indent="0">
              <a:buNone/>
            </a:pP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Main metodumuz, kullanıcıdan aldığı işlenmemiş resmin static adresini, işlendikten sonra kaydedilecek resmin adresini ve kullanıcının tercih etmiş olduğu detection algoritmasını(sobel, roberts, prewitt), kendi yazdığımız library’den oluşturduğumuz sınıftaki metoda gönderir. </a:t>
            </a:r>
          </a:p>
          <a:p>
            <a:pPr marL="0" indent="0">
              <a:buNone/>
            </a:pPr>
            <a:endParaRPr lang="tr-T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A216-669A-486D-8220-2772F4D11355}" type="datetime1">
              <a:rPr lang="tr-TR" smtClean="0"/>
              <a:t>07.12.2011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Kocaeli University-Computer Eng.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931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Uygulamada Veri </a:t>
            </a:r>
            <a:r>
              <a:rPr lang="tr-TR" dirty="0" smtClean="0"/>
              <a:t>Akışı..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sz="20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Adım 9.</a:t>
            </a:r>
            <a:r>
              <a:rPr lang="tr-T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Artık Server tarafında yapmamız gereken, işlenmiş olan resim dosyasını, client’a göndermektir. Bunun için yine binary array’e çevirme işlemine gerek duyuyoruz. File2Binary metodu geriye bir array döndürür.</a:t>
            </a:r>
            <a:r>
              <a:rPr lang="tr-T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tr-TR" sz="20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Adım 10</a:t>
            </a:r>
            <a:r>
              <a:rPr lang="tr-T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endParaRPr lang="tr-TR" sz="20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tr-TR" sz="20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Adım 11</a:t>
            </a:r>
            <a:r>
              <a:rPr lang="tr-TR" sz="2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SOA-Response olarak adlandırdığımız adımdır. Kullanıcıya, işlenmiş resim dosyasının binary array’i gönderilir</a:t>
            </a:r>
            <a:r>
              <a:rPr lang="tr-T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endParaRPr lang="tr-T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tr-TR" sz="20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Adım 12. 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Ws-Client main metodu, server’dan aldığı binary array’i ve kullanıcıdan GUI aracılığıyla aldığı yeni işlenmiş resim adresini, Binary2File metoduna gönderir. Metod diziyi file’a çevirme ve kaydetme işlemlerini gerçekleştirir. </a:t>
            </a:r>
            <a:r>
              <a:rPr lang="tr-TR" sz="20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Adım 13, 14</a:t>
            </a:r>
            <a:r>
              <a:rPr lang="tr-TR" sz="20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endParaRPr lang="tr-T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tr-TR" sz="20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Adım 15.</a:t>
            </a:r>
            <a:r>
              <a:rPr lang="tr-T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İşlenmiş ve kaydetme işlemi başarıyla yapılmış resim, son olarak GUI ekranında, orjinal resmin yanında  görüntülenir.</a:t>
            </a:r>
          </a:p>
          <a:p>
            <a:endParaRPr lang="tr-T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tr-TR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A216-669A-486D-8220-2772F4D11355}" type="datetime1">
              <a:rPr lang="tr-TR" smtClean="0"/>
              <a:t>07.12.2011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Kocaeli University-Computer Eng.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712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Uygulama Ekran Çıktısı..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A216-669A-486D-8220-2772F4D11355}" type="datetime1">
              <a:rPr lang="tr-TR" smtClean="0"/>
              <a:t>07.12.2011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Kocaeli University-Computer Eng.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15</a:t>
            </a:fld>
            <a:endParaRPr lang="tr-TR"/>
          </a:p>
        </p:txBody>
      </p:sp>
      <p:pic>
        <p:nvPicPr>
          <p:cNvPr id="7" name="Picture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1600" y="1916832"/>
            <a:ext cx="6768752" cy="42093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949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0"/>
            <a:ext cx="8003232" cy="1268760"/>
          </a:xfrm>
        </p:spPr>
        <p:txBody>
          <a:bodyPr/>
          <a:lstStyle/>
          <a:p>
            <a:pPr lvl="0"/>
            <a:r>
              <a:rPr lang="tr-TR" b="1" dirty="0"/>
              <a:t/>
            </a:r>
            <a:br>
              <a:rPr lang="tr-TR" b="1" dirty="0"/>
            </a:br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4.ÖZET VE SONUÇLAR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1340768"/>
            <a:ext cx="8219256" cy="4785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Uygulamanın farklılık ve üstünlükleri şu şekilde sıralanabilir;</a:t>
            </a:r>
          </a:p>
          <a:p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1-Matlab uygulamasına ihtiyacı olan </a:t>
            </a:r>
            <a:r>
              <a:rPr lang="tr-TR" sz="2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kullanıcı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gerekli paketi bilgisayarına indirerek fonksiyonları kullanabilir</a:t>
            </a:r>
            <a:r>
              <a:rPr lang="tr-T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endParaRPr lang="tr-T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2-Kenar belirleme işlemine ihtiyacı olan </a:t>
            </a:r>
            <a:r>
              <a:rPr lang="tr-TR" sz="2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uygulama geliştiricisi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gerekli WSDL URL’yi kullanarak yazılımına entegre edebilir</a:t>
            </a:r>
            <a:r>
              <a:rPr lang="tr-T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endParaRPr lang="tr-T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3-Uygulamamız Java tabanlı olması dolayısıyla, </a:t>
            </a:r>
            <a:r>
              <a:rPr lang="tr-TR" sz="2000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multiplatform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çalışma imkanına sahiptir. Hem Unix/Linux hem de Windows kullanıcıları çalıştırabilir. Ayrıca .Net ortamına da kolayca entegre edilebilir bir yapısı vardır.</a:t>
            </a:r>
          </a:p>
          <a:p>
            <a:pPr marL="0" indent="0">
              <a:buNone/>
            </a:pPr>
            <a:endParaRPr lang="tr-T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Kocaeli University-Computer Eng.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16</a:t>
            </a:fld>
            <a:endParaRPr lang="tr-TR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1EDE-32C9-4AC8-9B47-5D5AB6B67D20}" type="datetime1">
              <a:rPr lang="tr-TR" smtClean="0"/>
              <a:t>06.12.2011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9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Özet ve Sonuçlar..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tr-TR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tr-T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4-Web 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Servis mantığında bir mimariye sahip olduğu için, yine farklı uygulamaların birbiriyle daha </a:t>
            </a:r>
            <a:r>
              <a:rPr lang="tr-TR" sz="2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hızlı ve güvenli haberleşmesini 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kolaylaştırır. Bir masaüstü uygulaması ile web uygulaması projelerinin, data transferini mümkün hale getirir</a:t>
            </a:r>
            <a:r>
              <a:rPr lang="tr-T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endParaRPr lang="tr-T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5-Matlab’ın bir fonksiyonuna ihtiyacı olan </a:t>
            </a:r>
            <a:r>
              <a:rPr lang="tr-TR" sz="2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kullanıcı, kod öğrenmek zorunda kalmaz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Bir Image Processing işlemi, kendi projesi için ara işlem ise, geliştirdiğimiz mimariyi kullanması ona hız ve kolaylık getirir.</a:t>
            </a:r>
          </a:p>
          <a:p>
            <a:endParaRPr lang="tr-TR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A216-669A-486D-8220-2772F4D11355}" type="datetime1">
              <a:rPr lang="tr-TR" smtClean="0"/>
              <a:t>07.12.2011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Kocaeli University-Computer Eng.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988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8229600" cy="1600200"/>
          </a:xfrm>
        </p:spPr>
        <p:txBody>
          <a:bodyPr/>
          <a:lstStyle/>
          <a:p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5.GELECEKTE </a:t>
            </a:r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YAPILACAK İŞLER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916832"/>
            <a:ext cx="8363272" cy="4209331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Y</a:t>
            </a:r>
            <a:r>
              <a:rPr lang="tr-TR" sz="2000" dirty="0">
                <a:solidFill>
                  <a:schemeClr val="tx1"/>
                </a:solidFill>
              </a:rPr>
              <a:t>eni servisler geliştirilip, kullanıcı uygulama paketleri bir web sitesi üzerinden yayınlana</a:t>
            </a:r>
            <a:r>
              <a:rPr lang="en-US" sz="2000" dirty="0" err="1">
                <a:solidFill>
                  <a:schemeClr val="tx1"/>
                </a:solidFill>
              </a:rPr>
              <a:t>cak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K</a:t>
            </a:r>
            <a:r>
              <a:rPr lang="tr-TR" sz="2000" dirty="0" smtClean="0">
                <a:solidFill>
                  <a:schemeClr val="tx1"/>
                </a:solidFill>
              </a:rPr>
              <a:t>üçük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tr-TR" sz="2000" dirty="0" smtClean="0">
                <a:solidFill>
                  <a:schemeClr val="tx1"/>
                </a:solidFill>
              </a:rPr>
              <a:t>ç</a:t>
            </a:r>
            <a:r>
              <a:rPr lang="en-US" sz="2000" dirty="0" err="1" smtClean="0">
                <a:solidFill>
                  <a:schemeClr val="tx1"/>
                </a:solidFill>
              </a:rPr>
              <a:t>apl</a:t>
            </a:r>
            <a:r>
              <a:rPr lang="tr-TR" sz="2000" dirty="0" smtClean="0">
                <a:solidFill>
                  <a:schemeClr val="tx1"/>
                </a:solidFill>
              </a:rPr>
              <a:t>ı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projelere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entegre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edilip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kullan</a:t>
            </a:r>
            <a:r>
              <a:rPr lang="tr-TR" sz="2000" dirty="0" smtClean="0">
                <a:solidFill>
                  <a:schemeClr val="tx1"/>
                </a:solidFill>
              </a:rPr>
              <a:t>ı</a:t>
            </a:r>
            <a:r>
              <a:rPr lang="en-US" sz="2000" dirty="0" err="1" smtClean="0">
                <a:solidFill>
                  <a:schemeClr val="tx1"/>
                </a:solidFill>
              </a:rPr>
              <a:t>labilirli</a:t>
            </a:r>
            <a:r>
              <a:rPr lang="tr-TR" sz="2000" dirty="0" smtClean="0">
                <a:solidFill>
                  <a:schemeClr val="tx1"/>
                </a:solidFill>
              </a:rPr>
              <a:t>ğ</a:t>
            </a:r>
            <a:r>
              <a:rPr lang="en-US" sz="2000" dirty="0" smtClean="0">
                <a:solidFill>
                  <a:schemeClr val="tx1"/>
                </a:solidFill>
              </a:rPr>
              <a:t>i </a:t>
            </a:r>
            <a:r>
              <a:rPr lang="en-US" sz="2000" dirty="0">
                <a:solidFill>
                  <a:schemeClr val="tx1"/>
                </a:solidFill>
              </a:rPr>
              <a:t>test </a:t>
            </a:r>
            <a:r>
              <a:rPr lang="en-US" sz="2000" dirty="0" err="1">
                <a:solidFill>
                  <a:schemeClr val="tx1"/>
                </a:solidFill>
              </a:rPr>
              <a:t>edilecek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err="1" smtClean="0">
                <a:solidFill>
                  <a:schemeClr val="tx1"/>
                </a:solidFill>
              </a:rPr>
              <a:t>Aray</a:t>
            </a:r>
            <a:r>
              <a:rPr lang="tr-TR" sz="2000" dirty="0" smtClean="0">
                <a:solidFill>
                  <a:schemeClr val="tx1"/>
                </a:solidFill>
              </a:rPr>
              <a:t>ü</a:t>
            </a:r>
            <a:r>
              <a:rPr lang="en-US" sz="2000" dirty="0" smtClean="0">
                <a:solidFill>
                  <a:schemeClr val="tx1"/>
                </a:solidFill>
              </a:rPr>
              <a:t>z </a:t>
            </a:r>
            <a:r>
              <a:rPr lang="en-US" sz="2000" dirty="0" err="1" smtClean="0">
                <a:solidFill>
                  <a:schemeClr val="tx1"/>
                </a:solidFill>
              </a:rPr>
              <a:t>geli</a:t>
            </a:r>
            <a:r>
              <a:rPr lang="tr-TR" sz="2000" dirty="0" smtClean="0">
                <a:solidFill>
                  <a:schemeClr val="tx1"/>
                </a:solidFill>
              </a:rPr>
              <a:t>ş</a:t>
            </a:r>
            <a:r>
              <a:rPr lang="en-US" sz="2000" dirty="0" err="1" smtClean="0">
                <a:solidFill>
                  <a:schemeClr val="tx1"/>
                </a:solidFill>
              </a:rPr>
              <a:t>tirilecek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err="1">
                <a:solidFill>
                  <a:schemeClr val="tx1"/>
                </a:solidFill>
              </a:rPr>
              <a:t>Matlab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gibi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lisansl</a:t>
            </a:r>
            <a:r>
              <a:rPr lang="tr-TR" sz="2000" dirty="0" smtClean="0">
                <a:solidFill>
                  <a:schemeClr val="tx1"/>
                </a:solidFill>
              </a:rPr>
              <a:t>ı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program </a:t>
            </a:r>
            <a:r>
              <a:rPr lang="en-US" sz="2000" dirty="0" err="1" smtClean="0">
                <a:solidFill>
                  <a:schemeClr val="tx1"/>
                </a:solidFill>
              </a:rPr>
              <a:t>payla</a:t>
            </a:r>
            <a:r>
              <a:rPr lang="tr-TR" sz="2000" dirty="0" smtClean="0">
                <a:solidFill>
                  <a:schemeClr val="tx1"/>
                </a:solidFill>
              </a:rPr>
              <a:t>şı</a:t>
            </a:r>
            <a:r>
              <a:rPr lang="en-US" sz="2000" dirty="0" smtClean="0">
                <a:solidFill>
                  <a:schemeClr val="tx1"/>
                </a:solidFill>
              </a:rPr>
              <a:t>m</a:t>
            </a:r>
            <a:r>
              <a:rPr lang="tr-TR" sz="2000" dirty="0" smtClean="0">
                <a:solidFill>
                  <a:schemeClr val="tx1"/>
                </a:solidFill>
              </a:rPr>
              <a:t>ı</a:t>
            </a:r>
            <a:r>
              <a:rPr lang="en-US" sz="2000" dirty="0" smtClean="0">
                <a:solidFill>
                  <a:schemeClr val="tx1"/>
                </a:solidFill>
              </a:rPr>
              <a:t>n</a:t>
            </a:r>
            <a:r>
              <a:rPr lang="tr-TR" sz="2000" dirty="0" smtClean="0">
                <a:solidFill>
                  <a:schemeClr val="tx1"/>
                </a:solidFill>
              </a:rPr>
              <a:t>ı </a:t>
            </a:r>
            <a:r>
              <a:rPr lang="en-US" sz="2000" dirty="0" smtClean="0">
                <a:solidFill>
                  <a:schemeClr val="tx1"/>
                </a:solidFill>
              </a:rPr>
              <a:t>s</a:t>
            </a:r>
            <a:r>
              <a:rPr lang="tr-TR" sz="2000" dirty="0" smtClean="0">
                <a:solidFill>
                  <a:schemeClr val="tx1"/>
                </a:solidFill>
              </a:rPr>
              <a:t>ı</a:t>
            </a:r>
            <a:r>
              <a:rPr lang="en-US" sz="2000" dirty="0" smtClean="0">
                <a:solidFill>
                  <a:schemeClr val="tx1"/>
                </a:solidFill>
              </a:rPr>
              <a:t>n</a:t>
            </a:r>
            <a:r>
              <a:rPr lang="tr-TR" sz="2000" dirty="0" smtClean="0">
                <a:solidFill>
                  <a:schemeClr val="tx1"/>
                </a:solidFill>
              </a:rPr>
              <a:t>ı</a:t>
            </a:r>
            <a:r>
              <a:rPr lang="en-US" sz="2000" dirty="0" err="1" smtClean="0">
                <a:solidFill>
                  <a:schemeClr val="tx1"/>
                </a:solidFill>
              </a:rPr>
              <a:t>rl</a:t>
            </a:r>
            <a:r>
              <a:rPr lang="tr-TR" sz="2000" dirty="0" smtClean="0">
                <a:solidFill>
                  <a:schemeClr val="tx1"/>
                </a:solidFill>
              </a:rPr>
              <a:t>ı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g</a:t>
            </a:r>
            <a:r>
              <a:rPr lang="tr-TR" sz="2000" dirty="0" smtClean="0">
                <a:solidFill>
                  <a:schemeClr val="tx1"/>
                </a:solidFill>
              </a:rPr>
              <a:t>ü</a:t>
            </a:r>
            <a:r>
              <a:rPr lang="en-US" sz="2000" dirty="0" err="1" smtClean="0">
                <a:solidFill>
                  <a:schemeClr val="tx1"/>
                </a:solidFill>
              </a:rPr>
              <a:t>venli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tutmak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i</a:t>
            </a:r>
            <a:r>
              <a:rPr lang="tr-TR" sz="2000" dirty="0" smtClean="0">
                <a:solidFill>
                  <a:schemeClr val="tx1"/>
                </a:solidFill>
              </a:rPr>
              <a:t>ç</a:t>
            </a:r>
            <a:r>
              <a:rPr lang="en-US" sz="2000" dirty="0" smtClean="0">
                <a:solidFill>
                  <a:schemeClr val="tx1"/>
                </a:solidFill>
              </a:rPr>
              <a:t>in </a:t>
            </a:r>
            <a:r>
              <a:rPr lang="tr-TR" sz="2000" dirty="0" err="1" smtClean="0">
                <a:solidFill>
                  <a:schemeClr val="tx1"/>
                </a:solidFill>
              </a:rPr>
              <a:t>ş</a:t>
            </a:r>
            <a:r>
              <a:rPr lang="en-US" sz="2000" dirty="0" err="1" smtClean="0">
                <a:solidFill>
                  <a:schemeClr val="tx1"/>
                </a:solidFill>
              </a:rPr>
              <a:t>ifre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korumas</a:t>
            </a:r>
            <a:r>
              <a:rPr lang="tr-TR" sz="2000" dirty="0" smtClean="0">
                <a:solidFill>
                  <a:schemeClr val="tx1"/>
                </a:solidFill>
              </a:rPr>
              <a:t>ı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entegre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edilecek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tr-TR" sz="2000" dirty="0" smtClean="0">
                <a:solidFill>
                  <a:schemeClr val="tx1"/>
                </a:solidFill>
              </a:rPr>
              <a:t>Bağlanılan </a:t>
            </a:r>
            <a:r>
              <a:rPr lang="tr-TR" sz="2000" dirty="0">
                <a:solidFill>
                  <a:schemeClr val="tx1"/>
                </a:solidFill>
              </a:rPr>
              <a:t>web service server’ların IP adresi dinamik değiştirilebilir</a:t>
            </a:r>
            <a:r>
              <a:rPr lang="en-US" sz="2000" dirty="0">
                <a:solidFill>
                  <a:schemeClr val="tx1"/>
                </a:solidFill>
              </a:rPr>
              <a:t> hale </a:t>
            </a:r>
            <a:r>
              <a:rPr lang="en-US" sz="2000" dirty="0" err="1">
                <a:solidFill>
                  <a:schemeClr val="tx1"/>
                </a:solidFill>
              </a:rPr>
              <a:t>getirilecek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Kocaeli University-Computer Eng.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18</a:t>
            </a:fld>
            <a:endParaRPr lang="tr-TR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830C-1B93-4AC9-87E4-078B1FA0D698}" type="datetime1">
              <a:rPr lang="tr-TR" smtClean="0"/>
              <a:t>06.12.2011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271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Dinlediğiniz için </a:t>
            </a:r>
            <a:br>
              <a:rPr lang="tr-TR" dirty="0" smtClean="0"/>
            </a:br>
            <a:r>
              <a:rPr lang="tr-TR" dirty="0" smtClean="0"/>
              <a:t>Teşekkür Ederiz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Kocaeli University-Computer Eng.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19</a:t>
            </a:fld>
            <a:endParaRPr lang="tr-TR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4D56-9C32-4EC0-B4A1-5D59AAEB4A2B}" type="datetime1">
              <a:rPr lang="tr-TR" smtClean="0"/>
              <a:t>06.12.2011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596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GİRİŞ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Geliştirdiğimiz uygulama, servis 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odaklı mimariye (SOA) dayalı dağıtık görüntü işleme sistemini ortaya koymaktadır. </a:t>
            </a:r>
            <a:endParaRPr lang="tr-TR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tr-TR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tr-TR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tr-T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Görüntü 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işleme fonksiyonları, (Kenar bulma gibi) Matlab tarafından sunulur ve ilgili fonksiyonlar web servisler olarak paketlenir. </a:t>
            </a:r>
            <a:endParaRPr lang="tr-TR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tr-T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tr-TR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tr-T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Sistem 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sadece arayüze sahip son kullanıcılar tarafından değil, aynı zamanda diğer servisler tarafından da kullanılabilir</a:t>
            </a:r>
            <a:r>
              <a:rPr lang="tr-T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tr-T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tr-TR" smtClean="0"/>
              <a:t>Kocaeli University-Computer Eng.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2</a:t>
            </a:fld>
            <a:endParaRPr lang="tr-TR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3CF8-00AE-4830-9725-05FF326F33B3}" type="datetime1">
              <a:rPr lang="tr-TR" smtClean="0"/>
              <a:t>06.12.2011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996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Giriş...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>
            <a:normAutofit/>
          </a:bodyPr>
          <a:lstStyle/>
          <a:p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Edge Detection </a:t>
            </a:r>
            <a:r>
              <a:rPr lang="tr-T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algoritmaları 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görüntü işlemenin bir alanı olarak; plaka tanıma, yüz tanıma ve bulma, </a:t>
            </a:r>
            <a:r>
              <a:rPr lang="tr-T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harita 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ve uydu görüntüleme sistemlerinde aktif olarak kullanılmaktadır. </a:t>
            </a:r>
            <a:endParaRPr lang="tr-TR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tr-T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Matlab kenar belirleme işlemlerini uzun algoritmalar yerine, kısa kodlarla yapabiliyor. Ancak kullanıcıyı kod öğrenmek zorunda bırakıyor.</a:t>
            </a:r>
          </a:p>
          <a:p>
            <a:r>
              <a:rPr lang="tr-T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Ortaya 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konan uygulama Matlab’ın yaptığı edge detection işlemine uzaktan erişimli bilgisayar mimarisi, kullanıcı etkileşimli ve hızlı işlem görebilen bir yapı </a:t>
            </a:r>
            <a:r>
              <a:rPr lang="tr-T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ekleyerek katkı 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sağlamıştır.</a:t>
            </a:r>
          </a:p>
          <a:p>
            <a:pPr marL="0" indent="0">
              <a:buNone/>
            </a:pPr>
            <a:endParaRPr lang="tr-TR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A216-669A-486D-8220-2772F4D11355}" type="datetime1">
              <a:rPr lang="tr-TR" smtClean="0"/>
              <a:t>06.12.2011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Kocaeli University-Computer Eng.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116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İÇERİK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27584" y="2276872"/>
            <a:ext cx="7859216" cy="384929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İLGİLİ </a:t>
            </a:r>
            <a:r>
              <a:rPr lang="tr-TR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ÇALIŞMALAR</a:t>
            </a:r>
          </a:p>
          <a:p>
            <a:pPr marL="457200" lvl="0" indent="-457200">
              <a:buFont typeface="+mj-lt"/>
              <a:buAutoNum type="arabicPeriod"/>
            </a:pPr>
            <a:r>
              <a:rPr lang="tr-TR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TEMEL BİLGİLER</a:t>
            </a:r>
            <a:endParaRPr lang="tr-TR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UYGULAMA </a:t>
            </a:r>
            <a:r>
              <a:rPr lang="tr-TR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VE MİMARİ</a:t>
            </a:r>
          </a:p>
          <a:p>
            <a:pPr marL="457200" lvl="0" indent="-457200">
              <a:buFont typeface="+mj-lt"/>
              <a:buAutoNum type="arabicPeriod"/>
            </a:pPr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ÖZET VE SONUÇLAR</a:t>
            </a:r>
          </a:p>
          <a:p>
            <a:pPr marL="457200" lvl="0" indent="-457200">
              <a:buFont typeface="+mj-lt"/>
              <a:buAutoNum type="arabicPeriod"/>
            </a:pPr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GELECEKTE YAPILACAK İŞLER</a:t>
            </a:r>
          </a:p>
          <a:p>
            <a:pPr marL="457200" lvl="0" indent="-457200">
              <a:buFont typeface="+mj-lt"/>
              <a:buAutoNum type="arabicPeriod"/>
            </a:pPr>
            <a:endParaRPr lang="tr-TR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lvl="0" indent="0">
              <a:buNone/>
            </a:pPr>
            <a:endParaRPr lang="tr-T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tr-T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Kocaeli University-Computer Eng.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4</a:t>
            </a:fld>
            <a:endParaRPr lang="tr-TR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BBCD-488B-48EE-93B3-F7EC6D8262BB}" type="datetime1">
              <a:rPr lang="tr-TR" smtClean="0"/>
              <a:t>06.12.2011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875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064896" cy="1152128"/>
          </a:xfrm>
        </p:spPr>
        <p:txBody>
          <a:bodyPr/>
          <a:lstStyle/>
          <a:p>
            <a:r>
              <a:rPr lang="tr-TR" b="1" dirty="0"/>
              <a:t/>
            </a:r>
            <a:br>
              <a:rPr lang="tr-TR" b="1" dirty="0"/>
            </a:br>
            <a:r>
              <a:rPr lang="tr-TR" b="1" dirty="0" smtClean="0"/>
              <a:t>1.İLGİLİ </a:t>
            </a:r>
            <a:r>
              <a:rPr lang="tr-TR" b="1" dirty="0"/>
              <a:t>ÇALIŞMALAR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tr-T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Kenar </a:t>
            </a:r>
            <a:r>
              <a:rPr lang="tr-T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belirlemenin  yaygın olarak kullanılmasına rağmen, projelerde 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çoğunlukla</a:t>
            </a:r>
            <a:r>
              <a:rPr lang="tr-T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ara bir işlem olarak yer </a:t>
            </a:r>
            <a:r>
              <a:rPr lang="tr-T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almasıdır.</a:t>
            </a:r>
          </a:p>
          <a:p>
            <a:pPr algn="just"/>
            <a:endParaRPr lang="tr-T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tr-T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Uygulama geliştiriciler genelde, </a:t>
            </a:r>
            <a:r>
              <a:rPr lang="tr-T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kenar belirleme işlemi  için son kullanıcıya yönelik bağımsız bir uygulama kullanmaktan  ziyade çeşitli </a:t>
            </a:r>
            <a:r>
              <a:rPr lang="tr-T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programların (</a:t>
            </a:r>
            <a:r>
              <a:rPr lang="tr-T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Matlab vb) tool‘ları ile bu işi gerçekleştirmektedir. </a:t>
            </a:r>
            <a:endParaRPr lang="tr-TR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just">
              <a:buNone/>
            </a:pPr>
            <a:endParaRPr lang="tr-TR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tr-T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Bu </a:t>
            </a:r>
            <a:r>
              <a:rPr lang="tr-T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 geliştiriciyi kodsal bir karmaşa ve hız ,zaman ,maliyet  açısından  çeşitli olumsuzluklarla başbaşa bırakır. </a:t>
            </a:r>
            <a:endParaRPr lang="tr-TR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just">
              <a:buNone/>
            </a:pPr>
            <a:endParaRPr lang="tr-TR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</a:t>
            </a:r>
            <a:r>
              <a:rPr lang="tr-T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eliştirdiğimiz uygulama ise kullanıcıya  arayüz sunarak bu işlem in kodsal karmaşasını </a:t>
            </a:r>
            <a:r>
              <a:rPr lang="tr-T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engeller.</a:t>
            </a:r>
            <a:endParaRPr lang="tr-TR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Kocaeli University-Computer Eng.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5</a:t>
            </a:fld>
            <a:endParaRPr lang="tr-TR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93F4-F2F1-43B5-854F-77DACEC70957}" type="datetime1">
              <a:rPr lang="tr-TR" smtClean="0"/>
              <a:t>06.12.2011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917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0"/>
            <a:ext cx="8147248" cy="1412776"/>
          </a:xfrm>
        </p:spPr>
        <p:txBody>
          <a:bodyPr/>
          <a:lstStyle/>
          <a:p>
            <a:r>
              <a:rPr lang="tr-TR" dirty="0" smtClean="0"/>
              <a:t>2.TEMEL BİLGİLER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Sayısal bir görüntü bölgeler ve sınırlandıran kenarlardan oluşur. Görüntüdeki bir bölge genellikle aynı ya da benzer genlikleri paylaşan pikseller yığını olarak tanımlanabilen nesneleri gösterir</a:t>
            </a:r>
            <a:r>
              <a:rPr lang="tr-T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algn="just"/>
            <a:r>
              <a:rPr lang="tr-T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Kenar 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ise bir pikselden diğerine geçişteki piksellerin genliklerinde meydana gelen ani bir sıçrama olarak </a:t>
            </a:r>
            <a:r>
              <a:rPr lang="tr-T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tanımlanır. </a:t>
            </a:r>
          </a:p>
          <a:p>
            <a:pPr algn="just"/>
            <a:r>
              <a:rPr lang="tr-T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Başka 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bir ifadeyle, gri seviyeleri farklı iki bölge arasındaki geçiş veya sınır bölgesi kenar olarak </a:t>
            </a:r>
            <a:r>
              <a:rPr lang="tr-T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belirlenir.</a:t>
            </a:r>
            <a:endParaRPr lang="tr-TR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just">
              <a:buNone/>
            </a:pPr>
            <a:endParaRPr lang="tr-TR" sz="16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just">
              <a:buNone/>
            </a:pPr>
            <a:endParaRPr lang="tr-T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just">
              <a:buNone/>
            </a:pPr>
            <a:endParaRPr lang="tr-T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Kocaeli University-Computer Eng.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6</a:t>
            </a:fld>
            <a:endParaRPr lang="tr-TR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469A-0754-45F7-ACCC-1919CFF6566E}" type="datetime1">
              <a:rPr lang="tr-TR" smtClean="0"/>
              <a:t>06.12.2011</a:t>
            </a:fld>
            <a:endParaRPr lang="tr-TR"/>
          </a:p>
        </p:txBody>
      </p:sp>
      <p:pic>
        <p:nvPicPr>
          <p:cNvPr id="2051" name="Picture 3" descr="C:\Users\BSTNC\Desktop\sunum resimleri\pic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365104"/>
            <a:ext cx="283845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BSTNC\Desktop\sunum resimleri\pic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365103"/>
            <a:ext cx="3672408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42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Temel Bilgiler...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Canny / Threshold : 0.01</a:t>
            </a:r>
            <a:endParaRPr lang="tr-T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Canny / Threshold </a:t>
            </a:r>
            <a:r>
              <a:rPr lang="tr-TR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0.1</a:t>
            </a:r>
            <a:endParaRPr lang="tr-T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FA5B-AD35-4481-8BAB-CF8A17EB04F1}" type="datetime1">
              <a:rPr lang="tr-TR" smtClean="0"/>
              <a:t>07.12.2011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Kocaeli University-Computer Eng.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7</a:t>
            </a:fld>
            <a:endParaRPr lang="tr-TR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13" y="2420888"/>
            <a:ext cx="4800533" cy="3744416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133" y="2420888"/>
            <a:ext cx="4554340" cy="3748429"/>
          </a:xfrm>
        </p:spPr>
      </p:pic>
    </p:spTree>
    <p:extLst>
      <p:ext uri="{BB962C8B-B14F-4D97-AF65-F5344CB8AC3E}">
        <p14:creationId xmlns:p14="http://schemas.microsoft.com/office/powerpoint/2010/main" val="38743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Temel Bilgiler...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 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popüler kenar belirleme yöntemleri Sobel, Prewitt, Robert ve Canny a</a:t>
            </a:r>
            <a:r>
              <a:rPr lang="tr-T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lgoritmalarıdır. </a:t>
            </a:r>
          </a:p>
          <a:p>
            <a:endParaRPr lang="tr-TR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tr-T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Bu 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operatörler görüntüdeki gürültüye çok duyarlı ve karmaşık matematiksel işlemler </a:t>
            </a:r>
            <a:r>
              <a:rPr lang="tr-T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içermektedirler.</a:t>
            </a:r>
          </a:p>
          <a:p>
            <a:endParaRPr lang="tr-TR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Geliştirilen uygulama SOA tabanlıdır</a:t>
            </a:r>
            <a:r>
              <a:rPr lang="tr-T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SOA</a:t>
            </a:r>
            <a:r>
              <a:rPr lang="tr-T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farklı platformların, standardize 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edilmiş ve birleştirilebilen servisler olarak diğer sistemlerin kullanımına </a:t>
            </a:r>
            <a:r>
              <a:rPr lang="tr-T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açılmasıdır.</a:t>
            </a:r>
          </a:p>
          <a:p>
            <a:endParaRPr lang="tr-TR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tr-T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SOA ‘nın geliştirilme 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amacı, büyük organizasyonların ihtiyacına cevap </a:t>
            </a:r>
            <a:r>
              <a:rPr lang="tr-T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vermektir. Küçük projelerde, başarısızlığa neden olabilir. </a:t>
            </a:r>
            <a:endParaRPr lang="tr-TR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A216-669A-486D-8220-2772F4D11355}" type="datetime1">
              <a:rPr lang="tr-TR" smtClean="0"/>
              <a:t>07.12.2011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Kocaeli University-Computer Eng.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353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Temel Bilgiler...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Uygulamamız web servisi odaklıdır.</a:t>
            </a:r>
          </a:p>
          <a:p>
            <a:pPr marL="0" indent="0">
              <a:buNone/>
            </a:pPr>
            <a:endParaRPr lang="tr-TR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tr-T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Web servisleri, internet 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ve intranet üzerinde XML ve standart web </a:t>
            </a:r>
            <a:r>
              <a:rPr lang="tr-T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protokollerini kullanarak 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uygulama birlikteliğini sağlayan, bilgiye erişimi kolaylaştıran, tanımlayan ve bilgiyi ortaya çıkaran yazılım uygulamalarıdır</a:t>
            </a:r>
            <a:r>
              <a:rPr lang="tr-T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endParaRPr lang="tr-TR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Web servisleri, uygulamalar arasında entegrasyonu ve birlikteliği sağlayarak, iş yapmayı kolaylaştıran bir yapı sunmaktadır.</a:t>
            </a:r>
            <a:endParaRPr lang="tr-TR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tr-TR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Web servisleri, iş süreçlerinin ve yazılımların entegrasyonunu sağlarken, grafik kullanıcı arayüzünden ve gösterimden tamamen bağımsızdır.</a:t>
            </a:r>
            <a:endParaRPr lang="tr-TR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A216-669A-486D-8220-2772F4D11355}" type="datetime1">
              <a:rPr lang="tr-TR" smtClean="0"/>
              <a:t>07.12.2011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Kocaeli University-Computer Eng.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289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Üst Düzey">
  <a:themeElements>
    <a:clrScheme name="Üst Düzey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Üst Düzey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Üst Düze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477</TotalTime>
  <Words>1106</Words>
  <Application>Microsoft Office PowerPoint</Application>
  <PresentationFormat>On-screen Show (4:3)</PresentationFormat>
  <Paragraphs>163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Üst Düzey</vt:lpstr>
      <vt:lpstr>DAĞITIK SİSTEMLER İÇİN GÖRÜNTÜ İŞLEME  WEB SERVİSİ UYGULAMASI</vt:lpstr>
      <vt:lpstr>GİRİŞ</vt:lpstr>
      <vt:lpstr>Giriş...</vt:lpstr>
      <vt:lpstr>İÇERİK</vt:lpstr>
      <vt:lpstr> 1.İLGİLİ ÇALIŞMALAR</vt:lpstr>
      <vt:lpstr>2.TEMEL BİLGİLER</vt:lpstr>
      <vt:lpstr>Temel Bilgiler...</vt:lpstr>
      <vt:lpstr>Temel Bilgiler...</vt:lpstr>
      <vt:lpstr>Temel Bilgiler...</vt:lpstr>
      <vt:lpstr>Temel Bilgiler...</vt:lpstr>
      <vt:lpstr>3.UYGULAMA VE MİMARİ</vt:lpstr>
      <vt:lpstr>Uygulamada Veri Akışı</vt:lpstr>
      <vt:lpstr>Uygulamada Veri Akışı..</vt:lpstr>
      <vt:lpstr>Uygulamada Veri Akışı..</vt:lpstr>
      <vt:lpstr>Uygulama Ekran Çıktısı..</vt:lpstr>
      <vt:lpstr> 4.ÖZET VE SONUÇLAR</vt:lpstr>
      <vt:lpstr>Özet ve Sonuçlar..</vt:lpstr>
      <vt:lpstr>5.GELECEKTE YAPILACAK İŞLER</vt:lpstr>
      <vt:lpstr>Dinlediğiniz için  Teşekkür Ederiz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DAĞITIK SİSTEMLER İÇİN GÖRÜNTÜ İŞLEME WEB SERVİS UYGULAMASI</dc:title>
  <dc:creator>McT</dc:creator>
  <cp:lastModifiedBy>BSTNC</cp:lastModifiedBy>
  <cp:revision>41</cp:revision>
  <dcterms:created xsi:type="dcterms:W3CDTF">2011-12-06T09:25:04Z</dcterms:created>
  <dcterms:modified xsi:type="dcterms:W3CDTF">2011-12-06T23:07:47Z</dcterms:modified>
</cp:coreProperties>
</file>