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12700" cap="flat">
              <a:solidFill>
                <a:srgbClr val="F0F0F0"/>
              </a:solidFill>
              <a:prstDash val="solid"/>
              <a:miter lim="400000"/>
            </a:ln>
          </a:bottom>
          <a:insideH>
            <a:ln w="1270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103245"/>
              <a:satOff val="-16002"/>
              <a:lumOff val="283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38" d="100"/>
          <a:sy n="38" d="100"/>
        </p:scale>
        <p:origin x="1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Başlık ve Alt Başlık">
    <p:spTree>
      <p:nvGrpSpPr>
        <p:cNvPr id="1" name=""/>
        <p:cNvGrpSpPr/>
        <p:nvPr/>
      </p:nvGrpSpPr>
      <p:grpSpPr>
        <a:xfrm>
          <a:off x="0" y="0"/>
          <a:ext cx="0" cy="0"/>
          <a:chOff x="0" y="0"/>
          <a:chExt cx="0" cy="0"/>
        </a:xfrm>
      </p:grpSpPr>
      <p:sp>
        <p:nvSpPr>
          <p:cNvPr id="12" name="Başlık Metni"/>
          <p:cNvSpPr txBox="1">
            <a:spLocks noGrp="1"/>
          </p:cNvSpPr>
          <p:nvPr>
            <p:ph type="title"/>
          </p:nvPr>
        </p:nvSpPr>
        <p:spPr>
          <a:xfrm>
            <a:off x="1435100" y="3454400"/>
            <a:ext cx="21526500" cy="3568700"/>
          </a:xfrm>
          <a:prstGeom prst="rect">
            <a:avLst/>
          </a:prstGeom>
        </p:spPr>
        <p:txBody>
          <a:bodyPr anchor="b"/>
          <a:lstStyle/>
          <a:p>
            <a:r>
              <a:t>Başlık Metni</a:t>
            </a:r>
          </a:p>
        </p:txBody>
      </p:sp>
      <p:sp>
        <p:nvSpPr>
          <p:cNvPr id="13" name="Gövde Düzeyi Bir…"/>
          <p:cNvSpPr txBox="1">
            <a:spLocks noGrp="1"/>
          </p:cNvSpPr>
          <p:nvPr>
            <p:ph type="body" sz="quarter" idx="1"/>
          </p:nvPr>
        </p:nvSpPr>
        <p:spPr>
          <a:xfrm>
            <a:off x="1435100" y="7264400"/>
            <a:ext cx="21526500" cy="1231900"/>
          </a:xfrm>
          <a:prstGeom prst="rect">
            <a:avLst/>
          </a:prstGeom>
        </p:spPr>
        <p:txBody>
          <a:bodyPr anchor="t"/>
          <a:lstStyle>
            <a:lvl1pPr marL="0" indent="0" algn="ctr">
              <a:spcBef>
                <a:spcPts val="0"/>
              </a:spcBef>
              <a:buSzTx/>
              <a:buNone/>
              <a:defRPr sz="3200">
                <a:solidFill>
                  <a:srgbClr val="FFFFFF"/>
                </a:solidFill>
              </a:defRPr>
            </a:lvl1pPr>
            <a:lvl2pPr marL="0" indent="0" algn="ctr">
              <a:spcBef>
                <a:spcPts val="0"/>
              </a:spcBef>
              <a:buSzTx/>
              <a:buNone/>
              <a:defRPr sz="3200">
                <a:solidFill>
                  <a:srgbClr val="FFFFFF"/>
                </a:solidFill>
              </a:defRPr>
            </a:lvl2pPr>
            <a:lvl3pPr marL="0" indent="0" algn="ctr">
              <a:spcBef>
                <a:spcPts val="0"/>
              </a:spcBef>
              <a:buSzTx/>
              <a:buNone/>
              <a:defRPr sz="3200">
                <a:solidFill>
                  <a:srgbClr val="FFFFFF"/>
                </a:solidFill>
              </a:defRPr>
            </a:lvl3pPr>
            <a:lvl4pPr marL="0" indent="0" algn="ctr">
              <a:spcBef>
                <a:spcPts val="0"/>
              </a:spcBef>
              <a:buSzTx/>
              <a:buNone/>
              <a:defRPr sz="3200">
                <a:solidFill>
                  <a:srgbClr val="FFFFFF"/>
                </a:solidFill>
              </a:defRPr>
            </a:lvl4pPr>
            <a:lvl5pPr marL="0" indent="0" algn="ctr">
              <a:spcBef>
                <a:spcPts val="0"/>
              </a:spcBef>
              <a:buSzTx/>
              <a:buNone/>
              <a:defRPr sz="3200">
                <a:solidFill>
                  <a:srgbClr val="FFFFFF"/>
                </a:solidFill>
              </a:defRPr>
            </a:lvl5pPr>
          </a:lstStyle>
          <a:p>
            <a:r>
              <a:t>Gövde Düzeyi Bir</a:t>
            </a:r>
          </a:p>
          <a:p>
            <a:pPr lvl="1"/>
            <a:r>
              <a:t>Gövde Düzeyi İki</a:t>
            </a:r>
          </a:p>
          <a:p>
            <a:pPr lvl="2"/>
            <a:r>
              <a:t>Gövde Düzeyi Üç</a:t>
            </a:r>
          </a:p>
          <a:p>
            <a:pPr lvl="3"/>
            <a:r>
              <a:t>Gövde Düzeyi Dört</a:t>
            </a:r>
          </a:p>
          <a:p>
            <a:pPr lvl="4"/>
            <a:r>
              <a:t>Gövde Düzeyi Beş</a:t>
            </a:r>
          </a:p>
        </p:txBody>
      </p:sp>
      <p:sp>
        <p:nvSpPr>
          <p:cNvPr id="14" name="Slayt Numarası"/>
          <p:cNvSpPr txBox="1">
            <a:spLocks noGrp="1"/>
          </p:cNvSpPr>
          <p:nvPr>
            <p:ph type="sldNum" sz="quarter" idx="2"/>
          </p:nvPr>
        </p:nvSpPr>
        <p:spPr>
          <a:xfrm>
            <a:off x="11955253" y="13010554"/>
            <a:ext cx="453238" cy="461367"/>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Alıntı">
    <p:spTree>
      <p:nvGrpSpPr>
        <p:cNvPr id="1" name=""/>
        <p:cNvGrpSpPr/>
        <p:nvPr/>
      </p:nvGrpSpPr>
      <p:grpSpPr>
        <a:xfrm>
          <a:off x="0" y="0"/>
          <a:ext cx="0" cy="0"/>
          <a:chOff x="0" y="0"/>
          <a:chExt cx="0" cy="0"/>
        </a:xfrm>
      </p:grpSpPr>
      <p:sp>
        <p:nvSpPr>
          <p:cNvPr id="94" name="-Ali Utku"/>
          <p:cNvSpPr txBox="1">
            <a:spLocks noGrp="1"/>
          </p:cNvSpPr>
          <p:nvPr>
            <p:ph type="body" sz="quarter" idx="21"/>
          </p:nvPr>
        </p:nvSpPr>
        <p:spPr>
          <a:xfrm>
            <a:off x="2387600" y="8978900"/>
            <a:ext cx="19621500" cy="585115"/>
          </a:xfrm>
          <a:prstGeom prst="rect">
            <a:avLst/>
          </a:prstGeom>
        </p:spPr>
        <p:txBody>
          <a:bodyPr anchor="t">
            <a:spAutoFit/>
          </a:bodyPr>
          <a:lstStyle>
            <a:lvl1pPr marL="0" indent="0" algn="ctr">
              <a:lnSpc>
                <a:spcPct val="110000"/>
              </a:lnSpc>
              <a:spcBef>
                <a:spcPts val="0"/>
              </a:spcBef>
              <a:buSzTx/>
              <a:buNone/>
              <a:defRPr sz="3200" b="1" i="1">
                <a:solidFill>
                  <a:srgbClr val="FFFFFF"/>
                </a:solidFill>
                <a:latin typeface="+mn-lt"/>
                <a:ea typeface="+mn-ea"/>
                <a:cs typeface="+mn-cs"/>
                <a:sym typeface="Helvetica Neue"/>
              </a:defRPr>
            </a:lvl1pPr>
          </a:lstStyle>
          <a:p>
            <a:r>
              <a:t>-Ali Utku</a:t>
            </a:r>
          </a:p>
        </p:txBody>
      </p:sp>
      <p:sp>
        <p:nvSpPr>
          <p:cNvPr id="95" name="“Buraya bir alıntı yazın.”"/>
          <p:cNvSpPr txBox="1">
            <a:spLocks noGrp="1"/>
          </p:cNvSpPr>
          <p:nvPr>
            <p:ph type="body" sz="quarter" idx="22"/>
          </p:nvPr>
        </p:nvSpPr>
        <p:spPr>
          <a:xfrm>
            <a:off x="2387600" y="6070600"/>
            <a:ext cx="19621500" cy="863600"/>
          </a:xfrm>
          <a:prstGeom prst="rect">
            <a:avLst/>
          </a:prstGeom>
        </p:spPr>
        <p:txBody>
          <a:bodyPr>
            <a:spAutoFit/>
          </a:bodyPr>
          <a:lstStyle>
            <a:lvl1pPr marL="0" indent="0" algn="ctr">
              <a:lnSpc>
                <a:spcPct val="110000"/>
              </a:lnSpc>
              <a:spcBef>
                <a:spcPts val="0"/>
              </a:spcBef>
              <a:buSzTx/>
              <a:buNone/>
              <a:defRPr sz="5000" b="1">
                <a:solidFill>
                  <a:srgbClr val="FFFFFF"/>
                </a:solidFill>
                <a:effectLst>
                  <a:outerShdw blurRad="50800" dist="25400" dir="5400000" rotWithShape="0">
                    <a:srgbClr val="020202"/>
                  </a:outerShdw>
                </a:effectLst>
                <a:latin typeface="+mn-lt"/>
                <a:ea typeface="+mn-ea"/>
                <a:cs typeface="+mn-cs"/>
                <a:sym typeface="Helvetica Neue"/>
              </a:defRPr>
            </a:lvl1pPr>
          </a:lstStyle>
          <a:p>
            <a:r>
              <a:t>“Buraya bir alıntı yazın.” </a:t>
            </a:r>
          </a:p>
        </p:txBody>
      </p:sp>
      <p:sp>
        <p:nvSpPr>
          <p:cNvPr id="96" name="Slayt Numarası"/>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ğraf">
    <p:spTree>
      <p:nvGrpSpPr>
        <p:cNvPr id="1" name=""/>
        <p:cNvGrpSpPr/>
        <p:nvPr/>
      </p:nvGrpSpPr>
      <p:grpSpPr>
        <a:xfrm>
          <a:off x="0" y="0"/>
          <a:ext cx="0" cy="0"/>
          <a:chOff x="0" y="0"/>
          <a:chExt cx="0" cy="0"/>
        </a:xfrm>
      </p:grpSpPr>
      <p:sp>
        <p:nvSpPr>
          <p:cNvPr id="103" name="Görüntü"/>
          <p:cNvSpPr>
            <a:spLocks noGrp="1"/>
          </p:cNvSpPr>
          <p:nvPr>
            <p:ph type="pic" idx="21"/>
          </p:nvPr>
        </p:nvSpPr>
        <p:spPr>
          <a:xfrm>
            <a:off x="-63500" y="-1270000"/>
            <a:ext cx="24510997" cy="16349175"/>
          </a:xfrm>
          <a:prstGeom prst="rect">
            <a:avLst/>
          </a:prstGeom>
        </p:spPr>
        <p:txBody>
          <a:bodyPr lIns="91439" tIns="45719" rIns="91439" bIns="45719" anchor="t">
            <a:noAutofit/>
          </a:bodyPr>
          <a:lstStyle/>
          <a:p>
            <a:endParaRPr/>
          </a:p>
        </p:txBody>
      </p:sp>
      <p:sp>
        <p:nvSpPr>
          <p:cNvPr id="104" name="Slayt Numarası"/>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oş">
    <p:spTree>
      <p:nvGrpSpPr>
        <p:cNvPr id="1" name=""/>
        <p:cNvGrpSpPr/>
        <p:nvPr/>
      </p:nvGrpSpPr>
      <p:grpSpPr>
        <a:xfrm>
          <a:off x="0" y="0"/>
          <a:ext cx="0" cy="0"/>
          <a:chOff x="0" y="0"/>
          <a:chExt cx="0" cy="0"/>
        </a:xfrm>
      </p:grpSpPr>
      <p:sp>
        <p:nvSpPr>
          <p:cNvPr id="111" name="Slayt Numarası"/>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ğraf - Yatay">
    <p:spTree>
      <p:nvGrpSpPr>
        <p:cNvPr id="1" name=""/>
        <p:cNvGrpSpPr/>
        <p:nvPr/>
      </p:nvGrpSpPr>
      <p:grpSpPr>
        <a:xfrm>
          <a:off x="0" y="0"/>
          <a:ext cx="0" cy="0"/>
          <a:chOff x="0" y="0"/>
          <a:chExt cx="0" cy="0"/>
        </a:xfrm>
      </p:grpSpPr>
      <p:sp>
        <p:nvSpPr>
          <p:cNvPr id="21" name="141703583_2880x1921.jpeg"/>
          <p:cNvSpPr>
            <a:spLocks noGrp="1"/>
          </p:cNvSpPr>
          <p:nvPr>
            <p:ph type="pic" idx="21"/>
          </p:nvPr>
        </p:nvSpPr>
        <p:spPr>
          <a:xfrm>
            <a:off x="4597400" y="177800"/>
            <a:ext cx="15180471" cy="10125584"/>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22" name="Başlık Metni"/>
          <p:cNvSpPr txBox="1">
            <a:spLocks noGrp="1"/>
          </p:cNvSpPr>
          <p:nvPr>
            <p:ph type="title"/>
          </p:nvPr>
        </p:nvSpPr>
        <p:spPr>
          <a:xfrm>
            <a:off x="1435100" y="9677400"/>
            <a:ext cx="21526500" cy="1524000"/>
          </a:xfrm>
          <a:prstGeom prst="rect">
            <a:avLst/>
          </a:prstGeom>
        </p:spPr>
        <p:txBody>
          <a:bodyPr anchor="b"/>
          <a:lstStyle/>
          <a:p>
            <a:r>
              <a:t>Başlık Metni</a:t>
            </a:r>
          </a:p>
        </p:txBody>
      </p:sp>
      <p:sp>
        <p:nvSpPr>
          <p:cNvPr id="23" name="Gövde Düzeyi Bir…"/>
          <p:cNvSpPr txBox="1">
            <a:spLocks noGrp="1"/>
          </p:cNvSpPr>
          <p:nvPr>
            <p:ph type="body" sz="quarter" idx="1"/>
          </p:nvPr>
        </p:nvSpPr>
        <p:spPr>
          <a:xfrm>
            <a:off x="1435100" y="11430000"/>
            <a:ext cx="21526500" cy="1282700"/>
          </a:xfrm>
          <a:prstGeom prst="rect">
            <a:avLst/>
          </a:prstGeom>
        </p:spPr>
        <p:txBody>
          <a:bodyPr anchor="t"/>
          <a:lstStyle>
            <a:lvl1pPr marL="0" indent="0" algn="ctr">
              <a:spcBef>
                <a:spcPts val="0"/>
              </a:spcBef>
              <a:buSzTx/>
              <a:buNone/>
              <a:defRPr sz="3200">
                <a:solidFill>
                  <a:srgbClr val="FFFFFF"/>
                </a:solidFill>
              </a:defRPr>
            </a:lvl1pPr>
            <a:lvl2pPr marL="0" indent="0" algn="ctr">
              <a:spcBef>
                <a:spcPts val="0"/>
              </a:spcBef>
              <a:buSzTx/>
              <a:buNone/>
              <a:defRPr sz="3200">
                <a:solidFill>
                  <a:srgbClr val="FFFFFF"/>
                </a:solidFill>
              </a:defRPr>
            </a:lvl2pPr>
            <a:lvl3pPr marL="0" indent="0" algn="ctr">
              <a:spcBef>
                <a:spcPts val="0"/>
              </a:spcBef>
              <a:buSzTx/>
              <a:buNone/>
              <a:defRPr sz="3200">
                <a:solidFill>
                  <a:srgbClr val="FFFFFF"/>
                </a:solidFill>
              </a:defRPr>
            </a:lvl3pPr>
            <a:lvl4pPr marL="0" indent="0" algn="ctr">
              <a:spcBef>
                <a:spcPts val="0"/>
              </a:spcBef>
              <a:buSzTx/>
              <a:buNone/>
              <a:defRPr sz="3200">
                <a:solidFill>
                  <a:srgbClr val="FFFFFF"/>
                </a:solidFill>
              </a:defRPr>
            </a:lvl4pPr>
            <a:lvl5pPr marL="0" indent="0" algn="ctr">
              <a:spcBef>
                <a:spcPts val="0"/>
              </a:spcBef>
              <a:buSzTx/>
              <a:buNone/>
              <a:defRPr sz="3200">
                <a:solidFill>
                  <a:srgbClr val="FFFFFF"/>
                </a:solidFill>
              </a:defRPr>
            </a:lvl5pPr>
          </a:lstStyle>
          <a:p>
            <a:r>
              <a:t>Gövde Düzeyi Bir</a:t>
            </a:r>
          </a:p>
          <a:p>
            <a:pPr lvl="1"/>
            <a:r>
              <a:t>Gövde Düzeyi İki</a:t>
            </a:r>
          </a:p>
          <a:p>
            <a:pPr lvl="2"/>
            <a:r>
              <a:t>Gövde Düzeyi Üç</a:t>
            </a:r>
          </a:p>
          <a:p>
            <a:pPr lvl="3"/>
            <a:r>
              <a:t>Gövde Düzeyi Dört</a:t>
            </a:r>
          </a:p>
          <a:p>
            <a:pPr lvl="4"/>
            <a:r>
              <a:t>Gövde Düzeyi Beş</a:t>
            </a:r>
          </a:p>
        </p:txBody>
      </p:sp>
      <p:sp>
        <p:nvSpPr>
          <p:cNvPr id="24" name="Slayt Numarası"/>
          <p:cNvSpPr txBox="1">
            <a:spLocks noGrp="1"/>
          </p:cNvSpPr>
          <p:nvPr>
            <p:ph type="sldNum" sz="quarter" idx="2"/>
          </p:nvPr>
        </p:nvSpPr>
        <p:spPr>
          <a:xfrm>
            <a:off x="11955253" y="13004800"/>
            <a:ext cx="453238" cy="461366"/>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aşlık - Orta">
    <p:spTree>
      <p:nvGrpSpPr>
        <p:cNvPr id="1" name=""/>
        <p:cNvGrpSpPr/>
        <p:nvPr/>
      </p:nvGrpSpPr>
      <p:grpSpPr>
        <a:xfrm>
          <a:off x="0" y="0"/>
          <a:ext cx="0" cy="0"/>
          <a:chOff x="0" y="0"/>
          <a:chExt cx="0" cy="0"/>
        </a:xfrm>
      </p:grpSpPr>
      <p:sp>
        <p:nvSpPr>
          <p:cNvPr id="31" name="Başlık Metni"/>
          <p:cNvSpPr txBox="1">
            <a:spLocks noGrp="1"/>
          </p:cNvSpPr>
          <p:nvPr>
            <p:ph type="title"/>
          </p:nvPr>
        </p:nvSpPr>
        <p:spPr>
          <a:xfrm>
            <a:off x="1422400" y="4940300"/>
            <a:ext cx="21526500" cy="3822700"/>
          </a:xfrm>
          <a:prstGeom prst="rect">
            <a:avLst/>
          </a:prstGeom>
        </p:spPr>
        <p:txBody>
          <a:bodyPr/>
          <a:lstStyle/>
          <a:p>
            <a:r>
              <a:t>Başlık Metni</a:t>
            </a:r>
          </a:p>
        </p:txBody>
      </p:sp>
      <p:sp>
        <p:nvSpPr>
          <p:cNvPr id="32" name="Slayt Numarası"/>
          <p:cNvSpPr txBox="1">
            <a:spLocks noGrp="1"/>
          </p:cNvSpPr>
          <p:nvPr>
            <p:ph type="sldNum" sz="quarter" idx="2"/>
          </p:nvPr>
        </p:nvSpPr>
        <p:spPr>
          <a:xfrm>
            <a:off x="11955253" y="13010554"/>
            <a:ext cx="453238" cy="461367"/>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otoğraf - Düşey">
    <p:spTree>
      <p:nvGrpSpPr>
        <p:cNvPr id="1" name=""/>
        <p:cNvGrpSpPr/>
        <p:nvPr/>
      </p:nvGrpSpPr>
      <p:grpSpPr>
        <a:xfrm>
          <a:off x="0" y="0"/>
          <a:ext cx="0" cy="0"/>
          <a:chOff x="0" y="0"/>
          <a:chExt cx="0" cy="0"/>
        </a:xfrm>
      </p:grpSpPr>
      <p:sp>
        <p:nvSpPr>
          <p:cNvPr id="39" name="Görüntü"/>
          <p:cNvSpPr>
            <a:spLocks noGrp="1"/>
          </p:cNvSpPr>
          <p:nvPr>
            <p:ph type="pic" idx="21"/>
          </p:nvPr>
        </p:nvSpPr>
        <p:spPr>
          <a:xfrm>
            <a:off x="13398500" y="596900"/>
            <a:ext cx="13030200" cy="121666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40" name="Başlık Metni"/>
          <p:cNvSpPr txBox="1">
            <a:spLocks noGrp="1"/>
          </p:cNvSpPr>
          <p:nvPr>
            <p:ph type="title"/>
          </p:nvPr>
        </p:nvSpPr>
        <p:spPr>
          <a:xfrm>
            <a:off x="1435100" y="584200"/>
            <a:ext cx="10769600" cy="6464300"/>
          </a:xfrm>
          <a:prstGeom prst="rect">
            <a:avLst/>
          </a:prstGeom>
        </p:spPr>
        <p:txBody>
          <a:bodyPr anchor="b"/>
          <a:lstStyle>
            <a:lvl1pPr>
              <a:defRPr sz="7200"/>
            </a:lvl1pPr>
          </a:lstStyle>
          <a:p>
            <a:r>
              <a:t>Başlık Metni</a:t>
            </a:r>
          </a:p>
        </p:txBody>
      </p:sp>
      <p:sp>
        <p:nvSpPr>
          <p:cNvPr id="41" name="Gövde Düzeyi Bir…"/>
          <p:cNvSpPr txBox="1">
            <a:spLocks noGrp="1"/>
          </p:cNvSpPr>
          <p:nvPr>
            <p:ph type="body" sz="quarter" idx="1"/>
          </p:nvPr>
        </p:nvSpPr>
        <p:spPr>
          <a:xfrm>
            <a:off x="1435100" y="7378700"/>
            <a:ext cx="10769600" cy="5359400"/>
          </a:xfrm>
          <a:prstGeom prst="rect">
            <a:avLst/>
          </a:prstGeom>
        </p:spPr>
        <p:txBody>
          <a:bodyPr anchor="t"/>
          <a:lstStyle>
            <a:lvl1pPr marL="0" indent="0" algn="ctr">
              <a:spcBef>
                <a:spcPts val="0"/>
              </a:spcBef>
              <a:buSzTx/>
              <a:buNone/>
              <a:defRPr sz="3200">
                <a:solidFill>
                  <a:srgbClr val="FFFFFF"/>
                </a:solidFill>
              </a:defRPr>
            </a:lvl1pPr>
            <a:lvl2pPr marL="0" indent="0" algn="ctr">
              <a:spcBef>
                <a:spcPts val="0"/>
              </a:spcBef>
              <a:buSzTx/>
              <a:buNone/>
              <a:defRPr sz="3200">
                <a:solidFill>
                  <a:srgbClr val="FFFFFF"/>
                </a:solidFill>
              </a:defRPr>
            </a:lvl2pPr>
            <a:lvl3pPr marL="0" indent="0" algn="ctr">
              <a:spcBef>
                <a:spcPts val="0"/>
              </a:spcBef>
              <a:buSzTx/>
              <a:buNone/>
              <a:defRPr sz="3200">
                <a:solidFill>
                  <a:srgbClr val="FFFFFF"/>
                </a:solidFill>
              </a:defRPr>
            </a:lvl3pPr>
            <a:lvl4pPr marL="0" indent="0" algn="ctr">
              <a:spcBef>
                <a:spcPts val="0"/>
              </a:spcBef>
              <a:buSzTx/>
              <a:buNone/>
              <a:defRPr sz="3200">
                <a:solidFill>
                  <a:srgbClr val="FFFFFF"/>
                </a:solidFill>
              </a:defRPr>
            </a:lvl4pPr>
            <a:lvl5pPr marL="0" indent="0" algn="ctr">
              <a:spcBef>
                <a:spcPts val="0"/>
              </a:spcBef>
              <a:buSzTx/>
              <a:buNone/>
              <a:defRPr sz="3200">
                <a:solidFill>
                  <a:srgbClr val="FFFFFF"/>
                </a:solidFill>
              </a:defRPr>
            </a:lvl5pPr>
          </a:lstStyle>
          <a:p>
            <a:r>
              <a:t>Gövde Düzeyi Bir</a:t>
            </a:r>
          </a:p>
          <a:p>
            <a:pPr lvl="1"/>
            <a:r>
              <a:t>Gövde Düzeyi İki</a:t>
            </a:r>
          </a:p>
          <a:p>
            <a:pPr lvl="2"/>
            <a:r>
              <a:t>Gövde Düzeyi Üç</a:t>
            </a:r>
          </a:p>
          <a:p>
            <a:pPr lvl="3"/>
            <a:r>
              <a:t>Gövde Düzeyi Dört</a:t>
            </a:r>
          </a:p>
          <a:p>
            <a:pPr lvl="4"/>
            <a:r>
              <a:t>Gövde Düzeyi Beş</a:t>
            </a:r>
          </a:p>
        </p:txBody>
      </p:sp>
      <p:sp>
        <p:nvSpPr>
          <p:cNvPr id="42" name="Slayt Numarası"/>
          <p:cNvSpPr txBox="1">
            <a:spLocks noGrp="1"/>
          </p:cNvSpPr>
          <p:nvPr>
            <p:ph type="sldNum" sz="quarter" idx="2"/>
          </p:nvPr>
        </p:nvSpPr>
        <p:spPr>
          <a:xfrm>
            <a:off x="11955253" y="13010554"/>
            <a:ext cx="453238" cy="461367"/>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aşlık - Üst">
    <p:spTree>
      <p:nvGrpSpPr>
        <p:cNvPr id="1" name=""/>
        <p:cNvGrpSpPr/>
        <p:nvPr/>
      </p:nvGrpSpPr>
      <p:grpSpPr>
        <a:xfrm>
          <a:off x="0" y="0"/>
          <a:ext cx="0" cy="0"/>
          <a:chOff x="0" y="0"/>
          <a:chExt cx="0" cy="0"/>
        </a:xfrm>
      </p:grpSpPr>
      <p:sp>
        <p:nvSpPr>
          <p:cNvPr id="49" name="Başlık Metni"/>
          <p:cNvSpPr txBox="1">
            <a:spLocks noGrp="1"/>
          </p:cNvSpPr>
          <p:nvPr>
            <p:ph type="title"/>
          </p:nvPr>
        </p:nvSpPr>
        <p:spPr>
          <a:prstGeom prst="rect">
            <a:avLst/>
          </a:prstGeom>
        </p:spPr>
        <p:txBody>
          <a:bodyPr/>
          <a:lstStyle/>
          <a:p>
            <a:r>
              <a:t>Başlık Metni</a:t>
            </a:r>
          </a:p>
        </p:txBody>
      </p:sp>
      <p:sp>
        <p:nvSpPr>
          <p:cNvPr id="50" name="Slayt Numarası"/>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aşlık ve Madde İşaretleri">
    <p:spTree>
      <p:nvGrpSpPr>
        <p:cNvPr id="1" name=""/>
        <p:cNvGrpSpPr/>
        <p:nvPr/>
      </p:nvGrpSpPr>
      <p:grpSpPr>
        <a:xfrm>
          <a:off x="0" y="0"/>
          <a:ext cx="0" cy="0"/>
          <a:chOff x="0" y="0"/>
          <a:chExt cx="0" cy="0"/>
        </a:xfrm>
      </p:grpSpPr>
      <p:sp>
        <p:nvSpPr>
          <p:cNvPr id="57" name="Başlık Metni"/>
          <p:cNvSpPr txBox="1">
            <a:spLocks noGrp="1"/>
          </p:cNvSpPr>
          <p:nvPr>
            <p:ph type="title"/>
          </p:nvPr>
        </p:nvSpPr>
        <p:spPr>
          <a:prstGeom prst="rect">
            <a:avLst/>
          </a:prstGeom>
        </p:spPr>
        <p:txBody>
          <a:bodyPr/>
          <a:lstStyle/>
          <a:p>
            <a:r>
              <a:t>Başlık Metni</a:t>
            </a:r>
          </a:p>
        </p:txBody>
      </p:sp>
      <p:sp>
        <p:nvSpPr>
          <p:cNvPr id="58" name="Gövde Düzeyi Bir…"/>
          <p:cNvSpPr txBox="1">
            <a:spLocks noGrp="1"/>
          </p:cNvSpPr>
          <p:nvPr>
            <p:ph type="body" idx="1"/>
          </p:nvPr>
        </p:nvSpPr>
        <p:spPr>
          <a:xfrm>
            <a:off x="1435100" y="3898900"/>
            <a:ext cx="21526500" cy="8051800"/>
          </a:xfrm>
          <a:prstGeom prst="rect">
            <a:avLst/>
          </a:prstGeom>
        </p:spPr>
        <p:txBody>
          <a:bodyPr/>
          <a:lstStyle/>
          <a:p>
            <a:r>
              <a:t>Gövde Düzeyi Bir</a:t>
            </a:r>
          </a:p>
          <a:p>
            <a:pPr lvl="1"/>
            <a:r>
              <a:t>Gövde Düzeyi İki</a:t>
            </a:r>
          </a:p>
          <a:p>
            <a:pPr lvl="2"/>
            <a:r>
              <a:t>Gövde Düzeyi Üç</a:t>
            </a:r>
          </a:p>
          <a:p>
            <a:pPr lvl="3"/>
            <a:r>
              <a:t>Gövde Düzeyi Dört</a:t>
            </a:r>
          </a:p>
          <a:p>
            <a:pPr lvl="4"/>
            <a:r>
              <a:t>Gövde Düzeyi Beş</a:t>
            </a:r>
          </a:p>
        </p:txBody>
      </p:sp>
      <p:sp>
        <p:nvSpPr>
          <p:cNvPr id="59" name="Slayt Numarası"/>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aşlık, Maddeler ve Fotoğraf">
    <p:spTree>
      <p:nvGrpSpPr>
        <p:cNvPr id="1" name=""/>
        <p:cNvGrpSpPr/>
        <p:nvPr/>
      </p:nvGrpSpPr>
      <p:grpSpPr>
        <a:xfrm>
          <a:off x="0" y="0"/>
          <a:ext cx="0" cy="0"/>
          <a:chOff x="0" y="0"/>
          <a:chExt cx="0" cy="0"/>
        </a:xfrm>
      </p:grpSpPr>
      <p:sp>
        <p:nvSpPr>
          <p:cNvPr id="66" name="Görüntü"/>
          <p:cNvSpPr>
            <a:spLocks noGrp="1"/>
          </p:cNvSpPr>
          <p:nvPr>
            <p:ph type="pic" sz="half" idx="21"/>
          </p:nvPr>
        </p:nvSpPr>
        <p:spPr>
          <a:xfrm>
            <a:off x="13322300" y="2184400"/>
            <a:ext cx="11519605" cy="10756121"/>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67" name="Başlık Metni"/>
          <p:cNvSpPr txBox="1">
            <a:spLocks noGrp="1"/>
          </p:cNvSpPr>
          <p:nvPr>
            <p:ph type="title"/>
          </p:nvPr>
        </p:nvSpPr>
        <p:spPr>
          <a:xfrm>
            <a:off x="1435100" y="1003300"/>
            <a:ext cx="21526500" cy="2209800"/>
          </a:xfrm>
          <a:prstGeom prst="rect">
            <a:avLst/>
          </a:prstGeom>
        </p:spPr>
        <p:txBody>
          <a:bodyPr/>
          <a:lstStyle/>
          <a:p>
            <a:r>
              <a:t>Başlık Metni</a:t>
            </a:r>
          </a:p>
        </p:txBody>
      </p:sp>
      <p:sp>
        <p:nvSpPr>
          <p:cNvPr id="68" name="Gövde Düzeyi Bir…"/>
          <p:cNvSpPr txBox="1">
            <a:spLocks noGrp="1"/>
          </p:cNvSpPr>
          <p:nvPr>
            <p:ph type="body" sz="half" idx="1"/>
          </p:nvPr>
        </p:nvSpPr>
        <p:spPr>
          <a:xfrm>
            <a:off x="1422400" y="3302000"/>
            <a:ext cx="10109200" cy="9398000"/>
          </a:xfrm>
          <a:prstGeom prst="rect">
            <a:avLst/>
          </a:prstGeom>
        </p:spPr>
        <p:txBody>
          <a:bodyPr/>
          <a:lstStyle>
            <a:lvl1pPr marL="457200" indent="-457200">
              <a:spcBef>
                <a:spcPts val="4500"/>
              </a:spcBef>
              <a:defRPr sz="3800"/>
            </a:lvl1pPr>
            <a:lvl2pPr marL="914400" indent="-457200">
              <a:spcBef>
                <a:spcPts val="4500"/>
              </a:spcBef>
              <a:defRPr sz="3800"/>
            </a:lvl2pPr>
            <a:lvl3pPr marL="1371600" indent="-457200">
              <a:spcBef>
                <a:spcPts val="4500"/>
              </a:spcBef>
              <a:defRPr sz="3800"/>
            </a:lvl3pPr>
            <a:lvl4pPr marL="1828800" indent="-457200">
              <a:spcBef>
                <a:spcPts val="4500"/>
              </a:spcBef>
              <a:defRPr sz="3800"/>
            </a:lvl4pPr>
            <a:lvl5pPr marL="2286000" indent="-457200">
              <a:spcBef>
                <a:spcPts val="4500"/>
              </a:spcBef>
              <a:defRPr sz="3800"/>
            </a:lvl5pPr>
          </a:lstStyle>
          <a:p>
            <a:r>
              <a:t>Gövde Düzeyi Bir</a:t>
            </a:r>
          </a:p>
          <a:p>
            <a:pPr lvl="1"/>
            <a:r>
              <a:t>Gövde Düzeyi İki</a:t>
            </a:r>
          </a:p>
          <a:p>
            <a:pPr lvl="2"/>
            <a:r>
              <a:t>Gövde Düzeyi Üç</a:t>
            </a:r>
          </a:p>
          <a:p>
            <a:pPr lvl="3"/>
            <a:r>
              <a:t>Gövde Düzeyi Dört</a:t>
            </a:r>
          </a:p>
          <a:p>
            <a:pPr lvl="4"/>
            <a:r>
              <a:t>Gövde Düzeyi Beş</a:t>
            </a:r>
          </a:p>
        </p:txBody>
      </p:sp>
      <p:sp>
        <p:nvSpPr>
          <p:cNvPr id="69" name="Slayt Numarası"/>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dde İşaretleri">
    <p:spTree>
      <p:nvGrpSpPr>
        <p:cNvPr id="1" name=""/>
        <p:cNvGrpSpPr/>
        <p:nvPr/>
      </p:nvGrpSpPr>
      <p:grpSpPr>
        <a:xfrm>
          <a:off x="0" y="0"/>
          <a:ext cx="0" cy="0"/>
          <a:chOff x="0" y="0"/>
          <a:chExt cx="0" cy="0"/>
        </a:xfrm>
      </p:grpSpPr>
      <p:sp>
        <p:nvSpPr>
          <p:cNvPr id="76" name="Gövde Düzeyi Bir…"/>
          <p:cNvSpPr txBox="1">
            <a:spLocks noGrp="1"/>
          </p:cNvSpPr>
          <p:nvPr>
            <p:ph type="body" idx="1"/>
          </p:nvPr>
        </p:nvSpPr>
        <p:spPr>
          <a:prstGeom prst="rect">
            <a:avLst/>
          </a:prstGeom>
        </p:spPr>
        <p:txBody>
          <a:bodyPr/>
          <a:lstStyle/>
          <a:p>
            <a:r>
              <a:t>Gövde Düzeyi Bir</a:t>
            </a:r>
          </a:p>
          <a:p>
            <a:pPr lvl="1"/>
            <a:r>
              <a:t>Gövde Düzeyi İki</a:t>
            </a:r>
          </a:p>
          <a:p>
            <a:pPr lvl="2"/>
            <a:r>
              <a:t>Gövde Düzeyi Üç</a:t>
            </a:r>
          </a:p>
          <a:p>
            <a:pPr lvl="3"/>
            <a:r>
              <a:t>Gövde Düzeyi Dört</a:t>
            </a:r>
          </a:p>
          <a:p>
            <a:pPr lvl="4"/>
            <a:r>
              <a:t>Gövde Düzeyi Beş</a:t>
            </a:r>
          </a:p>
        </p:txBody>
      </p:sp>
      <p:sp>
        <p:nvSpPr>
          <p:cNvPr id="77" name="Slayt Numarası"/>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Fotoğraf - 3 Yukarı">
    <p:spTree>
      <p:nvGrpSpPr>
        <p:cNvPr id="1" name=""/>
        <p:cNvGrpSpPr/>
        <p:nvPr/>
      </p:nvGrpSpPr>
      <p:grpSpPr>
        <a:xfrm>
          <a:off x="0" y="0"/>
          <a:ext cx="0" cy="0"/>
          <a:chOff x="0" y="0"/>
          <a:chExt cx="0" cy="0"/>
        </a:xfrm>
      </p:grpSpPr>
      <p:sp>
        <p:nvSpPr>
          <p:cNvPr id="84" name="Görüntü"/>
          <p:cNvSpPr>
            <a:spLocks noGrp="1"/>
          </p:cNvSpPr>
          <p:nvPr>
            <p:ph type="pic" sz="quarter" idx="21"/>
          </p:nvPr>
        </p:nvSpPr>
        <p:spPr>
          <a:xfrm>
            <a:off x="13868400" y="6375400"/>
            <a:ext cx="9194800" cy="6570182"/>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5" name="Görüntü"/>
          <p:cNvSpPr>
            <a:spLocks noGrp="1"/>
          </p:cNvSpPr>
          <p:nvPr>
            <p:ph type="pic" sz="half" idx="22"/>
          </p:nvPr>
        </p:nvSpPr>
        <p:spPr>
          <a:xfrm>
            <a:off x="13550900" y="-419100"/>
            <a:ext cx="9512300" cy="95123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6" name="Görüntü"/>
          <p:cNvSpPr>
            <a:spLocks noGrp="1"/>
          </p:cNvSpPr>
          <p:nvPr>
            <p:ph type="pic" idx="23"/>
          </p:nvPr>
        </p:nvSpPr>
        <p:spPr>
          <a:xfrm>
            <a:off x="1346200" y="596900"/>
            <a:ext cx="13030200" cy="121666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7" name="Slayt Numarası"/>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Gövde Düzeyi Bir…"/>
          <p:cNvSpPr txBox="1">
            <a:spLocks noGrp="1"/>
          </p:cNvSpPr>
          <p:nvPr>
            <p:ph type="body" idx="1"/>
          </p:nvPr>
        </p:nvSpPr>
        <p:spPr>
          <a:xfrm>
            <a:off x="1435100" y="1574800"/>
            <a:ext cx="21526500" cy="1056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Gövde Düzeyi Bir</a:t>
            </a:r>
          </a:p>
          <a:p>
            <a:pPr lvl="1"/>
            <a:r>
              <a:t>Gövde Düzeyi İki</a:t>
            </a:r>
          </a:p>
          <a:p>
            <a:pPr lvl="2"/>
            <a:r>
              <a:t>Gövde Düzeyi Üç</a:t>
            </a:r>
          </a:p>
          <a:p>
            <a:pPr lvl="3"/>
            <a:r>
              <a:t>Gövde Düzeyi Dört</a:t>
            </a:r>
          </a:p>
          <a:p>
            <a:pPr lvl="4"/>
            <a:r>
              <a:t>Gövde Düzeyi Beş</a:t>
            </a:r>
          </a:p>
        </p:txBody>
      </p:sp>
      <p:pic>
        <p:nvPicPr>
          <p:cNvPr id="3" name="c3960de4-ccdc-4db5-aa0d-96a54f786d0b.jpeg" descr="c3960de4-ccdc-4db5-aa0d-96a54f786d0b.jpeg"/>
          <p:cNvPicPr>
            <a:picLocks noChangeAspect="1"/>
          </p:cNvPicPr>
          <p:nvPr/>
        </p:nvPicPr>
        <p:blipFill>
          <a:blip r:embed="rId15"/>
          <a:stretch>
            <a:fillRect/>
          </a:stretch>
        </p:blipFill>
        <p:spPr>
          <a:xfrm>
            <a:off x="-653054" y="-65115"/>
            <a:ext cx="27002306" cy="13846230"/>
          </a:xfrm>
          <a:prstGeom prst="rect">
            <a:avLst/>
          </a:prstGeom>
          <a:ln w="12700">
            <a:miter lim="400000"/>
          </a:ln>
        </p:spPr>
      </p:pic>
      <p:sp>
        <p:nvSpPr>
          <p:cNvPr id="4" name="Başlık Metni"/>
          <p:cNvSpPr txBox="1">
            <a:spLocks noGrp="1"/>
          </p:cNvSpPr>
          <p:nvPr>
            <p:ph type="title"/>
          </p:nvPr>
        </p:nvSpPr>
        <p:spPr>
          <a:xfrm>
            <a:off x="1435100" y="330200"/>
            <a:ext cx="21526500" cy="3568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Başlık Metni</a:t>
            </a:r>
          </a:p>
        </p:txBody>
      </p:sp>
      <p:sp>
        <p:nvSpPr>
          <p:cNvPr id="5" name="Slayt Numarası"/>
          <p:cNvSpPr txBox="1">
            <a:spLocks noGrp="1"/>
          </p:cNvSpPr>
          <p:nvPr>
            <p:ph type="sldNum" sz="quarter" idx="2"/>
          </p:nvPr>
        </p:nvSpPr>
        <p:spPr>
          <a:xfrm>
            <a:off x="11955253" y="13047167"/>
            <a:ext cx="453238" cy="461366"/>
          </a:xfrm>
          <a:prstGeom prst="rect">
            <a:avLst/>
          </a:prstGeom>
          <a:ln w="12700">
            <a:miter lim="400000"/>
          </a:ln>
        </p:spPr>
        <p:txBody>
          <a:bodyPr wrap="none" lIns="50800" tIns="50800" rIns="50800" bIns="50800" anchor="ctr">
            <a:spAutoFit/>
          </a:bodyPr>
          <a:lstStyle>
            <a:lvl1pPr>
              <a:defRPr sz="2400">
                <a:latin typeface="+mn-lt"/>
                <a:ea typeface="+mn-ea"/>
                <a:cs typeface="+mn-cs"/>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1pPr>
      <a:lvl2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2pPr>
      <a:lvl3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3pPr>
      <a:lvl4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4pPr>
      <a:lvl5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5pPr>
      <a:lvl6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6pPr>
      <a:lvl7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7pPr>
      <a:lvl8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8pPr>
      <a:lvl9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9pPr>
    </p:titleStyle>
    <p:bodyStyle>
      <a:lvl1pPr marL="5461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10922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6383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21844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7305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32766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38227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43688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49149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8.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ISC-V TABANLI İŞLEMCİ TASARIMI"/>
          <p:cNvSpPr txBox="1">
            <a:spLocks noGrp="1"/>
          </p:cNvSpPr>
          <p:nvPr>
            <p:ph type="title" idx="4294967295"/>
          </p:nvPr>
        </p:nvSpPr>
        <p:spPr>
          <a:xfrm>
            <a:off x="1727200" y="5458023"/>
            <a:ext cx="20929600" cy="2799954"/>
          </a:xfrm>
          <a:prstGeom prst="rect">
            <a:avLst/>
          </a:prstGeom>
        </p:spPr>
        <p:txBody>
          <a:bodyPr anchor="b"/>
          <a:lstStyle>
            <a:lvl1pPr defTabSz="584200">
              <a:lnSpc>
                <a:spcPct val="80000"/>
              </a:lnSpc>
              <a:defRPr sz="8600" b="0" spc="-86">
                <a:latin typeface="Publico Headline Black"/>
                <a:ea typeface="Publico Headline Black"/>
                <a:cs typeface="Publico Headline Black"/>
                <a:sym typeface="Publico Headline Black"/>
              </a:defRPr>
            </a:lvl1pPr>
          </a:lstStyle>
          <a:p>
            <a:pPr>
              <a:defRPr>
                <a:effectLst/>
              </a:defRPr>
            </a:pPr>
            <a:r>
              <a:t>RISC-V TABANLI İŞLEMCİ TASARIMI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roje Testi…"/>
          <p:cNvSpPr txBox="1">
            <a:spLocks noGrp="1"/>
          </p:cNvSpPr>
          <p:nvPr>
            <p:ph type="body" idx="1"/>
          </p:nvPr>
        </p:nvSpPr>
        <p:spPr>
          <a:xfrm>
            <a:off x="459231" y="231481"/>
            <a:ext cx="23465538" cy="6367274"/>
          </a:xfrm>
          <a:prstGeom prst="rect">
            <a:avLst/>
          </a:prstGeom>
        </p:spPr>
        <p:txBody>
          <a:bodyPr anchor="t"/>
          <a:lstStyle/>
          <a:p>
            <a:pPr marL="0" indent="0" algn="ctr" defTabSz="914400">
              <a:spcBef>
                <a:spcPts val="19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5184" b="1">
                <a:solidFill>
                  <a:srgbClr val="FFFFFF"/>
                </a:solidFill>
                <a:effectLst/>
                <a:latin typeface="+mn-lt"/>
                <a:ea typeface="+mn-ea"/>
                <a:cs typeface="+mn-cs"/>
                <a:sym typeface="Helvetica Neue"/>
              </a:defRPr>
            </a:pPr>
            <a:r>
              <a:t>Proje Testi</a:t>
            </a:r>
          </a:p>
          <a:p>
            <a:pPr marL="0" indent="0" defTabSz="914400">
              <a:spcBef>
                <a:spcPts val="19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4536" b="1">
                <a:solidFill>
                  <a:srgbClr val="FFFFFF"/>
                </a:solidFill>
                <a:effectLst/>
                <a:latin typeface="+mn-lt"/>
                <a:ea typeface="+mn-ea"/>
                <a:cs typeface="+mn-cs"/>
                <a:sym typeface="Helvetica Neue"/>
              </a:defRPr>
            </a:pPr>
            <a:r>
              <a:t>Projenin doğru çalıştığının test edilmesi için başlangıç test kodları verilmiştir. Test kodunda daha önceden hazırlanmış olan bir CPU test uygulamasının makine diline döndürülmüş halini, işlemciye besleyip sonucunu kontrol eden bir uygulama bulunmaktadır.</a:t>
            </a:r>
            <a:endParaRPr sz="1458"/>
          </a:p>
          <a:p>
            <a:pPr marL="0" indent="0" defTabSz="914400">
              <a:spcBef>
                <a:spcPts val="19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4536" b="1">
                <a:solidFill>
                  <a:srgbClr val="FFFFFF"/>
                </a:solidFill>
                <a:effectLst/>
                <a:latin typeface="+mn-lt"/>
                <a:ea typeface="+mn-ea"/>
                <a:cs typeface="+mn-cs"/>
                <a:sym typeface="Helvetica Neue"/>
              </a:defRPr>
            </a:pPr>
            <a:r>
              <a:t>Tasarım simülasyonu başlatılıp play tuşuna basıldığında, en fazla 10000 cycle bekleyip, sonuç hesaplanmış ise aşağıdaki şekilde görülebilen PASS çıktısını vermektedir. Aksi takdirde FAİL çıktısı verecektir.</a:t>
            </a:r>
          </a:p>
        </p:txBody>
      </p:sp>
      <p:sp>
        <p:nvSpPr>
          <p:cNvPr id="165" name="Tasarımın testbench modülleriyle test edilmesi sonucu PASS sonucunu vermesi doğru çalıştığını göstermektedir."/>
          <p:cNvSpPr txBox="1"/>
          <p:nvPr/>
        </p:nvSpPr>
        <p:spPr>
          <a:xfrm>
            <a:off x="837039" y="11840529"/>
            <a:ext cx="23069126" cy="17512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584200">
              <a:lnSpc>
                <a:spcPct val="80000"/>
              </a:lnSpc>
              <a:defRPr sz="4300" b="1" spc="-42">
                <a:solidFill>
                  <a:srgbClr val="FFFFFF"/>
                </a:solidFill>
                <a:latin typeface="+mn-lt"/>
                <a:ea typeface="+mn-ea"/>
                <a:cs typeface="+mn-cs"/>
                <a:sym typeface="Helvetica Neue"/>
              </a:defRPr>
            </a:lvl1pPr>
          </a:lstStyle>
          <a:p>
            <a:pPr>
              <a:defRPr>
                <a:effectLst/>
              </a:defRPr>
            </a:pPr>
            <a:r>
              <a:t>Tasarımın testbench modülleriyle test edilmesi sonucu PASS sonucunu vermesi doğru çalıştığını göstermektedir.</a:t>
            </a:r>
          </a:p>
        </p:txBody>
      </p:sp>
      <p:pic>
        <p:nvPicPr>
          <p:cNvPr id="166" name="F5CB5149-83A6-4EB1-B04C-72332DECF366.png" descr="F5CB5149-83A6-4EB1-B04C-72332DECF366.png"/>
          <p:cNvPicPr>
            <a:picLocks noChangeAspect="1"/>
          </p:cNvPicPr>
          <p:nvPr/>
        </p:nvPicPr>
        <p:blipFill>
          <a:blip r:embed="rId2"/>
          <a:stretch>
            <a:fillRect/>
          </a:stretch>
        </p:blipFill>
        <p:spPr>
          <a:xfrm>
            <a:off x="1158835" y="6656988"/>
            <a:ext cx="22425533" cy="5125308"/>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rojenin Simülasyon Kısmı"/>
          <p:cNvSpPr txBox="1">
            <a:spLocks noGrp="1"/>
          </p:cNvSpPr>
          <p:nvPr>
            <p:ph type="body" sz="quarter" idx="1"/>
          </p:nvPr>
        </p:nvSpPr>
        <p:spPr>
          <a:xfrm>
            <a:off x="1727200" y="1363885"/>
            <a:ext cx="20929600" cy="1522986"/>
          </a:xfrm>
          <a:prstGeom prst="rect">
            <a:avLst/>
          </a:prstGeom>
        </p:spPr>
        <p:txBody>
          <a:bodyPr anchor="t"/>
          <a:lstStyle>
            <a:lvl1pPr marL="0" indent="0" algn="ctr" defTabSz="12700">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6400" b="1">
                <a:solidFill>
                  <a:srgbClr val="FFFFFF"/>
                </a:solidFill>
                <a:latin typeface="Avenir Next Regular"/>
                <a:ea typeface="Avenir Next Regular"/>
                <a:cs typeface="Avenir Next Regular"/>
                <a:sym typeface="Avenir Next Regular"/>
              </a:defRPr>
            </a:lvl1pPr>
          </a:lstStyle>
          <a:p>
            <a:pPr>
              <a:defRPr>
                <a:effectLst/>
              </a:defRPr>
            </a:pPr>
            <a:r>
              <a:t>Projenin Simülasyon Kısmı</a:t>
            </a:r>
          </a:p>
        </p:txBody>
      </p:sp>
      <p:pic>
        <p:nvPicPr>
          <p:cNvPr id="169" name="9462CBCB-D374-4B7A-AF54-990EA5F05582.png" descr="9462CBCB-D374-4B7A-AF54-990EA5F05582.png"/>
          <p:cNvPicPr>
            <a:picLocks noChangeAspect="1"/>
          </p:cNvPicPr>
          <p:nvPr/>
        </p:nvPicPr>
        <p:blipFill>
          <a:blip r:embed="rId2"/>
          <a:stretch>
            <a:fillRect/>
          </a:stretch>
        </p:blipFill>
        <p:spPr>
          <a:xfrm>
            <a:off x="926736" y="3984831"/>
            <a:ext cx="22530528" cy="7218114"/>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onuçlar"/>
          <p:cNvSpPr txBox="1">
            <a:spLocks noGrp="1"/>
          </p:cNvSpPr>
          <p:nvPr>
            <p:ph type="title" idx="4294967295"/>
          </p:nvPr>
        </p:nvSpPr>
        <p:spPr>
          <a:xfrm>
            <a:off x="1727200" y="1586420"/>
            <a:ext cx="20929600" cy="1664780"/>
          </a:xfrm>
          <a:prstGeom prst="rect">
            <a:avLst/>
          </a:prstGeom>
        </p:spPr>
        <p:txBody>
          <a:bodyPr anchor="t"/>
          <a:lstStyle>
            <a:lvl1pPr defTabSz="584200">
              <a:lnSpc>
                <a:spcPct val="80000"/>
              </a:lnSpc>
              <a:defRPr sz="8600" b="0" spc="-86">
                <a:latin typeface="Publico Headline Black"/>
                <a:ea typeface="Publico Headline Black"/>
                <a:cs typeface="Publico Headline Black"/>
                <a:sym typeface="Publico Headline Black"/>
              </a:defRPr>
            </a:lvl1pPr>
          </a:lstStyle>
          <a:p>
            <a:pPr>
              <a:defRPr>
                <a:effectLst/>
              </a:defRPr>
            </a:pPr>
            <a:r>
              <a:t>Sonuçlar</a:t>
            </a:r>
          </a:p>
        </p:txBody>
      </p:sp>
      <p:sp>
        <p:nvSpPr>
          <p:cNvPr id="172" name="Geliştirilen  RISC-V CPU  işlemcisi belirlenen koşulları sağladığında 11 adet komutu yerine getirip işlem yapabilmektedir.Yapılan işlemcinin risc-v temelli olmasının avantajları görülmüştür. İnstructor ve alu ünitelerinin farklı bölümlere ayrılması proje"/>
          <p:cNvSpPr txBox="1">
            <a:spLocks noGrp="1"/>
          </p:cNvSpPr>
          <p:nvPr>
            <p:ph type="body" idx="1"/>
          </p:nvPr>
        </p:nvSpPr>
        <p:spPr>
          <a:xfrm>
            <a:off x="1435100" y="3655568"/>
            <a:ext cx="21526500" cy="8485632"/>
          </a:xfrm>
          <a:prstGeom prst="rect">
            <a:avLst/>
          </a:prstGeom>
        </p:spPr>
        <p:txBody>
          <a:bodyPr/>
          <a:lstStyle/>
          <a:p>
            <a:pPr lvl="1">
              <a:defRPr>
                <a:solidFill>
                  <a:srgbClr val="FFFFFF"/>
                </a:solidFill>
              </a:defRPr>
            </a:pPr>
            <a:r>
              <a:t>Geliştirilen  RISC-V CPU  işlemcisi belirlenen koşulları sağladığında 11 adet komutu yerine getirip işlem yapabilmektedir.Yapılan işlemcinin risc-v temelli olmasının avantajları görülmüştür. İnstructor ve alu ünitelerinin farklı bölümlere ayrılması projenin yönetilmesinin daha kolay olmasını ve hızlı çalışmasını sağlamıştır.</a:t>
            </a:r>
            <a:r>
              <a:rPr sz="1800"/>
              <a:t> </a:t>
            </a:r>
            <a:r>
              <a:t>işlemciyi yapabilmek için saklayıcılar,bellek,işlem ünitesi ve kontrol ünitesi hakkında gerekli bilgileri edindik.Bu bilgileri verilen Von Neumann mimarisinde inceleyerek yapı hakkında bilgi sahibi olduk.</a:t>
            </a:r>
            <a:endParaRPr sz="1800"/>
          </a:p>
          <a:p>
            <a:pPr lvl="1">
              <a:defRPr>
                <a:solidFill>
                  <a:srgbClr val="FFFFFF"/>
                </a:solidFill>
              </a:defRPr>
            </a:pPr>
            <a:r>
              <a:t>Sonuç olarak RISC-V CPU işlemcisi makine dilindeki kodlarla istenen operasyonları düzgün bir şeklide gerçekleştirebilmektedir</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İrem KALKANLI…"/>
          <p:cNvSpPr txBox="1">
            <a:spLocks noGrp="1"/>
          </p:cNvSpPr>
          <p:nvPr>
            <p:ph type="body" idx="1"/>
          </p:nvPr>
        </p:nvSpPr>
        <p:spPr>
          <a:xfrm>
            <a:off x="713685" y="3436167"/>
            <a:ext cx="22956630" cy="8897899"/>
          </a:xfrm>
          <a:prstGeom prst="rect">
            <a:avLst/>
          </a:prstGeom>
        </p:spPr>
        <p:txBody>
          <a:bodyPr/>
          <a:lstStyle/>
          <a:p>
            <a:pPr marL="0" lvl="1" indent="457200" algn="ctr" defTabSz="584200">
              <a:lnSpc>
                <a:spcPct val="80000"/>
              </a:lnSpc>
              <a:spcBef>
                <a:spcPts val="0"/>
              </a:spcBef>
              <a:buSzTx/>
              <a:buNone/>
              <a:defRPr sz="8600" spc="-86">
                <a:solidFill>
                  <a:srgbClr val="FFFFFF"/>
                </a:solidFill>
                <a:effectLst/>
                <a:latin typeface="Arial Hebrew"/>
                <a:ea typeface="Arial Hebrew"/>
                <a:cs typeface="Arial Hebrew"/>
                <a:sym typeface="Arial Hebrew"/>
              </a:defRPr>
            </a:pPr>
            <a:r>
              <a:t>İrem KALKANLI</a:t>
            </a:r>
          </a:p>
          <a:p>
            <a:pPr marL="0" lvl="1" indent="457200" algn="ctr" defTabSz="584200">
              <a:lnSpc>
                <a:spcPct val="80000"/>
              </a:lnSpc>
              <a:spcBef>
                <a:spcPts val="0"/>
              </a:spcBef>
              <a:buSzTx/>
              <a:buNone/>
              <a:defRPr sz="8600" spc="-86">
                <a:solidFill>
                  <a:srgbClr val="FFFFFF"/>
                </a:solidFill>
                <a:effectLst/>
                <a:latin typeface="Arial Hebrew"/>
                <a:ea typeface="Arial Hebrew"/>
                <a:cs typeface="Arial Hebrew"/>
                <a:sym typeface="Arial Hebrew"/>
              </a:defRPr>
            </a:pPr>
            <a:r>
              <a:t>Aysen İpek ÇAKIR</a:t>
            </a:r>
          </a:p>
          <a:p>
            <a:pPr marL="0" lvl="1" indent="457200" algn="ctr" defTabSz="584200">
              <a:lnSpc>
                <a:spcPct val="80000"/>
              </a:lnSpc>
              <a:spcBef>
                <a:spcPts val="0"/>
              </a:spcBef>
              <a:buSzTx/>
              <a:buNone/>
              <a:defRPr sz="8600" spc="-86">
                <a:solidFill>
                  <a:srgbClr val="FFFFFF"/>
                </a:solidFill>
                <a:effectLst/>
                <a:latin typeface="Arial Hebrew"/>
                <a:ea typeface="Arial Hebrew"/>
                <a:cs typeface="Arial Hebrew"/>
                <a:sym typeface="Arial Hebrew"/>
              </a:defRPr>
            </a:pPr>
            <a:r>
              <a:t>Özlem ÇALI,</a:t>
            </a:r>
          </a:p>
          <a:p>
            <a:pPr marL="0" lvl="1" indent="457200" algn="ctr" defTabSz="584200">
              <a:lnSpc>
                <a:spcPct val="80000"/>
              </a:lnSpc>
              <a:spcBef>
                <a:spcPts val="0"/>
              </a:spcBef>
              <a:buSzTx/>
              <a:buNone/>
              <a:defRPr sz="8600" spc="-86">
                <a:solidFill>
                  <a:srgbClr val="FFFFFF"/>
                </a:solidFill>
                <a:effectLst/>
                <a:latin typeface="Arial Hebrew"/>
                <a:ea typeface="Arial Hebrew"/>
                <a:cs typeface="Arial Hebrew"/>
                <a:sym typeface="Arial Hebrew"/>
              </a:defRPr>
            </a:pPr>
            <a:r>
              <a:t>Deniz UZUN</a:t>
            </a:r>
          </a:p>
          <a:p>
            <a:pPr marL="0" lvl="1" indent="457200" algn="ctr" defTabSz="584200">
              <a:lnSpc>
                <a:spcPct val="80000"/>
              </a:lnSpc>
              <a:spcBef>
                <a:spcPts val="0"/>
              </a:spcBef>
              <a:buSzTx/>
              <a:buNone/>
              <a:defRPr sz="8600" spc="-86">
                <a:solidFill>
                  <a:srgbClr val="FFFFFF"/>
                </a:solidFill>
                <a:effectLst/>
                <a:latin typeface="Arial Hebrew"/>
                <a:ea typeface="Arial Hebrew"/>
                <a:cs typeface="Arial Hebrew"/>
                <a:sym typeface="Arial Hebrew"/>
              </a:defRPr>
            </a:pPr>
            <a:r>
              <a:t>Ceyda UYMAZ</a:t>
            </a:r>
          </a:p>
        </p:txBody>
      </p:sp>
      <p:sp>
        <p:nvSpPr>
          <p:cNvPr id="175" name="Hazırlayanlar"/>
          <p:cNvSpPr txBox="1">
            <a:spLocks noGrp="1"/>
          </p:cNvSpPr>
          <p:nvPr>
            <p:ph type="title" idx="4294967295"/>
          </p:nvPr>
        </p:nvSpPr>
        <p:spPr>
          <a:xfrm>
            <a:off x="1727200" y="1586420"/>
            <a:ext cx="20929600" cy="1664780"/>
          </a:xfrm>
          <a:prstGeom prst="rect">
            <a:avLst/>
          </a:prstGeom>
        </p:spPr>
        <p:txBody>
          <a:bodyPr anchor="t"/>
          <a:lstStyle>
            <a:lvl1pPr defTabSz="584200">
              <a:lnSpc>
                <a:spcPct val="80000"/>
              </a:lnSpc>
              <a:defRPr sz="8600" b="0" spc="-86">
                <a:latin typeface="Publico Headline Black"/>
                <a:ea typeface="Publico Headline Black"/>
                <a:cs typeface="Publico Headline Black"/>
                <a:sym typeface="Publico Headline Black"/>
              </a:defRPr>
            </a:lvl1pPr>
          </a:lstStyle>
          <a:p>
            <a:pPr>
              <a:defRPr>
                <a:effectLst/>
              </a:defRPr>
            </a:pPr>
            <a:r>
              <a:t>Hazırlayanlar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Levent, Vecdi Emre (2021) “Rısc-V Proccessor’’, Bilgisayar Mimarisi-Ders Notları.…"/>
          <p:cNvSpPr txBox="1">
            <a:spLocks noGrp="1"/>
          </p:cNvSpPr>
          <p:nvPr>
            <p:ph type="body" idx="1"/>
          </p:nvPr>
        </p:nvSpPr>
        <p:spPr>
          <a:prstGeom prst="rect">
            <a:avLst/>
          </a:prstGeom>
        </p:spPr>
        <p:txBody>
          <a:bodyPr/>
          <a:lstStyle/>
          <a:p>
            <a:pPr lvl="1">
              <a:defRPr>
                <a:solidFill>
                  <a:srgbClr val="FFFFFF"/>
                </a:solidFill>
              </a:defRPr>
            </a:pPr>
            <a:r>
              <a:t>Levent, Vecdi Emre (2021) “Rısc-V Proccessor’’, Bilgisayar Mimarisi-Ders Notları.</a:t>
            </a:r>
          </a:p>
          <a:p>
            <a:pPr lvl="1">
              <a:defRPr>
                <a:solidFill>
                  <a:srgbClr val="FFFFFF"/>
                </a:solidFill>
              </a:defRPr>
            </a:pPr>
            <a:endParaRPr/>
          </a:p>
          <a:p>
            <a:pPr lvl="1">
              <a:defRPr>
                <a:solidFill>
                  <a:srgbClr val="FFFFFF"/>
                </a:solidFill>
              </a:defRPr>
            </a:pPr>
            <a:r>
              <a:t>Levent, Vecdi Emre (2021) “Rısc-V CPU Design’’, Bilgisayar Mimarisi-Ders Notları.</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roje kapsamında başlangıç tasarım verilen bir RISC-V işlemcisinin ALU ve instruction decoder blokları temel SystemVerilog dili özellikleri kullanılarak tasarım ve doğrulama çalışmaları yapılacaktır."/>
          <p:cNvSpPr txBox="1">
            <a:spLocks noGrp="1"/>
          </p:cNvSpPr>
          <p:nvPr>
            <p:ph type="body" idx="1"/>
          </p:nvPr>
        </p:nvSpPr>
        <p:spPr>
          <a:xfrm>
            <a:off x="1428750" y="599439"/>
            <a:ext cx="21526500" cy="11964417"/>
          </a:xfrm>
          <a:prstGeom prst="rect">
            <a:avLst/>
          </a:prstGeom>
        </p:spPr>
        <p:txBody>
          <a:bodyPr/>
          <a:lstStyle/>
          <a:p>
            <a:pPr marL="0" lvl="1" indent="0">
              <a:buSzTx/>
              <a:buNone/>
              <a:defRPr>
                <a:solidFill>
                  <a:srgbClr val="FFFFFF"/>
                </a:solidFill>
              </a:defRPr>
            </a:pPr>
            <a:r>
              <a:t>Proje kapsamında başlangıç tasarım verilen bir RISC-V işlemcisinin ALU ve instruction decoder blokları temel SystemVerilog dili özellikleri kullanılarak tasarım ve doğrulama çalışmaları yapılacaktır.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rojenin tepe modülü olan riscv_core modülünün giriş ve çıkış sinyalleri aşağıda gösterilmektedir."/>
          <p:cNvSpPr txBox="1"/>
          <p:nvPr/>
        </p:nvSpPr>
        <p:spPr>
          <a:xfrm>
            <a:off x="314052" y="165581"/>
            <a:ext cx="23755896" cy="964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554990">
              <a:lnSpc>
                <a:spcPct val="80000"/>
              </a:lnSpc>
              <a:defRPr sz="4084" b="1" spc="-40">
                <a:solidFill>
                  <a:srgbClr val="FFFFFF"/>
                </a:solidFill>
                <a:latin typeface="+mn-lt"/>
                <a:ea typeface="+mn-ea"/>
                <a:cs typeface="+mn-cs"/>
                <a:sym typeface="Helvetica Neue"/>
              </a:defRPr>
            </a:lvl1pPr>
          </a:lstStyle>
          <a:p>
            <a:pPr>
              <a:defRPr>
                <a:effectLst/>
              </a:defRPr>
            </a:pPr>
            <a:r>
              <a:t>Projenin tepe modülü olan riscv_core modülünün giriş ve çıkış sinyalleri aşağıda gösterilmektedir.</a:t>
            </a:r>
          </a:p>
        </p:txBody>
      </p:sp>
      <p:sp>
        <p:nvSpPr>
          <p:cNvPr id="125" name="riscv_core tasarımın tepe modülüdür. Bu modülde clock ve reset girişleri bulunmaktadır. Bu bir işlemci olduğu için komutları Ram’den alıp Ram’e yazmakta. Bu okuma yazma işlemlerinin yapılabilmesi için;…"/>
          <p:cNvSpPr txBox="1"/>
          <p:nvPr/>
        </p:nvSpPr>
        <p:spPr>
          <a:xfrm>
            <a:off x="9049101" y="1335313"/>
            <a:ext cx="15193110" cy="5358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defTabSz="473201">
              <a:lnSpc>
                <a:spcPct val="80000"/>
              </a:lnSpc>
              <a:defRPr sz="3483" b="1" spc="-34">
                <a:solidFill>
                  <a:srgbClr val="FFFFFF"/>
                </a:solidFill>
                <a:effectLst/>
                <a:latin typeface="+mn-lt"/>
                <a:ea typeface="+mn-ea"/>
                <a:cs typeface="+mn-cs"/>
                <a:sym typeface="Helvetica Neue"/>
              </a:defRPr>
            </a:pPr>
            <a:r>
              <a:t>riscv_core tasarımın tepe modülüdür. Bu modülde clock ve reset girişleri bulunmaktadır. Bu bir işlemci olduğu için komutları Ram’den alıp Ram’e yazmakta. Bu okuma yazma işlemlerinin yapılabilmesi için;</a:t>
            </a:r>
          </a:p>
          <a:p>
            <a:pPr algn="l" defTabSz="473201">
              <a:lnSpc>
                <a:spcPct val="80000"/>
              </a:lnSpc>
              <a:defRPr sz="3483" b="1" spc="-34">
                <a:solidFill>
                  <a:srgbClr val="FFFFFF"/>
                </a:solidFill>
                <a:effectLst/>
                <a:latin typeface="+mn-lt"/>
                <a:ea typeface="+mn-ea"/>
                <a:cs typeface="+mn-cs"/>
                <a:sym typeface="Helvetica Neue"/>
              </a:defRPr>
            </a:pPr>
            <a:endParaRPr sz="1458" spc="-14"/>
          </a:p>
          <a:p>
            <a:pPr algn="l" defTabSz="473201">
              <a:lnSpc>
                <a:spcPct val="80000"/>
              </a:lnSpc>
              <a:defRPr sz="3483" b="1" spc="-34">
                <a:solidFill>
                  <a:srgbClr val="FFFFFF"/>
                </a:solidFill>
                <a:effectLst/>
                <a:latin typeface="+mn-lt"/>
                <a:ea typeface="+mn-ea"/>
                <a:cs typeface="+mn-cs"/>
                <a:sym typeface="Helvetica Neue"/>
              </a:defRPr>
            </a:pPr>
            <a:r>
              <a:t>bus_address-&gt; Ram’in adres girişini okuyan sinyal</a:t>
            </a:r>
            <a:endParaRPr sz="1458" spc="-14"/>
          </a:p>
          <a:p>
            <a:pPr algn="l" defTabSz="473201">
              <a:lnSpc>
                <a:spcPct val="80000"/>
              </a:lnSpc>
              <a:defRPr sz="3483" b="1" spc="-34">
                <a:solidFill>
                  <a:srgbClr val="FFFFFF"/>
                </a:solidFill>
                <a:effectLst/>
                <a:latin typeface="+mn-lt"/>
                <a:ea typeface="+mn-ea"/>
                <a:cs typeface="+mn-cs"/>
                <a:sym typeface="Helvetica Neue"/>
              </a:defRPr>
            </a:pPr>
            <a:r>
              <a:t>bus_read_data-&gt; Ram’den bir veri okunacağı zaman kullanılan giriş sinyali</a:t>
            </a:r>
            <a:endParaRPr sz="1458" spc="-14"/>
          </a:p>
          <a:p>
            <a:pPr algn="l" defTabSz="473201">
              <a:lnSpc>
                <a:spcPct val="80000"/>
              </a:lnSpc>
              <a:defRPr sz="3483" b="1" spc="-34">
                <a:solidFill>
                  <a:srgbClr val="FFFFFF"/>
                </a:solidFill>
                <a:effectLst/>
                <a:latin typeface="+mn-lt"/>
                <a:ea typeface="+mn-ea"/>
                <a:cs typeface="+mn-cs"/>
                <a:sym typeface="Helvetica Neue"/>
              </a:defRPr>
            </a:pPr>
            <a:r>
              <a:t>bus_write_data-&gt; Ram’e bir veri yazılacağı zaman kullanılam çıkış sinyali</a:t>
            </a:r>
            <a:endParaRPr sz="1458" spc="-14"/>
          </a:p>
          <a:p>
            <a:pPr algn="l" defTabSz="473201">
              <a:lnSpc>
                <a:spcPct val="80000"/>
              </a:lnSpc>
              <a:defRPr sz="3483" b="1" spc="-34">
                <a:solidFill>
                  <a:srgbClr val="FFFFFF"/>
                </a:solidFill>
                <a:effectLst/>
                <a:latin typeface="+mn-lt"/>
                <a:ea typeface="+mn-ea"/>
                <a:cs typeface="+mn-cs"/>
                <a:sym typeface="Helvetica Neue"/>
              </a:defRPr>
            </a:pPr>
            <a:r>
              <a:t>bus_byte_enable-&gt; Ram’e yazılacak olan hangi 8 bitlik kısmın kullanılacağını ifade eden sinyal</a:t>
            </a:r>
            <a:endParaRPr sz="1458" spc="-14"/>
          </a:p>
          <a:p>
            <a:pPr algn="l" defTabSz="473201">
              <a:lnSpc>
                <a:spcPct val="80000"/>
              </a:lnSpc>
              <a:defRPr sz="3483" b="1" spc="-34">
                <a:solidFill>
                  <a:srgbClr val="FFFFFF"/>
                </a:solidFill>
                <a:effectLst/>
                <a:latin typeface="+mn-lt"/>
                <a:ea typeface="+mn-ea"/>
                <a:cs typeface="+mn-cs"/>
                <a:sym typeface="Helvetica Neue"/>
              </a:defRPr>
            </a:pPr>
            <a:r>
              <a:t>bus_read_enable-&gt;Ram’den bir şey okunacağı zaman aktif edilen sinyal</a:t>
            </a:r>
            <a:endParaRPr sz="1458" spc="-14"/>
          </a:p>
          <a:p>
            <a:pPr algn="l" defTabSz="473201">
              <a:lnSpc>
                <a:spcPct val="80000"/>
              </a:lnSpc>
              <a:defRPr sz="3483" b="1" spc="-34">
                <a:solidFill>
                  <a:srgbClr val="FFFFFF"/>
                </a:solidFill>
                <a:effectLst/>
                <a:latin typeface="+mn-lt"/>
                <a:ea typeface="+mn-ea"/>
                <a:cs typeface="+mn-cs"/>
                <a:sym typeface="Helvetica Neue"/>
              </a:defRPr>
            </a:pPr>
            <a:r>
              <a:t>bus_write_enable-&gt; Ram’e bir şey yazılacağı zaman aktif edilen sinyal</a:t>
            </a:r>
          </a:p>
        </p:txBody>
      </p:sp>
      <p:pic>
        <p:nvPicPr>
          <p:cNvPr id="126" name="IMG_6924.jpeg" descr="IMG_6924.jpeg"/>
          <p:cNvPicPr>
            <a:picLocks noChangeAspect="1"/>
          </p:cNvPicPr>
          <p:nvPr/>
        </p:nvPicPr>
        <p:blipFill>
          <a:blip r:embed="rId2"/>
          <a:stretch>
            <a:fillRect/>
          </a:stretch>
        </p:blipFill>
        <p:spPr>
          <a:xfrm>
            <a:off x="1060679" y="1351637"/>
            <a:ext cx="6893830" cy="5488718"/>
          </a:xfrm>
          <a:prstGeom prst="rect">
            <a:avLst/>
          </a:prstGeom>
          <a:ln w="12700">
            <a:miter lim="400000"/>
          </a:ln>
        </p:spPr>
      </p:pic>
      <p:sp>
        <p:nvSpPr>
          <p:cNvPr id="127" name="Ayrıca testbench için gerekli olan, o an işlemcinin hangi komutu işlediğini gösteren giriş de vardır.…"/>
          <p:cNvSpPr txBox="1"/>
          <p:nvPr/>
        </p:nvSpPr>
        <p:spPr>
          <a:xfrm>
            <a:off x="1840134" y="6899684"/>
            <a:ext cx="23755897" cy="11570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defTabSz="519937">
              <a:lnSpc>
                <a:spcPct val="80000"/>
              </a:lnSpc>
              <a:defRPr sz="3827" b="1" spc="-38">
                <a:solidFill>
                  <a:srgbClr val="FFFFFF"/>
                </a:solidFill>
                <a:effectLst/>
                <a:latin typeface="+mn-lt"/>
                <a:ea typeface="+mn-ea"/>
                <a:cs typeface="+mn-cs"/>
                <a:sym typeface="Helvetica Neue"/>
              </a:defRPr>
            </a:pPr>
            <a:r>
              <a:t>Ayrıca testbench için gerekli olan, o an işlemcinin hangi komutu işlediğini gösteren giriş de vardır.</a:t>
            </a:r>
            <a:endParaRPr sz="1602" spc="-16"/>
          </a:p>
          <a:p>
            <a:pPr algn="l" defTabSz="519937">
              <a:lnSpc>
                <a:spcPct val="80000"/>
              </a:lnSpc>
              <a:defRPr sz="3827" b="1" spc="-38">
                <a:solidFill>
                  <a:srgbClr val="FFFFFF"/>
                </a:solidFill>
                <a:effectLst/>
                <a:latin typeface="+mn-lt"/>
                <a:ea typeface="+mn-ea"/>
                <a:cs typeface="+mn-cs"/>
                <a:sym typeface="Helvetica Neue"/>
              </a:defRPr>
            </a:pPr>
            <a:r>
              <a:t>32 bitlik inst ve pc sinyalleri testbench’te kullanılıyor.</a:t>
            </a:r>
          </a:p>
        </p:txBody>
      </p:sp>
      <p:sp>
        <p:nvSpPr>
          <p:cNvPr id="128" name="Tepe modülün içeriğine bakacak olursak 3 tane temel modül görülür.…"/>
          <p:cNvSpPr txBox="1"/>
          <p:nvPr/>
        </p:nvSpPr>
        <p:spPr>
          <a:xfrm>
            <a:off x="962311" y="10933504"/>
            <a:ext cx="23560823" cy="23111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defTabSz="461518">
              <a:lnSpc>
                <a:spcPct val="80000"/>
              </a:lnSpc>
              <a:defRPr sz="3397" b="1" spc="-33">
                <a:solidFill>
                  <a:srgbClr val="FFFFFF"/>
                </a:solidFill>
                <a:effectLst/>
                <a:latin typeface="+mn-lt"/>
                <a:ea typeface="+mn-ea"/>
                <a:cs typeface="+mn-cs"/>
                <a:sym typeface="Helvetica Neue"/>
              </a:defRPr>
            </a:pPr>
            <a:r>
              <a:t>Tepe modülün içeriğine bakacak olursak 3 tane temel modül görülür.</a:t>
            </a:r>
            <a:endParaRPr sz="1422" spc="-14"/>
          </a:p>
          <a:p>
            <a:pPr algn="l" defTabSz="461518">
              <a:lnSpc>
                <a:spcPct val="80000"/>
              </a:lnSpc>
              <a:defRPr sz="3397" b="1" spc="-33">
                <a:solidFill>
                  <a:srgbClr val="FFFFFF"/>
                </a:solidFill>
                <a:effectLst/>
                <a:latin typeface="+mn-lt"/>
                <a:ea typeface="+mn-ea"/>
                <a:cs typeface="+mn-cs"/>
                <a:sym typeface="Helvetica Neue"/>
              </a:defRPr>
            </a:pPr>
            <a:r>
              <a:t>single_datapath-&gt;İçerisinde karar verilen işlemlerin yapıldığı modül. Ne zaman çalışacağını single_ctlpath modülü kontrol ediyor.</a:t>
            </a:r>
            <a:endParaRPr sz="1422" spc="-14"/>
          </a:p>
          <a:p>
            <a:pPr algn="l" defTabSz="461518">
              <a:lnSpc>
                <a:spcPct val="80000"/>
              </a:lnSpc>
              <a:defRPr sz="3397" b="1" spc="-33">
                <a:solidFill>
                  <a:srgbClr val="FFFFFF"/>
                </a:solidFill>
                <a:effectLst/>
                <a:latin typeface="+mn-lt"/>
                <a:ea typeface="+mn-ea"/>
                <a:cs typeface="+mn-cs"/>
                <a:sym typeface="Helvetica Neue"/>
              </a:defRPr>
            </a:pPr>
            <a:r>
              <a:t>single_ctlpath-&gt;Aritmetik Lojik Ünitesinin(ALU) ve işlemcinin ne yapacağını karar veren modül</a:t>
            </a:r>
            <a:endParaRPr sz="1422" spc="-14"/>
          </a:p>
          <a:p>
            <a:pPr algn="l" defTabSz="461518">
              <a:lnSpc>
                <a:spcPct val="80000"/>
              </a:lnSpc>
              <a:defRPr sz="3397" b="1" spc="-33">
                <a:solidFill>
                  <a:srgbClr val="FFFFFF"/>
                </a:solidFill>
                <a:effectLst/>
                <a:latin typeface="+mn-lt"/>
                <a:ea typeface="+mn-ea"/>
                <a:cs typeface="+mn-cs"/>
                <a:sym typeface="Helvetica Neue"/>
              </a:defRPr>
            </a:pPr>
            <a:r>
              <a:t>data_memory_interface-&gt;Bellekle ilgili işlemlerin yapılmasını sağlayan modül</a:t>
            </a:r>
          </a:p>
        </p:txBody>
      </p:sp>
      <p:pic>
        <p:nvPicPr>
          <p:cNvPr id="129" name="IMG_6925.jpeg" descr="IMG_6925.jpeg"/>
          <p:cNvPicPr>
            <a:picLocks noChangeAspect="1"/>
          </p:cNvPicPr>
          <p:nvPr/>
        </p:nvPicPr>
        <p:blipFill>
          <a:blip r:embed="rId3"/>
          <a:srcRect t="3252" b="10841"/>
          <a:stretch>
            <a:fillRect/>
          </a:stretch>
        </p:blipFill>
        <p:spPr>
          <a:xfrm>
            <a:off x="4412059" y="8116045"/>
            <a:ext cx="15559888" cy="257616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ALU"/>
          <p:cNvSpPr txBox="1">
            <a:spLocks noGrp="1"/>
          </p:cNvSpPr>
          <p:nvPr>
            <p:ph type="body" sz="quarter" idx="1"/>
          </p:nvPr>
        </p:nvSpPr>
        <p:spPr>
          <a:xfrm>
            <a:off x="1727200" y="231481"/>
            <a:ext cx="20929600" cy="1522985"/>
          </a:xfrm>
          <a:prstGeom prst="rect">
            <a:avLst/>
          </a:prstGeom>
        </p:spPr>
        <p:txBody>
          <a:bodyPr anchor="t"/>
          <a:lstStyle>
            <a:lvl1pPr marL="0" indent="0" algn="ctr" defTabSz="12700">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6400" b="1">
                <a:solidFill>
                  <a:srgbClr val="FFFFFF"/>
                </a:solidFill>
                <a:latin typeface="Avenir Next Regular"/>
                <a:ea typeface="Avenir Next Regular"/>
                <a:cs typeface="Avenir Next Regular"/>
                <a:sym typeface="Avenir Next Regular"/>
              </a:defRPr>
            </a:lvl1pPr>
          </a:lstStyle>
          <a:p>
            <a:pPr>
              <a:defRPr>
                <a:effectLst/>
              </a:defRPr>
            </a:pPr>
            <a:r>
              <a:t>ALU</a:t>
            </a:r>
          </a:p>
        </p:txBody>
      </p:sp>
      <p:sp>
        <p:nvSpPr>
          <p:cNvPr id="132" name="Yapılacak olan işlemcinin ALU’sunun destekleyeceği 11 adet işlem bulunuyor. Bu işlemlerden hangisinin yapılacağı alu_function girişinden gelmektedir. İşlemlere göre a ve b sayıları, result isminde sonuç çıkışı ve sonuç eğer sıfır ise, ayrı bir çıkış olar"/>
          <p:cNvSpPr txBox="1"/>
          <p:nvPr/>
        </p:nvSpPr>
        <p:spPr>
          <a:xfrm>
            <a:off x="574148" y="1676916"/>
            <a:ext cx="23755896" cy="2004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defTabSz="490727">
              <a:lnSpc>
                <a:spcPct val="80000"/>
              </a:lnSpc>
              <a:defRPr sz="3612" b="1" spc="-36">
                <a:solidFill>
                  <a:srgbClr val="FFFFFF"/>
                </a:solidFill>
                <a:effectLst/>
                <a:latin typeface="+mn-lt"/>
                <a:ea typeface="+mn-ea"/>
                <a:cs typeface="+mn-cs"/>
                <a:sym typeface="Helvetica Neue"/>
              </a:defRPr>
            </a:pPr>
            <a:r>
              <a:t>Yapılacak olan işlemcinin ALU’sunun destekleyeceği 11 adet işlem bulunuyor. Bu işlemlerden hangisinin yapılacağı alu_function girişinden gelmektedir. İşlemlere göre a ve b sayıları, result isminde sonuç çıkışı ve sonuç eğer sıfır ise, ayrı bir çıkış olarak sonucun sıfır olması durumunda 1 olan bir çıktı vardır.</a:t>
            </a:r>
            <a:endParaRPr sz="1512" spc="-15"/>
          </a:p>
          <a:p>
            <a:pPr algn="l" defTabSz="490727">
              <a:lnSpc>
                <a:spcPct val="80000"/>
              </a:lnSpc>
              <a:defRPr sz="3612" b="1" spc="-36">
                <a:solidFill>
                  <a:srgbClr val="FFFFFF"/>
                </a:solidFill>
                <a:effectLst/>
                <a:latin typeface="+mn-lt"/>
                <a:ea typeface="+mn-ea"/>
                <a:cs typeface="+mn-cs"/>
                <a:sym typeface="Helvetica Neue"/>
              </a:defRPr>
            </a:pPr>
            <a:r>
              <a:t>ALU’nun desteklediği işlemler ve operasyon kodları aşağıdaki şekilde verilmektedir.</a:t>
            </a:r>
          </a:p>
        </p:txBody>
      </p:sp>
      <p:pic>
        <p:nvPicPr>
          <p:cNvPr id="133" name="IMG_6922.png" descr="IMG_6922.png"/>
          <p:cNvPicPr>
            <a:picLocks noChangeAspect="1"/>
          </p:cNvPicPr>
          <p:nvPr/>
        </p:nvPicPr>
        <p:blipFill>
          <a:blip r:embed="rId2"/>
          <a:stretch>
            <a:fillRect/>
          </a:stretch>
        </p:blipFill>
        <p:spPr>
          <a:xfrm>
            <a:off x="3297209" y="3798989"/>
            <a:ext cx="5401571" cy="9607594"/>
          </a:xfrm>
          <a:prstGeom prst="rect">
            <a:avLst/>
          </a:prstGeom>
          <a:ln w="12700">
            <a:miter lim="400000"/>
          </a:ln>
        </p:spPr>
      </p:pic>
      <p:pic>
        <p:nvPicPr>
          <p:cNvPr id="134" name="IMG_6923.jpeg" descr="IMG_6923.jpeg"/>
          <p:cNvPicPr>
            <a:picLocks noChangeAspect="1"/>
          </p:cNvPicPr>
          <p:nvPr/>
        </p:nvPicPr>
        <p:blipFill>
          <a:blip r:embed="rId3"/>
          <a:stretch>
            <a:fillRect/>
          </a:stretch>
        </p:blipFill>
        <p:spPr>
          <a:xfrm>
            <a:off x="12313687" y="5395305"/>
            <a:ext cx="9084912" cy="7195250"/>
          </a:xfrm>
          <a:prstGeom prst="rect">
            <a:avLst/>
          </a:prstGeom>
          <a:ln w="12700">
            <a:miter lim="400000"/>
          </a:ln>
        </p:spPr>
      </p:pic>
      <p:sp>
        <p:nvSpPr>
          <p:cNvPr id="135" name="Operasyonların açıklamaları aşağıda listelenmektedir."/>
          <p:cNvSpPr txBox="1"/>
          <p:nvPr/>
        </p:nvSpPr>
        <p:spPr>
          <a:xfrm>
            <a:off x="9987422" y="4183843"/>
            <a:ext cx="14348281" cy="12822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584200">
              <a:lnSpc>
                <a:spcPct val="80000"/>
              </a:lnSpc>
              <a:defRPr sz="4300" b="1" spc="-42">
                <a:solidFill>
                  <a:srgbClr val="FFFFFF"/>
                </a:solidFill>
                <a:latin typeface="+mn-lt"/>
                <a:ea typeface="+mn-ea"/>
                <a:cs typeface="+mn-cs"/>
                <a:sym typeface="Helvetica Neue"/>
              </a:defRPr>
            </a:lvl1pPr>
          </a:lstStyle>
          <a:p>
            <a:pPr>
              <a:defRPr>
                <a:effectLst/>
              </a:defRPr>
            </a:pPr>
            <a:r>
              <a:t>Operasyonların açıklamaları aşağıda listelenmektedir.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alu_function-&gt; Operasyonun ne olduğunu belirtir.…"/>
          <p:cNvSpPr txBox="1"/>
          <p:nvPr/>
        </p:nvSpPr>
        <p:spPr>
          <a:xfrm>
            <a:off x="998624" y="6645195"/>
            <a:ext cx="22386752" cy="4426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510484" indent="-510484" algn="l" defTabSz="584200">
              <a:lnSpc>
                <a:spcPct val="80000"/>
              </a:lnSpc>
              <a:buSzPct val="28000"/>
              <a:buBlip>
                <a:blip r:embed="rId2"/>
              </a:buBlip>
              <a:defRPr sz="4300" b="1" spc="-42">
                <a:solidFill>
                  <a:srgbClr val="FFFFFF"/>
                </a:solidFill>
                <a:effectLst/>
                <a:latin typeface="+mn-lt"/>
                <a:ea typeface="+mn-ea"/>
                <a:cs typeface="+mn-cs"/>
                <a:sym typeface="Helvetica Neue"/>
              </a:defRPr>
            </a:pPr>
            <a:r>
              <a:t>alu_function-&gt; Operasyonun ne olduğunu belirtir.</a:t>
            </a:r>
            <a:endParaRPr sz="1800" spc="-18"/>
          </a:p>
          <a:p>
            <a:pPr marL="510484" indent="-510484" algn="l" defTabSz="584200">
              <a:lnSpc>
                <a:spcPct val="80000"/>
              </a:lnSpc>
              <a:buSzPct val="28000"/>
              <a:buBlip>
                <a:blip r:embed="rId2"/>
              </a:buBlip>
              <a:defRPr sz="4300" b="1" spc="-42">
                <a:solidFill>
                  <a:srgbClr val="FFFFFF"/>
                </a:solidFill>
                <a:effectLst/>
                <a:latin typeface="+mn-lt"/>
                <a:ea typeface="+mn-ea"/>
                <a:cs typeface="+mn-cs"/>
                <a:sym typeface="Helvetica Neue"/>
              </a:defRPr>
            </a:pPr>
            <a:r>
              <a:t>operand_a  ve operand_b -&gt; İşlem yapılacak 32 bitlik sayıları ifade eder.</a:t>
            </a:r>
            <a:endParaRPr sz="1800" spc="-18"/>
          </a:p>
          <a:p>
            <a:pPr marL="510484" indent="-510484" algn="l" defTabSz="584200">
              <a:lnSpc>
                <a:spcPct val="80000"/>
              </a:lnSpc>
              <a:buSzPct val="28000"/>
              <a:buBlip>
                <a:blip r:embed="rId2"/>
              </a:buBlip>
              <a:defRPr sz="4300" b="1" spc="-42">
                <a:solidFill>
                  <a:srgbClr val="FFFFFF"/>
                </a:solidFill>
                <a:effectLst/>
                <a:latin typeface="+mn-lt"/>
                <a:ea typeface="+mn-ea"/>
                <a:cs typeface="+mn-cs"/>
                <a:sym typeface="Helvetica Neue"/>
              </a:defRPr>
            </a:pPr>
            <a:r>
              <a:t>result-&gt; Operasyona göre işlem yapılır ve sonuç buraya yazılır.32 bittir.</a:t>
            </a:r>
            <a:endParaRPr sz="1800" spc="-18"/>
          </a:p>
          <a:p>
            <a:pPr marL="510484" indent="-510484" algn="l" defTabSz="584200">
              <a:lnSpc>
                <a:spcPct val="80000"/>
              </a:lnSpc>
              <a:buSzPct val="28000"/>
              <a:buBlip>
                <a:blip r:embed="rId2"/>
              </a:buBlip>
              <a:defRPr sz="4300" b="1" spc="-42">
                <a:solidFill>
                  <a:srgbClr val="FFFFFF"/>
                </a:solidFill>
                <a:effectLst/>
                <a:latin typeface="+mn-lt"/>
                <a:ea typeface="+mn-ea"/>
                <a:cs typeface="+mn-cs"/>
                <a:sym typeface="Helvetica Neue"/>
              </a:defRPr>
            </a:pPr>
            <a:r>
              <a:t>result_equal_zero -&gt; result’un değerine göre sonuç üretir.</a:t>
            </a:r>
            <a:endParaRPr sz="1800" spc="-18"/>
          </a:p>
          <a:p>
            <a:pPr marL="510484" indent="-510484" algn="l" defTabSz="584200">
              <a:lnSpc>
                <a:spcPct val="80000"/>
              </a:lnSpc>
              <a:buSzPct val="28000"/>
              <a:buBlip>
                <a:blip r:embed="rId2"/>
              </a:buBlip>
              <a:defRPr sz="4300" b="1" spc="-42">
                <a:solidFill>
                  <a:srgbClr val="FFFFFF"/>
                </a:solidFill>
                <a:effectLst/>
                <a:latin typeface="+mn-lt"/>
                <a:ea typeface="+mn-ea"/>
                <a:cs typeface="+mn-cs"/>
                <a:sym typeface="Helvetica Neue"/>
              </a:defRPr>
            </a:pPr>
            <a:r>
              <a:rPr b="0"/>
              <a:t>result==0 ise </a:t>
            </a:r>
            <a:r>
              <a:t>result_equal_zero</a:t>
            </a:r>
            <a:r>
              <a:rPr b="0"/>
              <a:t> -&gt;1</a:t>
            </a:r>
            <a:endParaRPr sz="1800" b="0" spc="-18"/>
          </a:p>
          <a:p>
            <a:pPr marL="510484" indent="-510484" algn="l" defTabSz="584200">
              <a:lnSpc>
                <a:spcPct val="80000"/>
              </a:lnSpc>
              <a:buSzPct val="28000"/>
              <a:buBlip>
                <a:blip r:embed="rId2"/>
              </a:buBlip>
              <a:defRPr sz="4300" b="1" spc="-42">
                <a:solidFill>
                  <a:srgbClr val="FFFFFF"/>
                </a:solidFill>
                <a:effectLst/>
                <a:latin typeface="+mn-lt"/>
                <a:ea typeface="+mn-ea"/>
                <a:cs typeface="+mn-cs"/>
                <a:sym typeface="Helvetica Neue"/>
              </a:defRPr>
            </a:pPr>
            <a:r>
              <a:t>result==0 değilse result_equal_zero -&gt;0</a:t>
            </a:r>
          </a:p>
        </p:txBody>
      </p:sp>
      <p:pic>
        <p:nvPicPr>
          <p:cNvPr id="138" name="034F194B-C313-4348-BCDF-94FB387411C6.png" descr="034F194B-C313-4348-BCDF-94FB387411C6.png"/>
          <p:cNvPicPr>
            <a:picLocks noChangeAspect="1"/>
          </p:cNvPicPr>
          <p:nvPr/>
        </p:nvPicPr>
        <p:blipFill>
          <a:blip r:embed="rId3"/>
          <a:stretch>
            <a:fillRect/>
          </a:stretch>
        </p:blipFill>
        <p:spPr>
          <a:xfrm>
            <a:off x="1452472" y="1936840"/>
            <a:ext cx="9910887" cy="4210844"/>
          </a:xfrm>
          <a:prstGeom prst="rect">
            <a:avLst/>
          </a:prstGeom>
          <a:ln w="12700">
            <a:miter lim="400000"/>
          </a:ln>
        </p:spPr>
      </p:pic>
      <p:sp>
        <p:nvSpPr>
          <p:cNvPr id="139" name="ALU ünitesinin giriş ve çıkış sinyalleri gösterilmektedir."/>
          <p:cNvSpPr txBox="1"/>
          <p:nvPr/>
        </p:nvSpPr>
        <p:spPr>
          <a:xfrm>
            <a:off x="1184413" y="692120"/>
            <a:ext cx="16763353" cy="13132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584200">
              <a:lnSpc>
                <a:spcPct val="80000"/>
              </a:lnSpc>
              <a:defRPr sz="4300" b="1" spc="-42">
                <a:solidFill>
                  <a:srgbClr val="FFFFFF"/>
                </a:solidFill>
                <a:latin typeface="+mn-lt"/>
                <a:ea typeface="+mn-ea"/>
                <a:cs typeface="+mn-cs"/>
                <a:sym typeface="Helvetica Neue"/>
              </a:defRPr>
            </a:lvl1pPr>
          </a:lstStyle>
          <a:p>
            <a:pPr>
              <a:defRPr>
                <a:effectLst/>
              </a:defRPr>
            </a:pPr>
            <a:r>
              <a:t>ALU ünitesinin giriş ve çıkış sinyalleri gösterilmektedir.</a:t>
            </a:r>
          </a:p>
        </p:txBody>
      </p:sp>
      <p:sp>
        <p:nvSpPr>
          <p:cNvPr id="140" name="3 tane girişi, 2 tane çıkışı var."/>
          <p:cNvSpPr txBox="1"/>
          <p:nvPr/>
        </p:nvSpPr>
        <p:spPr>
          <a:xfrm>
            <a:off x="13801371" y="3582983"/>
            <a:ext cx="15850682" cy="9185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584200">
              <a:lnSpc>
                <a:spcPct val="80000"/>
              </a:lnSpc>
              <a:defRPr sz="4300" b="1" spc="-42">
                <a:solidFill>
                  <a:srgbClr val="FFFFFF"/>
                </a:solidFill>
                <a:latin typeface="+mn-lt"/>
                <a:ea typeface="+mn-ea"/>
                <a:cs typeface="+mn-cs"/>
                <a:sym typeface="Helvetica Neue"/>
              </a:defRPr>
            </a:lvl1pPr>
          </a:lstStyle>
          <a:p>
            <a:pPr>
              <a:defRPr>
                <a:effectLst/>
              </a:defRPr>
            </a:pPr>
            <a:r>
              <a:t>3 tane girişi, 2 tane çıkışı var.</a:t>
            </a:r>
            <a:endParaRPr sz="1800" spc="-18"/>
          </a:p>
        </p:txBody>
      </p:sp>
      <p:sp>
        <p:nvSpPr>
          <p:cNvPr id="141" name="Alu’nun giriş ve çıkış sinyallerine bakarak, alu_function’un 5 bitlik olmasından dolayı bu tasarımda 32 farklı operasyon yapılabileceği söylenebilir."/>
          <p:cNvSpPr txBox="1"/>
          <p:nvPr/>
        </p:nvSpPr>
        <p:spPr>
          <a:xfrm>
            <a:off x="1045469" y="10574908"/>
            <a:ext cx="21566288" cy="11613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84200">
              <a:lnSpc>
                <a:spcPct val="80000"/>
              </a:lnSpc>
              <a:defRPr sz="4300" b="1" spc="-42">
                <a:solidFill>
                  <a:srgbClr val="FFFFFF"/>
                </a:solidFill>
                <a:latin typeface="+mn-lt"/>
                <a:ea typeface="+mn-ea"/>
                <a:cs typeface="+mn-cs"/>
                <a:sym typeface="Helvetica Neue"/>
              </a:defRPr>
            </a:lvl1pPr>
          </a:lstStyle>
          <a:p>
            <a:pPr>
              <a:defRPr>
                <a:effectLst/>
              </a:defRPr>
            </a:pPr>
            <a:r>
              <a:rPr dirty="0" err="1"/>
              <a:t>Alu’nun</a:t>
            </a:r>
            <a:r>
              <a:rPr dirty="0"/>
              <a:t> </a:t>
            </a:r>
            <a:r>
              <a:rPr dirty="0" err="1"/>
              <a:t>giriş</a:t>
            </a:r>
            <a:r>
              <a:rPr dirty="0"/>
              <a:t> </a:t>
            </a:r>
            <a:r>
              <a:rPr dirty="0" err="1"/>
              <a:t>ve</a:t>
            </a:r>
            <a:r>
              <a:rPr dirty="0"/>
              <a:t> </a:t>
            </a:r>
            <a:r>
              <a:rPr dirty="0" err="1"/>
              <a:t>çıkış</a:t>
            </a:r>
            <a:r>
              <a:rPr dirty="0"/>
              <a:t> </a:t>
            </a:r>
            <a:r>
              <a:rPr dirty="0" err="1"/>
              <a:t>sinyallerine</a:t>
            </a:r>
            <a:r>
              <a:rPr dirty="0"/>
              <a:t> </a:t>
            </a:r>
            <a:r>
              <a:rPr dirty="0" err="1"/>
              <a:t>bakarak</a:t>
            </a:r>
            <a:r>
              <a:rPr dirty="0"/>
              <a:t>, </a:t>
            </a:r>
            <a:r>
              <a:rPr dirty="0" err="1"/>
              <a:t>alu_function’un</a:t>
            </a:r>
            <a:r>
              <a:rPr dirty="0"/>
              <a:t> 5 </a:t>
            </a:r>
            <a:r>
              <a:rPr dirty="0" err="1"/>
              <a:t>bitlik</a:t>
            </a:r>
            <a:r>
              <a:rPr dirty="0"/>
              <a:t> </a:t>
            </a:r>
            <a:r>
              <a:rPr dirty="0" err="1"/>
              <a:t>olmasından</a:t>
            </a:r>
            <a:r>
              <a:rPr dirty="0"/>
              <a:t> </a:t>
            </a:r>
            <a:r>
              <a:rPr dirty="0" err="1"/>
              <a:t>dolayı</a:t>
            </a:r>
            <a:endParaRPr lang="tr-TR" dirty="0"/>
          </a:p>
          <a:p>
            <a:pPr>
              <a:defRPr>
                <a:effectLst/>
              </a:defRPr>
            </a:pPr>
            <a:r>
              <a:rPr dirty="0"/>
              <a:t> </a:t>
            </a:r>
            <a:r>
              <a:rPr dirty="0" err="1"/>
              <a:t>bu</a:t>
            </a:r>
            <a:r>
              <a:rPr dirty="0"/>
              <a:t> </a:t>
            </a:r>
            <a:r>
              <a:rPr dirty="0" err="1"/>
              <a:t>tasarımda</a:t>
            </a:r>
            <a:r>
              <a:rPr dirty="0"/>
              <a:t> 32 </a:t>
            </a:r>
            <a:r>
              <a:rPr dirty="0" err="1"/>
              <a:t>farklı</a:t>
            </a:r>
            <a:r>
              <a:rPr dirty="0"/>
              <a:t> </a:t>
            </a:r>
            <a:r>
              <a:rPr dirty="0" err="1"/>
              <a:t>operasyon</a:t>
            </a:r>
            <a:r>
              <a:rPr dirty="0"/>
              <a:t> </a:t>
            </a:r>
            <a:r>
              <a:rPr dirty="0" err="1"/>
              <a:t>yapılabileceği</a:t>
            </a:r>
            <a:r>
              <a:rPr dirty="0"/>
              <a:t> </a:t>
            </a:r>
            <a:r>
              <a:rPr dirty="0" err="1"/>
              <a:t>söylenebilir</a:t>
            </a:r>
            <a:r>
              <a:rPr dirty="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Modülde yazılan bu fonksiyonda case yapısı kullanılmıştır. İşlemlerden hangisinin yapılacağı alu_function değerine göre gelmektedir.Gelen operasyon koduna göre işlem yapılmaktadır. İşlem sonuçları result’a kaydedilmektedir.…"/>
          <p:cNvSpPr txBox="1"/>
          <p:nvPr/>
        </p:nvSpPr>
        <p:spPr>
          <a:xfrm>
            <a:off x="10278005" y="1644704"/>
            <a:ext cx="12782289" cy="46338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defTabSz="473201">
              <a:lnSpc>
                <a:spcPct val="80000"/>
              </a:lnSpc>
              <a:defRPr sz="3564" b="1" spc="-35">
                <a:solidFill>
                  <a:srgbClr val="FFFFFF"/>
                </a:solidFill>
                <a:effectLst/>
                <a:latin typeface="+mn-lt"/>
                <a:ea typeface="+mn-ea"/>
                <a:cs typeface="+mn-cs"/>
                <a:sym typeface="Helvetica Neue"/>
              </a:defRPr>
            </a:pPr>
            <a:r>
              <a:rPr dirty="0" err="1"/>
              <a:t>Modülde</a:t>
            </a:r>
            <a:r>
              <a:rPr dirty="0"/>
              <a:t> </a:t>
            </a:r>
            <a:r>
              <a:rPr dirty="0" err="1"/>
              <a:t>yazılan</a:t>
            </a:r>
            <a:r>
              <a:rPr dirty="0"/>
              <a:t> </a:t>
            </a:r>
            <a:r>
              <a:rPr dirty="0" err="1"/>
              <a:t>bu</a:t>
            </a:r>
            <a:r>
              <a:rPr dirty="0"/>
              <a:t> </a:t>
            </a:r>
            <a:r>
              <a:rPr dirty="0" err="1"/>
              <a:t>fonksiyonda</a:t>
            </a:r>
            <a:r>
              <a:rPr dirty="0"/>
              <a:t> case </a:t>
            </a:r>
            <a:r>
              <a:rPr dirty="0" err="1"/>
              <a:t>yapısı</a:t>
            </a:r>
            <a:r>
              <a:rPr dirty="0"/>
              <a:t> </a:t>
            </a:r>
            <a:r>
              <a:rPr dirty="0" err="1"/>
              <a:t>kullanılmıştır</a:t>
            </a:r>
            <a:r>
              <a:rPr dirty="0"/>
              <a:t>. </a:t>
            </a:r>
            <a:r>
              <a:rPr dirty="0" err="1"/>
              <a:t>İşlemlerden</a:t>
            </a:r>
            <a:r>
              <a:rPr dirty="0"/>
              <a:t> </a:t>
            </a:r>
            <a:r>
              <a:rPr dirty="0" err="1"/>
              <a:t>hangisinin</a:t>
            </a:r>
            <a:r>
              <a:rPr dirty="0"/>
              <a:t> </a:t>
            </a:r>
            <a:r>
              <a:rPr dirty="0" err="1"/>
              <a:t>yapılacağı</a:t>
            </a:r>
            <a:r>
              <a:rPr dirty="0"/>
              <a:t> </a:t>
            </a:r>
            <a:r>
              <a:rPr dirty="0" err="1"/>
              <a:t>alu_function</a:t>
            </a:r>
            <a:r>
              <a:rPr dirty="0"/>
              <a:t> </a:t>
            </a:r>
            <a:r>
              <a:rPr dirty="0" err="1"/>
              <a:t>değerine</a:t>
            </a:r>
            <a:r>
              <a:rPr dirty="0"/>
              <a:t> </a:t>
            </a:r>
            <a:r>
              <a:rPr dirty="0" err="1"/>
              <a:t>göre</a:t>
            </a:r>
            <a:r>
              <a:rPr dirty="0"/>
              <a:t> </a:t>
            </a:r>
            <a:r>
              <a:rPr dirty="0" err="1"/>
              <a:t>gelmektedir.Gelen</a:t>
            </a:r>
            <a:r>
              <a:rPr dirty="0"/>
              <a:t> </a:t>
            </a:r>
            <a:r>
              <a:rPr dirty="0" err="1"/>
              <a:t>operasyon</a:t>
            </a:r>
            <a:r>
              <a:rPr dirty="0"/>
              <a:t> </a:t>
            </a:r>
            <a:r>
              <a:rPr dirty="0" err="1"/>
              <a:t>koduna</a:t>
            </a:r>
            <a:r>
              <a:rPr dirty="0"/>
              <a:t> </a:t>
            </a:r>
            <a:r>
              <a:rPr dirty="0" err="1"/>
              <a:t>göre</a:t>
            </a:r>
            <a:r>
              <a:rPr dirty="0"/>
              <a:t> </a:t>
            </a:r>
            <a:r>
              <a:rPr dirty="0" err="1"/>
              <a:t>işlem</a:t>
            </a:r>
            <a:r>
              <a:rPr dirty="0"/>
              <a:t> </a:t>
            </a:r>
            <a:r>
              <a:rPr dirty="0" err="1"/>
              <a:t>yapılmaktadır</a:t>
            </a:r>
            <a:r>
              <a:rPr dirty="0"/>
              <a:t>. </a:t>
            </a:r>
            <a:r>
              <a:rPr dirty="0" err="1"/>
              <a:t>İşlem</a:t>
            </a:r>
            <a:r>
              <a:rPr dirty="0"/>
              <a:t> </a:t>
            </a:r>
            <a:r>
              <a:rPr dirty="0" err="1"/>
              <a:t>sonuçları</a:t>
            </a:r>
            <a:r>
              <a:rPr dirty="0"/>
              <a:t> </a:t>
            </a:r>
            <a:r>
              <a:rPr dirty="0" err="1"/>
              <a:t>result’a</a:t>
            </a:r>
            <a:r>
              <a:rPr dirty="0"/>
              <a:t> </a:t>
            </a:r>
            <a:r>
              <a:rPr dirty="0" err="1"/>
              <a:t>kaydedilmektedir</a:t>
            </a:r>
            <a:r>
              <a:rPr dirty="0"/>
              <a:t>.</a:t>
            </a:r>
          </a:p>
          <a:p>
            <a:pPr algn="l" defTabSz="473201">
              <a:lnSpc>
                <a:spcPct val="80000"/>
              </a:lnSpc>
              <a:defRPr sz="3564" b="1" spc="-35">
                <a:solidFill>
                  <a:srgbClr val="FFFFFF"/>
                </a:solidFill>
                <a:effectLst/>
                <a:latin typeface="+mn-lt"/>
                <a:ea typeface="+mn-ea"/>
                <a:cs typeface="+mn-cs"/>
                <a:sym typeface="Helvetica Neue"/>
              </a:defRPr>
            </a:pPr>
            <a:r>
              <a:rPr dirty="0" err="1"/>
              <a:t>result’un</a:t>
            </a:r>
            <a:r>
              <a:rPr dirty="0"/>
              <a:t> </a:t>
            </a:r>
            <a:r>
              <a:rPr dirty="0" err="1"/>
              <a:t>sonucuna</a:t>
            </a:r>
            <a:r>
              <a:rPr dirty="0"/>
              <a:t> </a:t>
            </a:r>
            <a:r>
              <a:rPr dirty="0" err="1"/>
              <a:t>göre</a:t>
            </a:r>
            <a:r>
              <a:rPr dirty="0"/>
              <a:t> result_</a:t>
            </a:r>
            <a:r>
              <a:rPr lang="tr-TR" dirty="0"/>
              <a:t>e</a:t>
            </a:r>
            <a:r>
              <a:rPr dirty="0" err="1"/>
              <a:t>qual_zero</a:t>
            </a:r>
            <a:r>
              <a:rPr dirty="0"/>
              <a:t> </a:t>
            </a:r>
            <a:r>
              <a:rPr dirty="0" err="1"/>
              <a:t>sinyalinin</a:t>
            </a:r>
            <a:r>
              <a:rPr dirty="0"/>
              <a:t> </a:t>
            </a:r>
            <a:r>
              <a:rPr dirty="0" err="1"/>
              <a:t>değeri</a:t>
            </a:r>
            <a:r>
              <a:rPr dirty="0"/>
              <a:t> </a:t>
            </a:r>
            <a:r>
              <a:rPr dirty="0" err="1"/>
              <a:t>belirlen</a:t>
            </a:r>
            <a:r>
              <a:rPr lang="tr-TR" dirty="0" err="1"/>
              <a:t>mektedir</a:t>
            </a:r>
            <a:r>
              <a:rPr lang="tr-TR" dirty="0"/>
              <a:t>.</a:t>
            </a:r>
            <a:endParaRPr dirty="0"/>
          </a:p>
          <a:p>
            <a:pPr algn="l" defTabSz="473201">
              <a:lnSpc>
                <a:spcPct val="80000"/>
              </a:lnSpc>
              <a:defRPr sz="3564" b="1" spc="-35">
                <a:solidFill>
                  <a:srgbClr val="FFFFFF"/>
                </a:solidFill>
                <a:effectLst/>
                <a:latin typeface="+mn-lt"/>
                <a:ea typeface="+mn-ea"/>
                <a:cs typeface="+mn-cs"/>
                <a:sym typeface="Helvetica Neue"/>
              </a:defRPr>
            </a:pPr>
            <a:r>
              <a:rPr dirty="0"/>
              <a:t>result==0 </a:t>
            </a:r>
            <a:r>
              <a:rPr dirty="0" err="1"/>
              <a:t>ise</a:t>
            </a:r>
            <a:r>
              <a:rPr dirty="0"/>
              <a:t> result_</a:t>
            </a:r>
            <a:r>
              <a:rPr lang="tr-TR" dirty="0"/>
              <a:t>e</a:t>
            </a:r>
            <a:r>
              <a:rPr dirty="0" err="1"/>
              <a:t>qual_zero</a:t>
            </a:r>
            <a:r>
              <a:rPr dirty="0"/>
              <a:t> </a:t>
            </a:r>
            <a:r>
              <a:rPr dirty="0" err="1"/>
              <a:t>değeri</a:t>
            </a:r>
            <a:r>
              <a:rPr dirty="0"/>
              <a:t> 1 </a:t>
            </a:r>
            <a:r>
              <a:rPr dirty="0" err="1"/>
              <a:t>oluyor</a:t>
            </a:r>
            <a:r>
              <a:rPr dirty="0"/>
              <a:t>.</a:t>
            </a:r>
          </a:p>
          <a:p>
            <a:pPr algn="l" defTabSz="473201">
              <a:lnSpc>
                <a:spcPct val="80000"/>
              </a:lnSpc>
              <a:defRPr sz="3564" b="1" spc="-35">
                <a:solidFill>
                  <a:srgbClr val="FFFFFF"/>
                </a:solidFill>
                <a:effectLst/>
                <a:latin typeface="+mn-lt"/>
                <a:ea typeface="+mn-ea"/>
                <a:cs typeface="+mn-cs"/>
                <a:sym typeface="Helvetica Neue"/>
              </a:defRPr>
            </a:pPr>
            <a:r>
              <a:rPr dirty="0"/>
              <a:t>result==0 </a:t>
            </a:r>
            <a:r>
              <a:rPr dirty="0" err="1"/>
              <a:t>değilse</a:t>
            </a:r>
            <a:r>
              <a:rPr dirty="0"/>
              <a:t> result_</a:t>
            </a:r>
            <a:r>
              <a:rPr lang="tr-TR"/>
              <a:t>e</a:t>
            </a:r>
            <a:r>
              <a:t>qual</a:t>
            </a:r>
            <a:r>
              <a:rPr dirty="0" err="1"/>
              <a:t>_zero</a:t>
            </a:r>
            <a:r>
              <a:rPr dirty="0"/>
              <a:t> </a:t>
            </a:r>
            <a:r>
              <a:rPr dirty="0" err="1"/>
              <a:t>değeri</a:t>
            </a:r>
            <a:r>
              <a:rPr dirty="0"/>
              <a:t> 0 </a:t>
            </a:r>
            <a:r>
              <a:rPr dirty="0" err="1"/>
              <a:t>oluyor</a:t>
            </a:r>
            <a:r>
              <a:rPr dirty="0"/>
              <a:t>.</a:t>
            </a:r>
          </a:p>
          <a:p>
            <a:pPr algn="l" defTabSz="473201">
              <a:lnSpc>
                <a:spcPct val="80000"/>
              </a:lnSpc>
              <a:defRPr sz="3564" b="1" spc="-35">
                <a:solidFill>
                  <a:srgbClr val="FFFFFF"/>
                </a:solidFill>
                <a:effectLst/>
                <a:latin typeface="+mn-lt"/>
                <a:ea typeface="+mn-ea"/>
                <a:cs typeface="+mn-cs"/>
                <a:sym typeface="Helvetica Neue"/>
              </a:defRPr>
            </a:pPr>
            <a:r>
              <a:rPr dirty="0"/>
              <a:t>Bu </a:t>
            </a:r>
            <a:r>
              <a:rPr dirty="0" err="1"/>
              <a:t>eşitliği</a:t>
            </a:r>
            <a:r>
              <a:rPr dirty="0"/>
              <a:t> </a:t>
            </a:r>
            <a:r>
              <a:rPr dirty="0" err="1"/>
              <a:t>sağlamak</a:t>
            </a:r>
            <a:r>
              <a:rPr dirty="0"/>
              <a:t> </a:t>
            </a:r>
            <a:r>
              <a:rPr dirty="0" err="1"/>
              <a:t>için</a:t>
            </a:r>
            <a:r>
              <a:rPr dirty="0"/>
              <a:t> </a:t>
            </a:r>
            <a:r>
              <a:rPr dirty="0" err="1"/>
              <a:t>bir</a:t>
            </a:r>
            <a:r>
              <a:rPr dirty="0"/>
              <a:t> </a:t>
            </a:r>
            <a:r>
              <a:rPr dirty="0" err="1"/>
              <a:t>bağlantı</a:t>
            </a:r>
            <a:r>
              <a:rPr dirty="0"/>
              <a:t> </a:t>
            </a:r>
            <a:r>
              <a:rPr dirty="0" err="1"/>
              <a:t>değeri</a:t>
            </a:r>
            <a:r>
              <a:rPr dirty="0"/>
              <a:t> </a:t>
            </a:r>
            <a:r>
              <a:rPr dirty="0" err="1"/>
              <a:t>olan</a:t>
            </a:r>
            <a:r>
              <a:rPr dirty="0"/>
              <a:t> z </a:t>
            </a:r>
            <a:r>
              <a:rPr dirty="0" err="1"/>
              <a:t>kullanıldı</a:t>
            </a:r>
            <a:r>
              <a:rPr dirty="0"/>
              <a:t>.</a:t>
            </a:r>
          </a:p>
        </p:txBody>
      </p:sp>
      <p:pic>
        <p:nvPicPr>
          <p:cNvPr id="144" name="4d5f9d33-7808-4080-8d06-c09721918560.jpeg" descr="4d5f9d33-7808-4080-8d06-c09721918560.jpeg"/>
          <p:cNvPicPr>
            <a:picLocks noChangeAspect="1"/>
          </p:cNvPicPr>
          <p:nvPr/>
        </p:nvPicPr>
        <p:blipFill>
          <a:blip r:embed="rId2"/>
          <a:stretch>
            <a:fillRect/>
          </a:stretch>
        </p:blipFill>
        <p:spPr>
          <a:xfrm>
            <a:off x="1863194" y="47888"/>
            <a:ext cx="6386731" cy="8278709"/>
          </a:xfrm>
          <a:prstGeom prst="rect">
            <a:avLst/>
          </a:prstGeom>
          <a:ln w="12700">
            <a:miter lim="400000"/>
          </a:ln>
        </p:spPr>
      </p:pic>
      <p:pic>
        <p:nvPicPr>
          <p:cNvPr id="145" name="61ae8591-2b37-4353-8371-f3acda9ed282.jpeg" descr="61ae8591-2b37-4353-8371-f3acda9ed282.jpeg"/>
          <p:cNvPicPr>
            <a:picLocks noChangeAspect="1"/>
          </p:cNvPicPr>
          <p:nvPr/>
        </p:nvPicPr>
        <p:blipFill>
          <a:blip r:embed="rId3"/>
          <a:stretch>
            <a:fillRect/>
          </a:stretch>
        </p:blipFill>
        <p:spPr>
          <a:xfrm>
            <a:off x="2376817" y="8652045"/>
            <a:ext cx="19630366" cy="458111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İstenen 11 tane komut operasyon kodlarına göre, yapılacağı işlem belirlenerek tasarlanır.…"/>
          <p:cNvSpPr txBox="1"/>
          <p:nvPr/>
        </p:nvSpPr>
        <p:spPr>
          <a:xfrm>
            <a:off x="314052" y="839056"/>
            <a:ext cx="23755896" cy="200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defTabSz="584200">
              <a:lnSpc>
                <a:spcPct val="80000"/>
              </a:lnSpc>
              <a:defRPr sz="4300" b="1" spc="-42">
                <a:solidFill>
                  <a:srgbClr val="FFFFFF"/>
                </a:solidFill>
                <a:effectLst/>
                <a:latin typeface="+mn-lt"/>
                <a:ea typeface="+mn-ea"/>
                <a:cs typeface="+mn-cs"/>
                <a:sym typeface="Helvetica Neue"/>
              </a:defRPr>
            </a:pPr>
            <a:r>
              <a:t>İstenen 11 tane komut operasyon kodlarına göre, yapılacağı işlem belirlenerek tasarlanır.</a:t>
            </a:r>
            <a:endParaRPr sz="1800" spc="-18"/>
          </a:p>
          <a:p>
            <a:pPr algn="l" defTabSz="584200">
              <a:lnSpc>
                <a:spcPct val="80000"/>
              </a:lnSpc>
              <a:defRPr sz="4300" b="1" spc="-42">
                <a:solidFill>
                  <a:srgbClr val="FFFFFF"/>
                </a:solidFill>
                <a:effectLst/>
                <a:latin typeface="+mn-lt"/>
                <a:ea typeface="+mn-ea"/>
                <a:cs typeface="+mn-cs"/>
                <a:sym typeface="Helvetica Neue"/>
              </a:defRPr>
            </a:pPr>
            <a:r>
              <a:t>result değerine göre de her bir kod bloğunda z’nin değeri belirlenir.</a:t>
            </a:r>
          </a:p>
        </p:txBody>
      </p:sp>
      <p:pic>
        <p:nvPicPr>
          <p:cNvPr id="148" name="CDDA44CA-E5F6-4C36-AA92-00A0EAD0E3F8.png" descr="CDDA44CA-E5F6-4C36-AA92-00A0EAD0E3F8.png"/>
          <p:cNvPicPr>
            <a:picLocks noChangeAspect="1"/>
          </p:cNvPicPr>
          <p:nvPr/>
        </p:nvPicPr>
        <p:blipFill>
          <a:blip r:embed="rId2"/>
          <a:stretch>
            <a:fillRect/>
          </a:stretch>
        </p:blipFill>
        <p:spPr>
          <a:xfrm>
            <a:off x="3006946" y="3010347"/>
            <a:ext cx="8180507" cy="9677366"/>
          </a:xfrm>
          <a:prstGeom prst="rect">
            <a:avLst/>
          </a:prstGeom>
          <a:ln w="12700">
            <a:miter lim="400000"/>
          </a:ln>
        </p:spPr>
      </p:pic>
      <p:pic>
        <p:nvPicPr>
          <p:cNvPr id="149" name="3804962a-bd67-454a-aad7-f7b73c9363c1.jpeg" descr="3804962a-bd67-454a-aad7-f7b73c9363c1.jpeg"/>
          <p:cNvPicPr>
            <a:picLocks noChangeAspect="1"/>
          </p:cNvPicPr>
          <p:nvPr/>
        </p:nvPicPr>
        <p:blipFill>
          <a:blip r:embed="rId3"/>
          <a:stretch>
            <a:fillRect/>
          </a:stretch>
        </p:blipFill>
        <p:spPr>
          <a:xfrm>
            <a:off x="13473106" y="2996068"/>
            <a:ext cx="7757171" cy="9705924"/>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nstruction Decoder"/>
          <p:cNvSpPr txBox="1">
            <a:spLocks noGrp="1"/>
          </p:cNvSpPr>
          <p:nvPr>
            <p:ph type="body" sz="quarter" idx="1"/>
          </p:nvPr>
        </p:nvSpPr>
        <p:spPr>
          <a:xfrm>
            <a:off x="1987295" y="36409"/>
            <a:ext cx="20929601" cy="1522985"/>
          </a:xfrm>
          <a:prstGeom prst="rect">
            <a:avLst/>
          </a:prstGeom>
        </p:spPr>
        <p:txBody>
          <a:bodyPr anchor="t"/>
          <a:lstStyle>
            <a:lvl1pPr marL="0" indent="0" algn="ctr" defTabSz="12700">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6400" b="1">
                <a:solidFill>
                  <a:srgbClr val="FFFFFF"/>
                </a:solidFill>
                <a:latin typeface="Avenir Next Regular"/>
                <a:ea typeface="Avenir Next Regular"/>
                <a:cs typeface="Avenir Next Regular"/>
                <a:sym typeface="Avenir Next Regular"/>
              </a:defRPr>
            </a:lvl1pPr>
          </a:lstStyle>
          <a:p>
            <a:pPr>
              <a:defRPr>
                <a:effectLst/>
              </a:defRPr>
            </a:pPr>
            <a:r>
              <a:t>Instruction Decoder</a:t>
            </a:r>
          </a:p>
        </p:txBody>
      </p:sp>
      <p:sp>
        <p:nvSpPr>
          <p:cNvPr id="152" name="Instruction Decoder ünitesinin giriş ve çıkış sinyalleri yan tarafta gösterilmektedir."/>
          <p:cNvSpPr txBox="1"/>
          <p:nvPr/>
        </p:nvSpPr>
        <p:spPr>
          <a:xfrm>
            <a:off x="12792756" y="2848205"/>
            <a:ext cx="11259640" cy="17049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584200">
              <a:lnSpc>
                <a:spcPct val="80000"/>
              </a:lnSpc>
              <a:defRPr sz="4300" b="1" spc="-42">
                <a:solidFill>
                  <a:srgbClr val="FFFFFF"/>
                </a:solidFill>
                <a:latin typeface="+mn-lt"/>
                <a:ea typeface="+mn-ea"/>
                <a:cs typeface="+mn-cs"/>
                <a:sym typeface="Helvetica Neue"/>
              </a:defRPr>
            </a:lvl1pPr>
          </a:lstStyle>
          <a:p>
            <a:pPr>
              <a:defRPr>
                <a:effectLst/>
              </a:defRPr>
            </a:pPr>
            <a:r>
              <a:t>Instruction Decoder ünitesinin giriş ve çıkış sinyalleri yan tarafta gösterilmektedir.</a:t>
            </a:r>
          </a:p>
        </p:txBody>
      </p:sp>
      <p:sp>
        <p:nvSpPr>
          <p:cNvPr id="153" name="Modülde giriş olarak 32 bitlik instruction word’u alınmaktadır. 32 bitlik inst girişine girilen değerleri kısım kısım ayırarak görevlerini yapmak üzere ayırır.…"/>
          <p:cNvSpPr txBox="1"/>
          <p:nvPr/>
        </p:nvSpPr>
        <p:spPr>
          <a:xfrm>
            <a:off x="574148" y="6423668"/>
            <a:ext cx="23755896" cy="2004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defTabSz="572516">
              <a:lnSpc>
                <a:spcPct val="80000"/>
              </a:lnSpc>
              <a:defRPr sz="4214" b="1" spc="-42">
                <a:solidFill>
                  <a:srgbClr val="FFFFFF"/>
                </a:solidFill>
                <a:effectLst/>
                <a:latin typeface="+mn-lt"/>
                <a:ea typeface="+mn-ea"/>
                <a:cs typeface="+mn-cs"/>
                <a:sym typeface="Helvetica Neue"/>
              </a:defRPr>
            </a:pPr>
            <a:r>
              <a:t>Modülde giriş olarak 32 bitlik instruction word’u alınmaktadır. 32 bitlik inst girişine girilen değerleri kısım kısım ayırarak görevlerini yapmak üzere ayırır.</a:t>
            </a:r>
            <a:endParaRPr sz="1764" spc="-17"/>
          </a:p>
          <a:p>
            <a:pPr algn="l" defTabSz="572516">
              <a:lnSpc>
                <a:spcPct val="80000"/>
              </a:lnSpc>
              <a:defRPr sz="4214" b="1" spc="-42">
                <a:solidFill>
                  <a:srgbClr val="FFFFFF"/>
                </a:solidFill>
                <a:effectLst/>
                <a:latin typeface="+mn-lt"/>
                <a:ea typeface="+mn-ea"/>
                <a:cs typeface="+mn-cs"/>
                <a:sym typeface="Helvetica Neue"/>
              </a:defRPr>
            </a:pPr>
            <a:r>
              <a:t>Çıkışta ise instruction’un parse edilmiş hali, yani decode edilmiş hali çıkış olarak verilmektedir.</a:t>
            </a:r>
          </a:p>
        </p:txBody>
      </p:sp>
      <p:sp>
        <p:nvSpPr>
          <p:cNvPr id="154" name="Opcode, instruction’un ilk 7 bitini yani [6:0]’ı temsil etmekte…"/>
          <p:cNvSpPr txBox="1"/>
          <p:nvPr/>
        </p:nvSpPr>
        <p:spPr>
          <a:xfrm>
            <a:off x="583437" y="8271970"/>
            <a:ext cx="21526501" cy="3874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pPr marL="764540" lvl="1" indent="-382270" algn="l" defTabSz="577850">
              <a:lnSpc>
                <a:spcPct val="25000"/>
              </a:lnSpc>
              <a:spcBef>
                <a:spcPts val="4100"/>
              </a:spcBef>
              <a:buSzPct val="75000"/>
              <a:buChar char="•"/>
              <a:defRPr sz="3220">
                <a:solidFill>
                  <a:srgbClr val="FFFFFF"/>
                </a:solidFill>
                <a:effectLst>
                  <a:outerShdw blurRad="35560" dist="17780" dir="5400000" rotWithShape="0">
                    <a:srgbClr val="000000"/>
                  </a:outerShdw>
                </a:effectLst>
              </a:defRPr>
            </a:pPr>
            <a:r>
              <a:t>Opcode, instruction’un ilk 7 bitini yani [6:0]’ı temsil etmekte</a:t>
            </a:r>
          </a:p>
          <a:p>
            <a:pPr marL="764540" lvl="1" indent="-382270" algn="l" defTabSz="577850">
              <a:lnSpc>
                <a:spcPct val="25000"/>
              </a:lnSpc>
              <a:spcBef>
                <a:spcPts val="4100"/>
              </a:spcBef>
              <a:buSzPct val="75000"/>
              <a:buChar char="•"/>
              <a:defRPr sz="3220">
                <a:solidFill>
                  <a:srgbClr val="FFFFFF"/>
                </a:solidFill>
                <a:effectLst>
                  <a:outerShdw blurRad="35560" dist="17780" dir="5400000" rotWithShape="0">
                    <a:srgbClr val="000000"/>
                  </a:outerShdw>
                </a:effectLst>
              </a:defRPr>
            </a:pPr>
            <a:r>
              <a:t>Func3, instruction’un 14-12 bitleri arasını [14:12];</a:t>
            </a:r>
          </a:p>
          <a:p>
            <a:pPr marL="764540" lvl="1" indent="-382270" algn="l" defTabSz="577850">
              <a:lnSpc>
                <a:spcPct val="25000"/>
              </a:lnSpc>
              <a:spcBef>
                <a:spcPts val="4100"/>
              </a:spcBef>
              <a:buSzPct val="75000"/>
              <a:buChar char="•"/>
              <a:defRPr sz="3220">
                <a:solidFill>
                  <a:srgbClr val="FFFFFF"/>
                </a:solidFill>
                <a:effectLst>
                  <a:outerShdw blurRad="35560" dist="17780" dir="5400000" rotWithShape="0">
                    <a:srgbClr val="000000"/>
                  </a:outerShdw>
                </a:effectLst>
              </a:defRPr>
            </a:pPr>
            <a:r>
              <a:t>Func7, instruction’un 31-25 bitleri arasını [31:25];</a:t>
            </a:r>
          </a:p>
          <a:p>
            <a:pPr marL="764540" lvl="1" indent="-382270" algn="l" defTabSz="577850">
              <a:lnSpc>
                <a:spcPct val="25000"/>
              </a:lnSpc>
              <a:spcBef>
                <a:spcPts val="4100"/>
              </a:spcBef>
              <a:buSzPct val="75000"/>
              <a:buChar char="•"/>
              <a:defRPr sz="3220">
                <a:solidFill>
                  <a:srgbClr val="FFFFFF"/>
                </a:solidFill>
                <a:effectLst>
                  <a:outerShdw blurRad="35560" dist="17780" dir="5400000" rotWithShape="0">
                    <a:srgbClr val="000000"/>
                  </a:outerShdw>
                </a:effectLst>
              </a:defRPr>
            </a:pPr>
            <a:r>
              <a:t>Rd, instruction’un 11-7 bitleri arasını [11:7];</a:t>
            </a:r>
          </a:p>
          <a:p>
            <a:pPr marL="764540" lvl="1" indent="-382270" algn="l" defTabSz="577850">
              <a:lnSpc>
                <a:spcPct val="25000"/>
              </a:lnSpc>
              <a:spcBef>
                <a:spcPts val="4100"/>
              </a:spcBef>
              <a:buSzPct val="75000"/>
              <a:buChar char="•"/>
              <a:defRPr sz="3220">
                <a:solidFill>
                  <a:srgbClr val="FFFFFF"/>
                </a:solidFill>
                <a:effectLst>
                  <a:outerShdw blurRad="35560" dist="17780" dir="5400000" rotWithShape="0">
                    <a:srgbClr val="000000"/>
                  </a:outerShdw>
                </a:effectLst>
              </a:defRPr>
            </a:pPr>
            <a:r>
              <a:t>RS1, instruction’un 19-15 bitleri arasını [19:15];</a:t>
            </a:r>
          </a:p>
          <a:p>
            <a:pPr marL="764540" lvl="1" indent="-382270" algn="l" defTabSz="577850">
              <a:lnSpc>
                <a:spcPct val="25000"/>
              </a:lnSpc>
              <a:spcBef>
                <a:spcPts val="4100"/>
              </a:spcBef>
              <a:buSzPct val="75000"/>
              <a:buChar char="•"/>
              <a:defRPr sz="3220">
                <a:solidFill>
                  <a:srgbClr val="FFFFFF"/>
                </a:solidFill>
                <a:effectLst>
                  <a:outerShdw blurRad="35560" dist="17780" dir="5400000" rotWithShape="0">
                    <a:srgbClr val="000000"/>
                  </a:outerShdw>
                </a:effectLst>
              </a:defRPr>
            </a:pPr>
            <a:r>
              <a:t>RS2, instruction’un 24-20 bitleri arasını [24:20];</a:t>
            </a:r>
          </a:p>
        </p:txBody>
      </p:sp>
      <p:sp>
        <p:nvSpPr>
          <p:cNvPr id="155" name="Buna göre instruction sinyali parçalanarak ilgili sinyallerin üzerlerine atama yapılmalıdır."/>
          <p:cNvSpPr txBox="1"/>
          <p:nvPr/>
        </p:nvSpPr>
        <p:spPr>
          <a:xfrm>
            <a:off x="563716" y="12409378"/>
            <a:ext cx="24492024" cy="19000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584200">
              <a:lnSpc>
                <a:spcPct val="80000"/>
              </a:lnSpc>
              <a:defRPr sz="4300" b="1" spc="-42">
                <a:solidFill>
                  <a:srgbClr val="FFFFFF"/>
                </a:solidFill>
                <a:latin typeface="+mn-lt"/>
                <a:ea typeface="+mn-ea"/>
                <a:cs typeface="+mn-cs"/>
                <a:sym typeface="Helvetica Neue"/>
              </a:defRPr>
            </a:lvl1pPr>
          </a:lstStyle>
          <a:p>
            <a:pPr>
              <a:defRPr>
                <a:effectLst/>
              </a:defRPr>
            </a:pPr>
            <a:r>
              <a:t>Buna göre instruction sinyali parçalanarak ilgili sinyallerin üzerlerine atama yapılmalıdır.</a:t>
            </a:r>
          </a:p>
        </p:txBody>
      </p:sp>
      <p:pic>
        <p:nvPicPr>
          <p:cNvPr id="156" name="a48d82e6-f9ca-452e-a0e4-b16e9c8be547.jpeg" descr="a48d82e6-f9ca-452e-a0e4-b16e9c8be547.jpeg"/>
          <p:cNvPicPr>
            <a:picLocks noChangeAspect="1"/>
          </p:cNvPicPr>
          <p:nvPr/>
        </p:nvPicPr>
        <p:blipFill>
          <a:blip r:embed="rId2"/>
          <a:stretch>
            <a:fillRect/>
          </a:stretch>
        </p:blipFill>
        <p:spPr>
          <a:xfrm>
            <a:off x="1195009" y="1169565"/>
            <a:ext cx="10536744" cy="5062219"/>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Modülde verilen her output için bir logic değişkeni oluşturduk. Logic veri türü sayesinde sentezleyici output’un reg veya wire olmasını sentez aşamısında belirler. Always_latch bloğunda logic değişkenlerimize inst inputundaki atanması gereken bit aralıkl"/>
          <p:cNvSpPr txBox="1"/>
          <p:nvPr/>
        </p:nvSpPr>
        <p:spPr>
          <a:xfrm>
            <a:off x="574148" y="5800813"/>
            <a:ext cx="23755896" cy="2004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584200">
              <a:lnSpc>
                <a:spcPct val="80000"/>
              </a:lnSpc>
              <a:defRPr sz="4300" b="1" spc="-42">
                <a:solidFill>
                  <a:srgbClr val="FFFFFF"/>
                </a:solidFill>
                <a:latin typeface="+mn-lt"/>
                <a:ea typeface="+mn-ea"/>
                <a:cs typeface="+mn-cs"/>
                <a:sym typeface="Helvetica Neue"/>
              </a:defRPr>
            </a:lvl1pPr>
          </a:lstStyle>
          <a:p>
            <a:pPr>
              <a:defRPr>
                <a:effectLst/>
              </a:defRPr>
            </a:pPr>
            <a:r>
              <a:t>Modülde verilen her output için bir logic değişkeni oluşturduk. Logic veri türü sayesinde sentezleyici output’un reg veya wire olmasını sentez aşamısında belirler. Always_latch bloğunda logic değişkenlerimize inst inputundaki atanması gereken bit aralıklarını atıyoruz.  </a:t>
            </a:r>
          </a:p>
        </p:txBody>
      </p:sp>
      <p:sp>
        <p:nvSpPr>
          <p:cNvPr id="159" name="Assign ifadesi ile outputlar, logic değerlerine atanır."/>
          <p:cNvSpPr txBox="1"/>
          <p:nvPr/>
        </p:nvSpPr>
        <p:spPr>
          <a:xfrm>
            <a:off x="11157854" y="10036002"/>
            <a:ext cx="11649784" cy="424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584200">
              <a:lnSpc>
                <a:spcPct val="80000"/>
              </a:lnSpc>
              <a:defRPr sz="4300" b="1" spc="-42">
                <a:solidFill>
                  <a:srgbClr val="FFFFFF"/>
                </a:solidFill>
                <a:latin typeface="+mn-lt"/>
                <a:ea typeface="+mn-ea"/>
                <a:cs typeface="+mn-cs"/>
                <a:sym typeface="Helvetica Neue"/>
              </a:defRPr>
            </a:lvl1pPr>
          </a:lstStyle>
          <a:p>
            <a:pPr>
              <a:defRPr>
                <a:effectLst/>
              </a:defRPr>
            </a:pPr>
            <a:r>
              <a:t>Assign ifadesi ile outputlar, logic değerlerine atanır.</a:t>
            </a:r>
          </a:p>
        </p:txBody>
      </p:sp>
      <p:pic>
        <p:nvPicPr>
          <p:cNvPr id="160" name="0372b5b2-9b85-4fa2-a054-5ebd8bed932d.jpeg" descr="0372b5b2-9b85-4fa2-a054-5ebd8bed932d.jpeg"/>
          <p:cNvPicPr>
            <a:picLocks noChangeAspect="1"/>
          </p:cNvPicPr>
          <p:nvPr/>
        </p:nvPicPr>
        <p:blipFill>
          <a:blip r:embed="rId2"/>
          <a:stretch>
            <a:fillRect/>
          </a:stretch>
        </p:blipFill>
        <p:spPr>
          <a:xfrm>
            <a:off x="3211520" y="380238"/>
            <a:ext cx="8918312" cy="4762501"/>
          </a:xfrm>
          <a:prstGeom prst="rect">
            <a:avLst/>
          </a:prstGeom>
          <a:ln w="12700">
            <a:miter lim="400000"/>
          </a:ln>
        </p:spPr>
      </p:pic>
      <p:pic>
        <p:nvPicPr>
          <p:cNvPr id="161" name="7a5e267d-927e-4e93-bc1a-86941f95c2e0.jpeg" descr="7a5e267d-927e-4e93-bc1a-86941f95c2e0.jpeg"/>
          <p:cNvPicPr>
            <a:picLocks noChangeAspect="1"/>
          </p:cNvPicPr>
          <p:nvPr/>
        </p:nvPicPr>
        <p:blipFill>
          <a:blip r:embed="rId3"/>
          <a:stretch>
            <a:fillRect/>
          </a:stretch>
        </p:blipFill>
        <p:spPr>
          <a:xfrm>
            <a:off x="14611171" y="450848"/>
            <a:ext cx="7910545" cy="4621280"/>
          </a:xfrm>
          <a:prstGeom prst="rect">
            <a:avLst/>
          </a:prstGeom>
          <a:ln w="12700">
            <a:miter lim="400000"/>
          </a:ln>
        </p:spPr>
      </p:pic>
      <p:pic>
        <p:nvPicPr>
          <p:cNvPr id="162" name="6b924028-c37b-41cf-8116-16c3f3d4780c.jpeg" descr="6b924028-c37b-41cf-8116-16c3f3d4780c.jpeg"/>
          <p:cNvPicPr>
            <a:picLocks noChangeAspect="1"/>
          </p:cNvPicPr>
          <p:nvPr/>
        </p:nvPicPr>
        <p:blipFill>
          <a:blip r:embed="rId4"/>
          <a:stretch>
            <a:fillRect/>
          </a:stretch>
        </p:blipFill>
        <p:spPr>
          <a:xfrm>
            <a:off x="964957" y="8097374"/>
            <a:ext cx="9450674" cy="4799171"/>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4"/>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4"/>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TotalTime>
  <Words>911</Words>
  <Application>Microsoft Office PowerPoint</Application>
  <PresentationFormat>Özel</PresentationFormat>
  <Paragraphs>68</Paragraphs>
  <Slides>14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 Hebrew</vt:lpstr>
      <vt:lpstr>Avenir Next Regular</vt:lpstr>
      <vt:lpstr>Helvetica Neue</vt:lpstr>
      <vt:lpstr>Helvetica Neue Medium</vt:lpstr>
      <vt:lpstr>Publico Headline Black</vt:lpstr>
      <vt:lpstr>New_Template2</vt:lpstr>
      <vt:lpstr>RISC-V TABANLI İŞLEMCİ TASARIMI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Sonuçlar</vt:lpstr>
      <vt:lpstr>Hazırlayanlar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 TABANLI İŞLEMCİ TASARIMI</dc:title>
  <cp:lastModifiedBy>İrem KALKANLI</cp:lastModifiedBy>
  <cp:revision>3</cp:revision>
  <dcterms:modified xsi:type="dcterms:W3CDTF">2021-05-28T12:41:46Z</dcterms:modified>
</cp:coreProperties>
</file>