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1EA3B9-777E-496C-84B3-FE9847317194}">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5/18/2022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06820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5/18/2022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6429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5/18/2022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29842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5/18/2022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893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5/18/2022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7165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5/18/2022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76721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5/18/2022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51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5/18/2022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7930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5/18/2022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7311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5/18/2022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061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5/18/2022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20038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5/18/2022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192562635"/>
      </p:ext>
    </p:extLst>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3"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3D swirl of cords on a blue background">
            <a:extLst>
              <a:ext uri="{FF2B5EF4-FFF2-40B4-BE49-F238E27FC236}">
                <a16:creationId xmlns:a16="http://schemas.microsoft.com/office/drawing/2014/main" id="{3CD09E62-CF99-7A16-A846-170A07F1471A}"/>
              </a:ext>
            </a:extLst>
          </p:cNvPr>
          <p:cNvPicPr>
            <a:picLocks noChangeAspect="1"/>
          </p:cNvPicPr>
          <p:nvPr/>
        </p:nvPicPr>
        <p:blipFill rotWithShape="1">
          <a:blip r:embed="rId3">
            <a:alphaModFix amt="70000"/>
          </a:blip>
          <a:srcRect l="5"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5B3F11A2-AC81-154E-0924-CF6F1C919CB1}"/>
              </a:ext>
            </a:extLst>
          </p:cNvPr>
          <p:cNvSpPr>
            <a:spLocks noGrp="1"/>
          </p:cNvSpPr>
          <p:nvPr>
            <p:ph type="ctrTitle"/>
          </p:nvPr>
        </p:nvSpPr>
        <p:spPr>
          <a:xfrm>
            <a:off x="838200" y="740211"/>
            <a:ext cx="7530685" cy="3163864"/>
          </a:xfrm>
        </p:spPr>
        <p:txBody>
          <a:bodyPr>
            <a:normAutofit/>
          </a:bodyPr>
          <a:lstStyle/>
          <a:p>
            <a:r>
              <a:rPr lang="tr-TR" sz="4000" dirty="0">
                <a:solidFill>
                  <a:srgbClr val="FFFFFF"/>
                </a:solidFill>
              </a:rPr>
              <a:t>BLM 302 – </a:t>
            </a:r>
            <a:r>
              <a:rPr lang="tr-TR" sz="4000" dirty="0" err="1">
                <a:solidFill>
                  <a:srgbClr val="FFFFFF"/>
                </a:solidFill>
              </a:rPr>
              <a:t>Mikrokontrolörler</a:t>
            </a:r>
            <a:r>
              <a:rPr lang="tr-TR" sz="4000" dirty="0">
                <a:solidFill>
                  <a:srgbClr val="FFFFFF"/>
                </a:solidFill>
              </a:rPr>
              <a:t> ve Robotik</a:t>
            </a:r>
            <a:br>
              <a:rPr lang="tr-TR" sz="4000" dirty="0">
                <a:solidFill>
                  <a:srgbClr val="FFFFFF"/>
                </a:solidFill>
              </a:rPr>
            </a:br>
            <a:r>
              <a:rPr lang="tr-TR" sz="4000" dirty="0">
                <a:solidFill>
                  <a:srgbClr val="FFFFFF"/>
                </a:solidFill>
              </a:rPr>
              <a:t>Engel Kaldırıcı Sumo Robot</a:t>
            </a:r>
            <a:br>
              <a:rPr lang="tr-TR" sz="4000" dirty="0">
                <a:solidFill>
                  <a:srgbClr val="FFFFFF"/>
                </a:solidFill>
              </a:rPr>
            </a:br>
            <a:r>
              <a:rPr lang="tr-TR" sz="4000" dirty="0">
                <a:solidFill>
                  <a:srgbClr val="FFFFFF"/>
                </a:solidFill>
              </a:rPr>
              <a:t>Projesi</a:t>
            </a:r>
          </a:p>
        </p:txBody>
      </p:sp>
      <p:sp>
        <p:nvSpPr>
          <p:cNvPr id="3" name="Subtitle 2">
            <a:extLst>
              <a:ext uri="{FF2B5EF4-FFF2-40B4-BE49-F238E27FC236}">
                <a16:creationId xmlns:a16="http://schemas.microsoft.com/office/drawing/2014/main" id="{F86359FD-CFEB-588E-6073-20C08D98A3D7}"/>
              </a:ext>
            </a:extLst>
          </p:cNvPr>
          <p:cNvSpPr>
            <a:spLocks noGrp="1"/>
          </p:cNvSpPr>
          <p:nvPr>
            <p:ph type="subTitle" idx="1"/>
          </p:nvPr>
        </p:nvSpPr>
        <p:spPr>
          <a:xfrm>
            <a:off x="838200" y="4074515"/>
            <a:ext cx="7583133" cy="1279124"/>
          </a:xfrm>
        </p:spPr>
        <p:txBody>
          <a:bodyPr>
            <a:normAutofit fontScale="47500" lnSpcReduction="20000"/>
          </a:bodyPr>
          <a:lstStyle/>
          <a:p>
            <a:r>
              <a:rPr lang="tr-TR" sz="2800" dirty="0">
                <a:solidFill>
                  <a:schemeClr val="bg1"/>
                </a:solidFill>
              </a:rPr>
              <a:t>Recep GEMALMAZ</a:t>
            </a:r>
          </a:p>
          <a:p>
            <a:r>
              <a:rPr lang="tr-TR" sz="2800" dirty="0">
                <a:solidFill>
                  <a:schemeClr val="bg1"/>
                </a:solidFill>
              </a:rPr>
              <a:t>Berk TUNÇ</a:t>
            </a:r>
          </a:p>
          <a:p>
            <a:r>
              <a:rPr lang="tr-TR" sz="2800" dirty="0">
                <a:solidFill>
                  <a:schemeClr val="bg1"/>
                </a:solidFill>
              </a:rPr>
              <a:t>Ogün Berat GÜRSES</a:t>
            </a:r>
          </a:p>
          <a:p>
            <a:r>
              <a:rPr lang="tr-TR" sz="2800" dirty="0">
                <a:solidFill>
                  <a:schemeClr val="bg1"/>
                </a:solidFill>
              </a:rPr>
              <a:t>Damla Su KARADOĞAN</a:t>
            </a:r>
          </a:p>
          <a:p>
            <a:endParaRPr lang="tr-TR" sz="2200" dirty="0">
              <a:solidFill>
                <a:srgbClr val="FFFFFF"/>
              </a:solidFill>
            </a:endParaRPr>
          </a:p>
        </p:txBody>
      </p:sp>
      <p:pic>
        <p:nvPicPr>
          <p:cNvPr id="8" name="Picture 7">
            <a:extLst>
              <a:ext uri="{FF2B5EF4-FFF2-40B4-BE49-F238E27FC236}">
                <a16:creationId xmlns:a16="http://schemas.microsoft.com/office/drawing/2014/main" id="{30E0C86E-4E3C-36E4-713E-3E89F7F58D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8111" y="1201922"/>
            <a:ext cx="1665689" cy="166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2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2" name="Rectangle 11">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9F108545-2EA9-4B3E-915B-295949608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A232D1C9-8AD3-453F-948D-966B7A11B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4ACD4D7-3FA3-4106-AFB4-55B58A02E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5157D-C22A-0D92-41DD-8F0F55F2A363}"/>
              </a:ext>
            </a:extLst>
          </p:cNvPr>
          <p:cNvSpPr>
            <a:spLocks noGrp="1"/>
          </p:cNvSpPr>
          <p:nvPr>
            <p:ph type="title"/>
          </p:nvPr>
        </p:nvSpPr>
        <p:spPr>
          <a:xfrm>
            <a:off x="1562100" y="739595"/>
            <a:ext cx="9067799" cy="912801"/>
          </a:xfrm>
        </p:spPr>
        <p:txBody>
          <a:bodyPr vert="horz" lIns="91440" tIns="45720" rIns="91440" bIns="45720" rtlCol="0" anchor="b">
            <a:normAutofit/>
          </a:bodyPr>
          <a:lstStyle/>
          <a:p>
            <a:pPr algn="ctr"/>
            <a:r>
              <a:rPr lang="tr-TR" sz="5200" dirty="0">
                <a:solidFill>
                  <a:schemeClr val="tx2"/>
                </a:solidFill>
              </a:rPr>
              <a:t>Proje Özeti</a:t>
            </a:r>
            <a:endParaRPr lang="en-US" sz="5200" dirty="0">
              <a:solidFill>
                <a:schemeClr val="tx2"/>
              </a:solidFill>
            </a:endParaRPr>
          </a:p>
        </p:txBody>
      </p:sp>
      <p:sp>
        <p:nvSpPr>
          <p:cNvPr id="3" name="TextBox 2">
            <a:extLst>
              <a:ext uri="{FF2B5EF4-FFF2-40B4-BE49-F238E27FC236}">
                <a16:creationId xmlns:a16="http://schemas.microsoft.com/office/drawing/2014/main" id="{B0B5AFBA-04E2-C0B4-DBFF-0E5ABCD1EC53}"/>
              </a:ext>
            </a:extLst>
          </p:cNvPr>
          <p:cNvSpPr txBox="1"/>
          <p:nvPr/>
        </p:nvSpPr>
        <p:spPr>
          <a:xfrm>
            <a:off x="1182419" y="1875942"/>
            <a:ext cx="9827159" cy="2585323"/>
          </a:xfrm>
          <a:prstGeom prst="rect">
            <a:avLst/>
          </a:prstGeom>
          <a:noFill/>
        </p:spPr>
        <p:txBody>
          <a:bodyPr wrap="square" rtlCol="0">
            <a:spAutoFit/>
          </a:bodyPr>
          <a:lstStyle/>
          <a:p>
            <a:r>
              <a:rPr lang="tr-TR" dirty="0"/>
              <a:t>Sumo robot </a:t>
            </a:r>
            <a:r>
              <a:rPr lang="tr-TR" dirty="0" err="1"/>
              <a:t>gerçeklenip</a:t>
            </a:r>
            <a:r>
              <a:rPr lang="tr-TR" dirty="0"/>
              <a:t>, verilecek 5 adet hedefin 60 saniye içerisinde platformdan atabilecek bir sumo robot algoritması geliştirilecektir. </a:t>
            </a:r>
            <a:r>
              <a:rPr lang="tr-TR" dirty="0" err="1"/>
              <a:t>Robot’un</a:t>
            </a:r>
            <a:r>
              <a:rPr lang="tr-TR" dirty="0"/>
              <a:t> diğer bir </a:t>
            </a:r>
            <a:r>
              <a:rPr lang="tr-TR" dirty="0" err="1"/>
              <a:t>modu</a:t>
            </a:r>
            <a:r>
              <a:rPr lang="tr-TR" dirty="0"/>
              <a:t> ise çizgi izlemektir. Bu </a:t>
            </a:r>
            <a:r>
              <a:rPr lang="tr-TR" dirty="0" err="1"/>
              <a:t>modda</a:t>
            </a:r>
            <a:r>
              <a:rPr lang="tr-TR" dirty="0"/>
              <a:t> ise </a:t>
            </a:r>
            <a:r>
              <a:rPr lang="tr-TR" dirty="0" err="1"/>
              <a:t>kensine</a:t>
            </a:r>
            <a:r>
              <a:rPr lang="tr-TR" dirty="0"/>
              <a:t> bağlı olan </a:t>
            </a:r>
            <a:r>
              <a:rPr lang="tr-TR" dirty="0" err="1"/>
              <a:t>sensörleri</a:t>
            </a:r>
            <a:r>
              <a:rPr lang="tr-TR" dirty="0"/>
              <a:t> kullanarak çizgi üzerinde takip etmesi beklenmektedir.</a:t>
            </a:r>
          </a:p>
          <a:p>
            <a:endParaRPr lang="tr-TR" dirty="0"/>
          </a:p>
          <a:p>
            <a:r>
              <a:rPr lang="tr-TR" dirty="0"/>
              <a:t>Bu işlemler bir adet sumo robot ile </a:t>
            </a:r>
            <a:r>
              <a:rPr lang="tr-TR" dirty="0" err="1"/>
              <a:t>ardunio</a:t>
            </a:r>
            <a:r>
              <a:rPr lang="tr-TR" dirty="0"/>
              <a:t> ortamında </a:t>
            </a:r>
            <a:r>
              <a:rPr lang="tr-TR" dirty="0" err="1"/>
              <a:t>gerçeklenecektir</a:t>
            </a:r>
            <a:r>
              <a:rPr lang="tr-TR" dirty="0"/>
              <a:t>. Sumo robotunun üzerinde bir adet </a:t>
            </a:r>
            <a:r>
              <a:rPr lang="tr-TR" dirty="0" err="1"/>
              <a:t>Ardunio</a:t>
            </a:r>
            <a:r>
              <a:rPr lang="tr-TR" dirty="0"/>
              <a:t> NANO mikroişlemcisi bulunmaktadır. Robotun içerisinde bulunan </a:t>
            </a:r>
            <a:r>
              <a:rPr lang="tr-TR" dirty="0" err="1"/>
              <a:t>sensörleri</a:t>
            </a:r>
            <a:r>
              <a:rPr lang="tr-TR" dirty="0"/>
              <a:t>, motorları kontrol edecek bir kod tasarlanacak ardından bilgisayar ile </a:t>
            </a:r>
            <a:r>
              <a:rPr lang="tr-TR" dirty="0" err="1"/>
              <a:t>mikrocontroller</a:t>
            </a:r>
            <a:r>
              <a:rPr lang="tr-TR" dirty="0"/>
              <a:t> arasında bir bağlantı sağlayarak yapılan kod robota aktarılacaktır.</a:t>
            </a:r>
          </a:p>
        </p:txBody>
      </p:sp>
    </p:spTree>
    <p:extLst>
      <p:ext uri="{BB962C8B-B14F-4D97-AF65-F5344CB8AC3E}">
        <p14:creationId xmlns:p14="http://schemas.microsoft.com/office/powerpoint/2010/main" val="243558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D29E-AC96-5CD7-CA5A-08531460DF1C}"/>
              </a:ext>
            </a:extLst>
          </p:cNvPr>
          <p:cNvSpPr>
            <a:spLocks noGrp="1"/>
          </p:cNvSpPr>
          <p:nvPr>
            <p:ph type="title"/>
          </p:nvPr>
        </p:nvSpPr>
        <p:spPr>
          <a:xfrm>
            <a:off x="702398" y="50005"/>
            <a:ext cx="10515600" cy="1325563"/>
          </a:xfrm>
        </p:spPr>
        <p:txBody>
          <a:bodyPr>
            <a:normAutofit fontScale="90000"/>
          </a:bodyPr>
          <a:lstStyle/>
          <a:p>
            <a:r>
              <a:rPr lang="tr-TR" dirty="0"/>
              <a:t>Tasarım Mimarisi</a:t>
            </a:r>
            <a:br>
              <a:rPr lang="tr-TR" dirty="0"/>
            </a:br>
            <a:r>
              <a:rPr lang="tr-TR" dirty="0"/>
              <a:t>(Çizgi takibi kodu)</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F7BA5B2C-C9A4-4B01-EE6C-CF9BEAD3FB5E}"/>
              </a:ext>
            </a:extLst>
          </p:cNvPr>
          <p:cNvPicPr>
            <a:picLocks noGrp="1" noChangeAspect="1"/>
          </p:cNvPicPr>
          <p:nvPr>
            <p:ph idx="1"/>
          </p:nvPr>
        </p:nvPicPr>
        <p:blipFill>
          <a:blip r:embed="rId2"/>
          <a:stretch>
            <a:fillRect/>
          </a:stretch>
        </p:blipFill>
        <p:spPr>
          <a:xfrm>
            <a:off x="702398" y="1539649"/>
            <a:ext cx="6314038" cy="4932362"/>
          </a:xfrm>
          <a:prstGeom prst="rect">
            <a:avLst/>
          </a:prstGeom>
        </p:spPr>
      </p:pic>
      <p:sp>
        <p:nvSpPr>
          <p:cNvPr id="5" name="TextBox 4">
            <a:extLst>
              <a:ext uri="{FF2B5EF4-FFF2-40B4-BE49-F238E27FC236}">
                <a16:creationId xmlns:a16="http://schemas.microsoft.com/office/drawing/2014/main" id="{96B2B3A2-AFC6-766E-900A-F3FD5B88B2EE}"/>
              </a:ext>
            </a:extLst>
          </p:cNvPr>
          <p:cNvSpPr txBox="1"/>
          <p:nvPr/>
        </p:nvSpPr>
        <p:spPr>
          <a:xfrm>
            <a:off x="7203233" y="1614196"/>
            <a:ext cx="4544008" cy="4517840"/>
          </a:xfrm>
          <a:prstGeom prst="rect">
            <a:avLst/>
          </a:prstGeom>
          <a:noFill/>
        </p:spPr>
        <p:txBody>
          <a:bodyPr wrap="square" rtlCol="0">
            <a:spAutoFit/>
          </a:bodyPr>
          <a:lstStyle/>
          <a:p>
            <a:pPr marL="0" marR="0">
              <a:lnSpc>
                <a:spcPct val="107000"/>
              </a:lnSpc>
              <a:spcBef>
                <a:spcPts val="0"/>
              </a:spcBef>
              <a:spcAft>
                <a:spcPts val="800"/>
              </a:spcAft>
            </a:pP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Yan tarafta çizgi takibi kodunun giriş kısmı gösterilmektedir. Başlangıçta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sensörler</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ledler</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buzzer</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ve motor bilgileri ilgili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pinlere</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tanımlanmıştır. Bu tanımlamalar sonucu robot ile kod arasında bağlantılar yapılmıştır.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Set_Motor</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komutu hız değişkenlerinin nasıl çalışacağını ayarlamak için kullanılan bir fonksiyondur. Bu kısımda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Set_Motor</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fonksiyonu 2 değişken alarak hız ayarı yapmaktadır. Alınan değişkenler sol ve sağ motorlara verilerek dönüşler ve robotun yapacağı manevralarda alacağı hız durumu burada ayarlanmaktadır. Hangi durumlarda motorlara elektrik gideceği hangi durumlarda gitmeyeceği burada ayarlanmıştır. </a:t>
            </a:r>
          </a:p>
        </p:txBody>
      </p:sp>
    </p:spTree>
    <p:extLst>
      <p:ext uri="{BB962C8B-B14F-4D97-AF65-F5344CB8AC3E}">
        <p14:creationId xmlns:p14="http://schemas.microsoft.com/office/powerpoint/2010/main" val="63850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D29E-AC96-5CD7-CA5A-08531460DF1C}"/>
              </a:ext>
            </a:extLst>
          </p:cNvPr>
          <p:cNvSpPr>
            <a:spLocks noGrp="1"/>
          </p:cNvSpPr>
          <p:nvPr>
            <p:ph type="title"/>
          </p:nvPr>
        </p:nvSpPr>
        <p:spPr>
          <a:xfrm>
            <a:off x="702398" y="50005"/>
            <a:ext cx="10515600" cy="1325563"/>
          </a:xfrm>
        </p:spPr>
        <p:txBody>
          <a:bodyPr>
            <a:normAutofit fontScale="90000"/>
          </a:bodyPr>
          <a:lstStyle/>
          <a:p>
            <a:r>
              <a:rPr lang="tr-TR" dirty="0"/>
              <a:t>Tasarım Mimarisi</a:t>
            </a:r>
            <a:br>
              <a:rPr lang="tr-TR" dirty="0"/>
            </a:br>
            <a:r>
              <a:rPr lang="tr-TR" dirty="0"/>
              <a:t>(Çizgi takibi kodu)</a:t>
            </a:r>
          </a:p>
        </p:txBody>
      </p:sp>
      <p:sp>
        <p:nvSpPr>
          <p:cNvPr id="5" name="TextBox 4">
            <a:extLst>
              <a:ext uri="{FF2B5EF4-FFF2-40B4-BE49-F238E27FC236}">
                <a16:creationId xmlns:a16="http://schemas.microsoft.com/office/drawing/2014/main" id="{96B2B3A2-AFC6-766E-900A-F3FD5B88B2EE}"/>
              </a:ext>
            </a:extLst>
          </p:cNvPr>
          <p:cNvSpPr txBox="1"/>
          <p:nvPr/>
        </p:nvSpPr>
        <p:spPr>
          <a:xfrm>
            <a:off x="7194179" y="1195881"/>
            <a:ext cx="4544008" cy="5612114"/>
          </a:xfrm>
          <a:prstGeom prst="rect">
            <a:avLst/>
          </a:prstGeom>
          <a:noFill/>
        </p:spPr>
        <p:txBody>
          <a:bodyPr wrap="square" rtlCol="0">
            <a:spAutoFit/>
          </a:bodyPr>
          <a:lstStyle/>
          <a:p>
            <a:pPr marL="0" marR="0">
              <a:lnSpc>
                <a:spcPct val="107000"/>
              </a:lnSpc>
              <a:spcBef>
                <a:spcPts val="0"/>
              </a:spcBef>
              <a:spcAft>
                <a:spcPts val="800"/>
              </a:spcAft>
            </a:pP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Yandaki resimde bulunan kodlarda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setup</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fonksiyonu ve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loop</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fonksiyonu bulunmaktadır.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Setup</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fonksiyonunda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pinMode</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komutuyla değişkenlere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input-output</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bilgileri yollanmıştır ve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sensörlere</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bilgilerin girişi buradan sağlanmaktadır. Ayrıca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uart</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haberleşmesi sağlanmıştır.</a:t>
            </a:r>
          </a:p>
          <a:p>
            <a:pPr marL="0" marR="0">
              <a:lnSpc>
                <a:spcPct val="107000"/>
              </a:lnSpc>
              <a:spcBef>
                <a:spcPts val="0"/>
              </a:spcBef>
              <a:spcAft>
                <a:spcPts val="800"/>
              </a:spcAft>
            </a:pP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Loop</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fonksiyonunda ise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contrast</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sensörüne</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gelen bilgiler okunarak zeminin siyah mı yoksa beyaz mı olduğu kontrol edilmektedir. Sol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sensör</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beyaz alana girdiğinde sağ teker durup sol teker harekete devam etmekte, sağ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sensör</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beyaz alana girdiğinde sol teker durup sağ teker hareketinde devam etmektedir. İkisi de siyah banttayken dümdüz ilerlemekte. İki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sensör</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dıraşıda</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olduğunda ise robot geri gitmektedir.</a:t>
            </a:r>
          </a:p>
          <a:p>
            <a:pPr marL="0" marR="0">
              <a:lnSpc>
                <a:spcPct val="107000"/>
              </a:lnSpc>
              <a:spcBef>
                <a:spcPts val="0"/>
              </a:spcBef>
              <a:spcAft>
                <a:spcPts val="800"/>
              </a:spcAft>
            </a:pPr>
            <a:endPar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descr="Table&#10;&#10;Description automatically generated with low confidence">
            <a:extLst>
              <a:ext uri="{FF2B5EF4-FFF2-40B4-BE49-F238E27FC236}">
                <a16:creationId xmlns:a16="http://schemas.microsoft.com/office/drawing/2014/main" id="{3200E994-B82F-DE40-B5A5-D4ED4B653107}"/>
              </a:ext>
            </a:extLst>
          </p:cNvPr>
          <p:cNvPicPr>
            <a:picLocks noChangeAspect="1"/>
          </p:cNvPicPr>
          <p:nvPr/>
        </p:nvPicPr>
        <p:blipFill>
          <a:blip r:embed="rId2"/>
          <a:stretch>
            <a:fillRect/>
          </a:stretch>
        </p:blipFill>
        <p:spPr>
          <a:xfrm>
            <a:off x="702398" y="1614196"/>
            <a:ext cx="6277824" cy="4487840"/>
          </a:xfrm>
          <a:prstGeom prst="rect">
            <a:avLst/>
          </a:prstGeom>
        </p:spPr>
      </p:pic>
    </p:spTree>
    <p:extLst>
      <p:ext uri="{BB962C8B-B14F-4D97-AF65-F5344CB8AC3E}">
        <p14:creationId xmlns:p14="http://schemas.microsoft.com/office/powerpoint/2010/main" val="399755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B99B-F907-1DA0-183E-887850D789CF}"/>
              </a:ext>
            </a:extLst>
          </p:cNvPr>
          <p:cNvSpPr>
            <a:spLocks noGrp="1"/>
          </p:cNvSpPr>
          <p:nvPr>
            <p:ph type="title"/>
          </p:nvPr>
        </p:nvSpPr>
        <p:spPr/>
        <p:txBody>
          <a:bodyPr>
            <a:normAutofit fontScale="90000"/>
          </a:bodyPr>
          <a:lstStyle/>
          <a:p>
            <a:r>
              <a:rPr lang="tr-TR" dirty="0"/>
              <a:t>Tasarım Mimarisi</a:t>
            </a:r>
            <a:br>
              <a:rPr lang="tr-TR" dirty="0"/>
            </a:br>
            <a:r>
              <a:rPr lang="tr-TR" dirty="0"/>
              <a:t>(Şişe devirme)</a:t>
            </a:r>
          </a:p>
        </p:txBody>
      </p:sp>
      <p:pic>
        <p:nvPicPr>
          <p:cNvPr id="4" name="Content Placeholder 3" descr="Graphical user interface, text, application&#10;&#10;Description automatically generated">
            <a:extLst>
              <a:ext uri="{FF2B5EF4-FFF2-40B4-BE49-F238E27FC236}">
                <a16:creationId xmlns:a16="http://schemas.microsoft.com/office/drawing/2014/main" id="{3433DD1C-00B1-D005-2095-3BCBF1E1AFF0}"/>
              </a:ext>
            </a:extLst>
          </p:cNvPr>
          <p:cNvPicPr>
            <a:picLocks noGrp="1" noChangeAspect="1"/>
          </p:cNvPicPr>
          <p:nvPr>
            <p:ph idx="1"/>
          </p:nvPr>
        </p:nvPicPr>
        <p:blipFill>
          <a:blip r:embed="rId2"/>
          <a:stretch>
            <a:fillRect/>
          </a:stretch>
        </p:blipFill>
        <p:spPr>
          <a:xfrm>
            <a:off x="838200" y="1958503"/>
            <a:ext cx="5359232" cy="4195763"/>
          </a:xfrm>
          <a:prstGeom prst="rect">
            <a:avLst/>
          </a:prstGeom>
        </p:spPr>
      </p:pic>
      <p:sp>
        <p:nvSpPr>
          <p:cNvPr id="7" name="TextBox 6">
            <a:extLst>
              <a:ext uri="{FF2B5EF4-FFF2-40B4-BE49-F238E27FC236}">
                <a16:creationId xmlns:a16="http://schemas.microsoft.com/office/drawing/2014/main" id="{76DE72FD-4CB8-E100-C2D9-E5DCB19F3074}"/>
              </a:ext>
            </a:extLst>
          </p:cNvPr>
          <p:cNvSpPr txBox="1"/>
          <p:nvPr/>
        </p:nvSpPr>
        <p:spPr>
          <a:xfrm>
            <a:off x="6326294" y="2874769"/>
            <a:ext cx="5651995" cy="1850571"/>
          </a:xfrm>
          <a:prstGeom prst="rect">
            <a:avLst/>
          </a:prstGeom>
          <a:noFill/>
        </p:spPr>
        <p:txBody>
          <a:bodyPr wrap="square">
            <a:spAutoFit/>
          </a:bodyPr>
          <a:lstStyle/>
          <a:p>
            <a:pPr marL="0" marR="0">
              <a:lnSpc>
                <a:spcPct val="107000"/>
              </a:lnSpc>
              <a:spcBef>
                <a:spcPts val="0"/>
              </a:spcBef>
              <a:spcAft>
                <a:spcPts val="800"/>
              </a:spcAft>
            </a:pPr>
            <a:r>
              <a:rPr lang="tr-TR"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Solda</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gösterilen kısımda önceki kodda olduğu gibi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sensörler</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ledler</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buzzer</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ve motor bilgileri ilgili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pinlere</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tanımlanmıştır. Bu tanımlamalar sonucu robot ile kod arasında bağlantılar yapılmıştır. Ayrıca kod içerisinde kullanılacak olan bazı değişkenler de bu kısımda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Values</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adlı bölümde tanımlanmıştır.</a:t>
            </a:r>
          </a:p>
        </p:txBody>
      </p:sp>
    </p:spTree>
    <p:extLst>
      <p:ext uri="{BB962C8B-B14F-4D97-AF65-F5344CB8AC3E}">
        <p14:creationId xmlns:p14="http://schemas.microsoft.com/office/powerpoint/2010/main" val="269605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ED27-4C57-3EF0-C774-DA68B28F628B}"/>
              </a:ext>
            </a:extLst>
          </p:cNvPr>
          <p:cNvSpPr>
            <a:spLocks noGrp="1"/>
          </p:cNvSpPr>
          <p:nvPr>
            <p:ph type="title"/>
          </p:nvPr>
        </p:nvSpPr>
        <p:spPr/>
        <p:txBody>
          <a:bodyPr>
            <a:normAutofit fontScale="90000"/>
          </a:bodyPr>
          <a:lstStyle/>
          <a:p>
            <a:r>
              <a:rPr lang="tr-TR" dirty="0"/>
              <a:t>Tasarım Mimarisi</a:t>
            </a:r>
            <a:br>
              <a:rPr lang="tr-TR" dirty="0"/>
            </a:br>
            <a:r>
              <a:rPr lang="tr-TR" dirty="0"/>
              <a:t>(Şişe devirme)</a:t>
            </a:r>
          </a:p>
        </p:txBody>
      </p:sp>
      <p:pic>
        <p:nvPicPr>
          <p:cNvPr id="4" name="Content Placeholder 3" descr="Table&#10;&#10;Description automatically generated">
            <a:extLst>
              <a:ext uri="{FF2B5EF4-FFF2-40B4-BE49-F238E27FC236}">
                <a16:creationId xmlns:a16="http://schemas.microsoft.com/office/drawing/2014/main" id="{58EA27C8-EC8F-2214-5C37-D738CA8721BF}"/>
              </a:ext>
            </a:extLst>
          </p:cNvPr>
          <p:cNvPicPr>
            <a:picLocks noGrp="1" noChangeAspect="1"/>
          </p:cNvPicPr>
          <p:nvPr>
            <p:ph idx="1"/>
          </p:nvPr>
        </p:nvPicPr>
        <p:blipFill>
          <a:blip r:embed="rId2"/>
          <a:stretch>
            <a:fillRect/>
          </a:stretch>
        </p:blipFill>
        <p:spPr>
          <a:xfrm>
            <a:off x="838200" y="1895130"/>
            <a:ext cx="4931861" cy="4195763"/>
          </a:xfrm>
          <a:prstGeom prst="rect">
            <a:avLst/>
          </a:prstGeom>
        </p:spPr>
      </p:pic>
      <p:sp>
        <p:nvSpPr>
          <p:cNvPr id="5" name="TextBox 4">
            <a:extLst>
              <a:ext uri="{FF2B5EF4-FFF2-40B4-BE49-F238E27FC236}">
                <a16:creationId xmlns:a16="http://schemas.microsoft.com/office/drawing/2014/main" id="{6324F1F1-AB54-C81B-75C8-BC2B70BD7CDE}"/>
              </a:ext>
            </a:extLst>
          </p:cNvPr>
          <p:cNvSpPr txBox="1"/>
          <p:nvPr/>
        </p:nvSpPr>
        <p:spPr>
          <a:xfrm>
            <a:off x="6409853" y="1828800"/>
            <a:ext cx="5033727" cy="1850571"/>
          </a:xfrm>
          <a:prstGeom prst="rect">
            <a:avLst/>
          </a:prstGeom>
          <a:noFill/>
        </p:spPr>
        <p:txBody>
          <a:bodyPr wrap="square" rtlCol="0">
            <a:spAutoFit/>
          </a:bodyPr>
          <a:lstStyle/>
          <a:p>
            <a:pPr marL="0" marR="0">
              <a:lnSpc>
                <a:spcPct val="107000"/>
              </a:lnSpc>
              <a:spcBef>
                <a:spcPts val="0"/>
              </a:spcBef>
              <a:spcAft>
                <a:spcPts val="800"/>
              </a:spcAft>
            </a:pPr>
            <a:r>
              <a:rPr lang="tr-TR"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Setup fonksiyonunun içerisinde pinMode ile değişkenlerin input output bilgileri ayarlanmış ve digital Write ile sensörlerin çalışma şekilleri belirlenmiştir. Ardından robot başlatıldığında kısa süreli bi ses çalınarak işlemin yapıldığı gösterilmiştir.</a:t>
            </a:r>
          </a:p>
        </p:txBody>
      </p:sp>
    </p:spTree>
    <p:extLst>
      <p:ext uri="{BB962C8B-B14F-4D97-AF65-F5344CB8AC3E}">
        <p14:creationId xmlns:p14="http://schemas.microsoft.com/office/powerpoint/2010/main" val="156294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7E68-D3DB-EA4B-A315-B4EDC16666AD}"/>
              </a:ext>
            </a:extLst>
          </p:cNvPr>
          <p:cNvSpPr>
            <a:spLocks noGrp="1"/>
          </p:cNvSpPr>
          <p:nvPr>
            <p:ph type="title"/>
          </p:nvPr>
        </p:nvSpPr>
        <p:spPr/>
        <p:txBody>
          <a:bodyPr>
            <a:normAutofit fontScale="90000"/>
          </a:bodyPr>
          <a:lstStyle/>
          <a:p>
            <a:r>
              <a:rPr lang="tr-TR" dirty="0"/>
              <a:t>Tasarım Mimarisi</a:t>
            </a:r>
            <a:br>
              <a:rPr lang="tr-TR" dirty="0"/>
            </a:br>
            <a:r>
              <a:rPr lang="tr-TR" dirty="0"/>
              <a:t>(Şişe devirme)</a:t>
            </a:r>
          </a:p>
        </p:txBody>
      </p:sp>
      <p:pic>
        <p:nvPicPr>
          <p:cNvPr id="4" name="Content Placeholder 3" descr="Text&#10;&#10;Description automatically generated">
            <a:extLst>
              <a:ext uri="{FF2B5EF4-FFF2-40B4-BE49-F238E27FC236}">
                <a16:creationId xmlns:a16="http://schemas.microsoft.com/office/drawing/2014/main" id="{D4CBEB3A-760D-DBF7-8AF6-EC286E9204D5}"/>
              </a:ext>
            </a:extLst>
          </p:cNvPr>
          <p:cNvPicPr>
            <a:picLocks noGrp="1" noChangeAspect="1"/>
          </p:cNvPicPr>
          <p:nvPr>
            <p:ph idx="1"/>
          </p:nvPr>
        </p:nvPicPr>
        <p:blipFill>
          <a:blip r:embed="rId2"/>
          <a:stretch>
            <a:fillRect/>
          </a:stretch>
        </p:blipFill>
        <p:spPr>
          <a:xfrm>
            <a:off x="941210" y="1976611"/>
            <a:ext cx="5927702" cy="4195763"/>
          </a:xfrm>
          <a:prstGeom prst="rect">
            <a:avLst/>
          </a:prstGeom>
        </p:spPr>
      </p:pic>
      <p:sp>
        <p:nvSpPr>
          <p:cNvPr id="6" name="TextBox 5">
            <a:extLst>
              <a:ext uri="{FF2B5EF4-FFF2-40B4-BE49-F238E27FC236}">
                <a16:creationId xmlns:a16="http://schemas.microsoft.com/office/drawing/2014/main" id="{696B08E8-EDBB-2907-8C4E-6C2A554C0BB8}"/>
              </a:ext>
            </a:extLst>
          </p:cNvPr>
          <p:cNvSpPr txBox="1"/>
          <p:nvPr/>
        </p:nvSpPr>
        <p:spPr>
          <a:xfrm>
            <a:off x="7140516" y="2217331"/>
            <a:ext cx="4601829" cy="2146934"/>
          </a:xfrm>
          <a:prstGeom prst="rect">
            <a:avLst/>
          </a:prstGeom>
          <a:noFill/>
        </p:spPr>
        <p:txBody>
          <a:bodyPr wrap="square">
            <a:spAutoFit/>
          </a:bodyPr>
          <a:lstStyle/>
          <a:p>
            <a:pPr marL="0" marR="0">
              <a:lnSpc>
                <a:spcPct val="107000"/>
              </a:lnSpc>
              <a:spcBef>
                <a:spcPts val="0"/>
              </a:spcBef>
              <a:spcAft>
                <a:spcPts val="800"/>
              </a:spcAft>
            </a:pP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Loop</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fonksiyonu içerisinde robotun ayarlanmış alandan çıkmaması için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contrast</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sensörleri</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ile birkaç çeşit kontrol yapılmış ve robotun belirlenen alandan çıkmaması sağlanmıştır. Ardından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opponent</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sensor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control</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routine</a:t>
            </a:r>
            <a:r>
              <a:rPr lang="tr-T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kısmında robotun bir cisim gördüğünde nasıl tepkiler vereceği ayarlanmıştır.</a:t>
            </a:r>
          </a:p>
        </p:txBody>
      </p:sp>
    </p:spTree>
    <p:extLst>
      <p:ext uri="{BB962C8B-B14F-4D97-AF65-F5344CB8AC3E}">
        <p14:creationId xmlns:p14="http://schemas.microsoft.com/office/powerpoint/2010/main" val="206702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FD01-3BC4-334C-0037-E0CA137DA05D}"/>
              </a:ext>
            </a:extLst>
          </p:cNvPr>
          <p:cNvSpPr>
            <a:spLocks noGrp="1"/>
          </p:cNvSpPr>
          <p:nvPr>
            <p:ph type="title"/>
          </p:nvPr>
        </p:nvSpPr>
        <p:spPr/>
        <p:txBody>
          <a:bodyPr/>
          <a:lstStyle/>
          <a:p>
            <a:r>
              <a:rPr lang="tr-TR" dirty="0"/>
              <a:t>Sonuçlar</a:t>
            </a:r>
          </a:p>
        </p:txBody>
      </p:sp>
      <p:sp>
        <p:nvSpPr>
          <p:cNvPr id="3" name="Content Placeholder 2">
            <a:extLst>
              <a:ext uri="{FF2B5EF4-FFF2-40B4-BE49-F238E27FC236}">
                <a16:creationId xmlns:a16="http://schemas.microsoft.com/office/drawing/2014/main" id="{10E094A9-9813-61BC-3EE7-187CBF7A06B2}"/>
              </a:ext>
            </a:extLst>
          </p:cNvPr>
          <p:cNvSpPr>
            <a:spLocks noGrp="1"/>
          </p:cNvSpPr>
          <p:nvPr>
            <p:ph idx="1"/>
          </p:nvPr>
        </p:nvSpPr>
        <p:spPr/>
        <p:txBody>
          <a:bodyPr/>
          <a:lstStyle/>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Bu proje kapsamında bir sumo robotunun,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sensörlerin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mikrokontrolcülerin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ve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ardunionun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nasıl çalıştığını, ne ile çalıştığını, hangi şartlarda çalıştığını öğrenmiş olduk.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Ardunio</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ortamında kod geliştirerek bir robota gereken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sensörlerle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istediğimiz işlemleri nasıl gerçekleştirebileceğimizi öğrendik. Robot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Contest</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haftasında kodlarımız ile robot içerisinde denemeler yaparak yaptığımız kodları test ettik ayrıca kodlarımızın çalıştığını göstermiş olduk.</a:t>
            </a:r>
          </a:p>
          <a:p>
            <a:endParaRPr lang="tr-TR" dirty="0"/>
          </a:p>
          <a:p>
            <a:r>
              <a:rPr lang="tr-TR" dirty="0"/>
              <a:t>BİZİ DİNLEDİĞİNİZ İÇİN TEŞEKKÜRLER</a:t>
            </a:r>
          </a:p>
        </p:txBody>
      </p:sp>
    </p:spTree>
    <p:extLst>
      <p:ext uri="{BB962C8B-B14F-4D97-AF65-F5344CB8AC3E}">
        <p14:creationId xmlns:p14="http://schemas.microsoft.com/office/powerpoint/2010/main" val="1183311766"/>
      </p:ext>
    </p:extLst>
  </p:cSld>
  <p:clrMapOvr>
    <a:masterClrMapping/>
  </p:clrMapOvr>
</p:sld>
</file>

<file path=ppt/theme/theme1.xml><?xml version="1.0" encoding="utf-8"?>
<a:theme xmlns:a="http://schemas.openxmlformats.org/drawingml/2006/main" name="BlockprintVTI">
  <a:themeElements>
    <a:clrScheme name="AnalogousFromLightSeedLeftStep">
      <a:dk1>
        <a:srgbClr val="000000"/>
      </a:dk1>
      <a:lt1>
        <a:srgbClr val="FFFFFF"/>
      </a:lt1>
      <a:dk2>
        <a:srgbClr val="243641"/>
      </a:dk2>
      <a:lt2>
        <a:srgbClr val="E4E8E2"/>
      </a:lt2>
      <a:accent1>
        <a:srgbClr val="B889D4"/>
      </a:accent1>
      <a:accent2>
        <a:srgbClr val="816ECA"/>
      </a:accent2>
      <a:accent3>
        <a:srgbClr val="8998D4"/>
      </a:accent3>
      <a:accent4>
        <a:srgbClr val="6EA8CA"/>
      </a:accent4>
      <a:accent5>
        <a:srgbClr val="70ADAB"/>
      </a:accent5>
      <a:accent6>
        <a:srgbClr val="61B18C"/>
      </a:accent6>
      <a:hlink>
        <a:srgbClr val="6A8D55"/>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TM02900720[[fn=Integral]]</Template>
  <TotalTime>99</TotalTime>
  <Words>505</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AvenirNext LT Pro Medium</vt:lpstr>
      <vt:lpstr>Times New Roman</vt:lpstr>
      <vt:lpstr>BlockprintVTI</vt:lpstr>
      <vt:lpstr>BLM 302 – Mikrokontrolörler ve Robotik Engel Kaldırıcı Sumo Robot Projesi</vt:lpstr>
      <vt:lpstr>Proje Özeti</vt:lpstr>
      <vt:lpstr>Tasarım Mimarisi (Çizgi takibi kodu)</vt:lpstr>
      <vt:lpstr>Tasarım Mimarisi (Çizgi takibi kodu)</vt:lpstr>
      <vt:lpstr>Tasarım Mimarisi (Şişe devirme)</vt:lpstr>
      <vt:lpstr>Tasarım Mimarisi (Şişe devirme)</vt:lpstr>
      <vt:lpstr>Tasarım Mimarisi (Şişe devirme)</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ogün berat gürses</dc:creator>
  <cp:lastModifiedBy>ogün berat gürses</cp:lastModifiedBy>
  <cp:revision>3</cp:revision>
  <dcterms:created xsi:type="dcterms:W3CDTF">2022-05-18T13:11:19Z</dcterms:created>
  <dcterms:modified xsi:type="dcterms:W3CDTF">2022-05-18T17:02:02Z</dcterms:modified>
</cp:coreProperties>
</file>