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6"/>
  </p:notesMasterIdLst>
  <p:sldIdLst>
    <p:sldId id="256" r:id="rId2"/>
    <p:sldId id="275" r:id="rId3"/>
    <p:sldId id="276" r:id="rId4"/>
    <p:sldId id="279" r:id="rId5"/>
    <p:sldId id="286" r:id="rId6"/>
    <p:sldId id="287" r:id="rId7"/>
    <p:sldId id="288" r:id="rId8"/>
    <p:sldId id="289" r:id="rId9"/>
    <p:sldId id="290" r:id="rId10"/>
    <p:sldId id="291" r:id="rId11"/>
    <p:sldId id="294" r:id="rId12"/>
    <p:sldId id="282" r:id="rId13"/>
    <p:sldId id="285" r:id="rId14"/>
    <p:sldId id="29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cep GEMALMAZ" initials="RG" lastIdx="1" clrIdx="0">
    <p:extLst>
      <p:ext uri="{19B8F6BF-5375-455C-9EA6-DF929625EA0E}">
        <p15:presenceInfo xmlns:p15="http://schemas.microsoft.com/office/powerpoint/2012/main" userId="S::recep.gemalmaz@stu.fbu.edu.tr::6edc2548-c232-4836-bd73-94282432e5c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96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A8C7B-EE08-8845-ABFF-E381726D32A7}" type="datetimeFigureOut">
              <a:rPr lang="tr-TR" smtClean="0"/>
              <a:t>29.12.2020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D765B-A9BC-A74E-A44E-BD44D42624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1987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D765B-A9BC-A74E-A44E-BD44D42624C6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522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D765B-A9BC-A74E-A44E-BD44D42624C6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4245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12/29/20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12/29/20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12/29/20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r.wikipedia.org/wiki/S%C3%BCr%C3%BCm_kontrol_sistemi" TargetMode="External"/><Relationship Id="rId2" Type="http://schemas.openxmlformats.org/officeDocument/2006/relationships/hyperlink" Target="https://tr.wikipedia.org/wiki/%C3%87apraz_platfor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4915F55A-7580-9C42-BCE6-7B9BEC0BB9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0"/>
            <a:ext cx="12191980" cy="7086600"/>
          </a:xfrm>
          <a:prstGeom prst="rect">
            <a:avLst/>
          </a:prstGeom>
        </p:spPr>
      </p:pic>
      <p:sp>
        <p:nvSpPr>
          <p:cNvPr id="15" name="Başlık 1">
            <a:extLst>
              <a:ext uri="{FF2B5EF4-FFF2-40B4-BE49-F238E27FC236}">
                <a16:creationId xmlns:a16="http://schemas.microsoft.com/office/drawing/2014/main" id="{A3E855AB-462B-C243-B5EC-BE483162402F}"/>
              </a:ext>
            </a:extLst>
          </p:cNvPr>
          <p:cNvSpPr txBox="1">
            <a:spLocks/>
          </p:cNvSpPr>
          <p:nvPr/>
        </p:nvSpPr>
        <p:spPr bwMode="blackWhite">
          <a:xfrm>
            <a:off x="1600200" y="2606040"/>
            <a:ext cx="8991600" cy="1645920"/>
          </a:xfrm>
          <a:prstGeom prst="rect">
            <a:avLst/>
          </a:prstGeom>
          <a:solidFill>
            <a:srgbClr val="FFFFFF">
              <a:alpha val="85882"/>
            </a:srgbClr>
          </a:solidFill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tr-TR" b="1" dirty="0"/>
          </a:p>
          <a:p>
            <a:pPr>
              <a:spcAft>
                <a:spcPts val="600"/>
              </a:spcAft>
            </a:pPr>
            <a:r>
              <a:rPr lang="tr-TR" b="1" dirty="0"/>
              <a:t>PYHTON DİLİ İLE NÜFUS YÖNETİM SİSTEMİNİN GELİŞTİRİLMESİ</a:t>
            </a:r>
            <a:endParaRPr lang="tr-TR" dirty="0"/>
          </a:p>
          <a:p>
            <a:pPr>
              <a:spcAft>
                <a:spcPts val="600"/>
              </a:spcAft>
            </a:pP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596A58F-1E07-024D-B811-3BCDEB8E25C7}"/>
              </a:ext>
            </a:extLst>
          </p:cNvPr>
          <p:cNvSpPr txBox="1"/>
          <p:nvPr/>
        </p:nvSpPr>
        <p:spPr>
          <a:xfrm>
            <a:off x="806116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86896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Başlık 1">
            <a:extLst>
              <a:ext uri="{FF2B5EF4-FFF2-40B4-BE49-F238E27FC236}">
                <a16:creationId xmlns:a16="http://schemas.microsoft.com/office/drawing/2014/main" id="{2E42B41B-788F-9D4D-A7C1-49707ADB48B9}"/>
              </a:ext>
            </a:extLst>
          </p:cNvPr>
          <p:cNvSpPr txBox="1">
            <a:spLocks/>
          </p:cNvSpPr>
          <p:nvPr/>
        </p:nvSpPr>
        <p:spPr bwMode="black">
          <a:xfrm>
            <a:off x="380756" y="494857"/>
            <a:ext cx="3872533" cy="59487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600" b="1" dirty="0">
                <a:latin typeface="Arial" panose="020B0604020202020204" pitchFamily="34" charset="0"/>
                <a:cs typeface="Arial" panose="020B0604020202020204" pitchFamily="34" charset="0"/>
              </a:rPr>
              <a:t>TASARIM</a:t>
            </a:r>
            <a:r>
              <a:rPr lang="tr-TR" sz="1600" dirty="0"/>
              <a:t> </a:t>
            </a:r>
            <a:endParaRPr lang="tr-T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Başlık 1">
            <a:extLst>
              <a:ext uri="{FF2B5EF4-FFF2-40B4-BE49-F238E27FC236}">
                <a16:creationId xmlns:a16="http://schemas.microsoft.com/office/drawing/2014/main" id="{F1342DA7-7472-F74B-9099-7015A4D8C960}"/>
              </a:ext>
            </a:extLst>
          </p:cNvPr>
          <p:cNvSpPr txBox="1">
            <a:spLocks/>
          </p:cNvSpPr>
          <p:nvPr/>
        </p:nvSpPr>
        <p:spPr bwMode="black">
          <a:xfrm>
            <a:off x="5055300" y="494857"/>
            <a:ext cx="6735695" cy="59487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tr-TR" sz="1600" b="1" dirty="0">
                <a:latin typeface="Arial" panose="020B0604020202020204" pitchFamily="34" charset="0"/>
                <a:cs typeface="Arial" panose="020B0604020202020204" pitchFamily="34" charset="0"/>
              </a:rPr>
              <a:t>-model / model-</a:t>
            </a:r>
            <a:r>
              <a:rPr lang="tr-T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tr-T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Başlık 1">
            <a:extLst>
              <a:ext uri="{FF2B5EF4-FFF2-40B4-BE49-F238E27FC236}">
                <a16:creationId xmlns:a16="http://schemas.microsoft.com/office/drawing/2014/main" id="{F5DE412D-BB9B-404C-AFD8-DC9B9FD60D5C}"/>
              </a:ext>
            </a:extLst>
          </p:cNvPr>
          <p:cNvSpPr txBox="1">
            <a:spLocks/>
          </p:cNvSpPr>
          <p:nvPr/>
        </p:nvSpPr>
        <p:spPr bwMode="black">
          <a:xfrm>
            <a:off x="401005" y="1584587"/>
            <a:ext cx="3852285" cy="477855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tr-TR" sz="3600" b="1" dirty="0">
                <a:latin typeface="Arial" panose="020B0604020202020204" pitchFamily="34" charset="0"/>
                <a:cs typeface="Arial" panose="020B0604020202020204" pitchFamily="34" charset="0"/>
              </a:rPr>
              <a:t>Tasarımda </a:t>
            </a:r>
            <a:r>
              <a:rPr lang="tr-T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tr-TR" sz="3600" b="1" dirty="0">
                <a:latin typeface="Arial" panose="020B0604020202020204" pitchFamily="34" charset="0"/>
                <a:cs typeface="Arial" panose="020B0604020202020204" pitchFamily="34" charset="0"/>
              </a:rPr>
              <a:t> dilinin sağladığı avantajlar kullanılarak bir nüfus kayıt sistemi gerçekleştirilmeye çalışılmıştır. 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tr-TR" sz="3600" b="1" dirty="0">
                <a:latin typeface="Arial" panose="020B0604020202020204" pitchFamily="34" charset="0"/>
                <a:cs typeface="Arial" panose="020B0604020202020204" pitchFamily="34" charset="0"/>
              </a:rPr>
              <a:t>Tasarıma programın temelini ve gidiş yolunu belirleyecek sınıflar yaratılarak başlanmıştır. 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tr-TR" sz="3600" b="1" dirty="0">
                <a:latin typeface="Arial" panose="020B0604020202020204" pitchFamily="34" charset="0"/>
                <a:cs typeface="Arial" panose="020B0604020202020204" pitchFamily="34" charset="0"/>
              </a:rPr>
              <a:t>Bu sınıflardan birisi </a:t>
            </a:r>
            <a:r>
              <a:rPr lang="tr-T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r>
              <a:rPr lang="tr-TR" sz="3600" b="1" dirty="0">
                <a:latin typeface="Arial" panose="020B0604020202020204" pitchFamily="34" charset="0"/>
                <a:cs typeface="Arial" panose="020B0604020202020204" pitchFamily="34" charset="0"/>
              </a:rPr>
              <a:t> diğerleri ise model olarak kullanılmıştır. 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tr-TR" sz="3600" b="1" dirty="0">
                <a:latin typeface="Arial" panose="020B0604020202020204" pitchFamily="34" charset="0"/>
                <a:cs typeface="Arial" panose="020B0604020202020204" pitchFamily="34" charset="0"/>
              </a:rPr>
              <a:t>Model olarak kullanılan sınıfların adları ‘Vatandaş’, ‘</a:t>
            </a:r>
            <a:r>
              <a:rPr lang="tr-T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Vatandaşlar’dır</a:t>
            </a:r>
            <a:r>
              <a:rPr lang="tr-TR" sz="36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tr-TR" sz="3600" b="1" dirty="0">
                <a:latin typeface="Arial" panose="020B0604020202020204" pitchFamily="34" charset="0"/>
                <a:cs typeface="Arial" panose="020B0604020202020204" pitchFamily="34" charset="0"/>
              </a:rPr>
              <a:t>Bu sınıflar datalarımızı modele çevirmek için kullandığımız sınıflardır. Diğer sınıf ise bir </a:t>
            </a:r>
            <a:r>
              <a:rPr lang="tr-T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singleton</a:t>
            </a:r>
            <a:r>
              <a:rPr lang="tr-TR" sz="3600" b="1" dirty="0">
                <a:latin typeface="Arial" panose="020B0604020202020204" pitchFamily="34" charset="0"/>
                <a:cs typeface="Arial" panose="020B0604020202020204" pitchFamily="34" charset="0"/>
              </a:rPr>
              <a:t> sınıf olup verilerimizin yönetimin yapıldığı bir sınıftır. 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tr-TR" sz="3600" b="1" dirty="0">
                <a:latin typeface="Arial" panose="020B0604020202020204" pitchFamily="34" charset="0"/>
                <a:cs typeface="Arial" panose="020B0604020202020204" pitchFamily="34" charset="0"/>
              </a:rPr>
              <a:t>Bu sınıf sayesinde </a:t>
            </a:r>
            <a:r>
              <a:rPr lang="tr-T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tr-TR" sz="3600" b="1" dirty="0">
                <a:latin typeface="Arial" panose="020B0604020202020204" pitchFamily="34" charset="0"/>
                <a:cs typeface="Arial" panose="020B0604020202020204" pitchFamily="34" charset="0"/>
              </a:rPr>
              <a:t> dosyasında duran </a:t>
            </a:r>
            <a:r>
              <a:rPr lang="tr-T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tr-T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stringini</a:t>
            </a:r>
            <a:r>
              <a:rPr lang="tr-TR" sz="3600" b="1" dirty="0">
                <a:latin typeface="Arial" panose="020B0604020202020204" pitchFamily="34" charset="0"/>
                <a:cs typeface="Arial" panose="020B0604020202020204" pitchFamily="34" charset="0"/>
              </a:rPr>
              <a:t> modele çevirme veya modeli </a:t>
            </a:r>
            <a:r>
              <a:rPr lang="tr-T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tr-T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stringe</a:t>
            </a:r>
            <a:r>
              <a:rPr lang="tr-TR" sz="3600" b="1" dirty="0">
                <a:latin typeface="Arial" panose="020B0604020202020204" pitchFamily="34" charset="0"/>
                <a:cs typeface="Arial" panose="020B0604020202020204" pitchFamily="34" charset="0"/>
              </a:rPr>
              <a:t> çevirip </a:t>
            </a:r>
            <a:r>
              <a:rPr lang="tr-T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tr-TR" sz="3600" b="1" dirty="0">
                <a:latin typeface="Arial" panose="020B0604020202020204" pitchFamily="34" charset="0"/>
                <a:cs typeface="Arial" panose="020B0604020202020204" pitchFamily="34" charset="0"/>
              </a:rPr>
              <a:t> dosyasına kaydetmemizi sağlar. 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tr-TR" sz="3600" b="1" dirty="0">
                <a:latin typeface="Arial" panose="020B0604020202020204" pitchFamily="34" charset="0"/>
                <a:cs typeface="Arial" panose="020B0604020202020204" pitchFamily="34" charset="0"/>
              </a:rPr>
              <a:t>Bu sayede programın içinde istenilen zamanda </a:t>
            </a:r>
            <a:r>
              <a:rPr lang="tr-T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singleton</a:t>
            </a:r>
            <a:r>
              <a:rPr lang="tr-TR" sz="3600" b="1" dirty="0">
                <a:latin typeface="Arial" panose="020B0604020202020204" pitchFamily="34" charset="0"/>
                <a:cs typeface="Arial" panose="020B0604020202020204" pitchFamily="34" charset="0"/>
              </a:rPr>
              <a:t> sınıftan oluşturulan obje ile verilerin kontrolünü sağlayabiliriz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0" name="Başlık 1">
            <a:extLst>
              <a:ext uri="{FF2B5EF4-FFF2-40B4-BE49-F238E27FC236}">
                <a16:creationId xmlns:a16="http://schemas.microsoft.com/office/drawing/2014/main" id="{68C6F975-5826-274A-8A34-8B00A65B7F02}"/>
              </a:ext>
            </a:extLst>
          </p:cNvPr>
          <p:cNvSpPr txBox="1">
            <a:spLocks noGrp="1"/>
          </p:cNvSpPr>
          <p:nvPr>
            <p:ph type="title"/>
          </p:nvPr>
        </p:nvSpPr>
        <p:spPr bwMode="black">
          <a:xfrm>
            <a:off x="5055300" y="1584587"/>
            <a:ext cx="6735695" cy="477855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l"/>
            <a:br>
              <a:rPr lang="tr-TR" dirty="0"/>
            </a:br>
            <a:endParaRPr lang="tr-TR" dirty="0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C8E5DDA1-B07F-1746-8314-3AFBDE42E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197" y="2134421"/>
            <a:ext cx="3771900" cy="165100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D2967180-F5C7-9F49-8520-E3FA5251C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58" y="4280281"/>
            <a:ext cx="5701980" cy="17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26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Başlık 1">
            <a:extLst>
              <a:ext uri="{FF2B5EF4-FFF2-40B4-BE49-F238E27FC236}">
                <a16:creationId xmlns:a16="http://schemas.microsoft.com/office/drawing/2014/main" id="{2E42B41B-788F-9D4D-A7C1-49707ADB48B9}"/>
              </a:ext>
            </a:extLst>
          </p:cNvPr>
          <p:cNvSpPr txBox="1">
            <a:spLocks/>
          </p:cNvSpPr>
          <p:nvPr/>
        </p:nvSpPr>
        <p:spPr bwMode="black">
          <a:xfrm>
            <a:off x="380756" y="494857"/>
            <a:ext cx="3872533" cy="59487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600" b="1" cap="small" dirty="0">
                <a:latin typeface="Arial" panose="020B0604020202020204" pitchFamily="34" charset="0"/>
                <a:cs typeface="Arial" panose="020B0604020202020204" pitchFamily="34" charset="0"/>
              </a:rPr>
              <a:t>KULLANILAN YAPILAR</a:t>
            </a:r>
          </a:p>
        </p:txBody>
      </p:sp>
      <p:sp>
        <p:nvSpPr>
          <p:cNvPr id="46" name="Başlık 1">
            <a:extLst>
              <a:ext uri="{FF2B5EF4-FFF2-40B4-BE49-F238E27FC236}">
                <a16:creationId xmlns:a16="http://schemas.microsoft.com/office/drawing/2014/main" id="{F1342DA7-7472-F74B-9099-7015A4D8C960}"/>
              </a:ext>
            </a:extLst>
          </p:cNvPr>
          <p:cNvSpPr txBox="1">
            <a:spLocks/>
          </p:cNvSpPr>
          <p:nvPr/>
        </p:nvSpPr>
        <p:spPr bwMode="black">
          <a:xfrm>
            <a:off x="5055300" y="494857"/>
            <a:ext cx="6735695" cy="59487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tr-TR" sz="2400" b="1" cap="small" dirty="0" err="1">
                <a:latin typeface="Arial" panose="020B0604020202020204" pitchFamily="34" charset="0"/>
                <a:cs typeface="Arial" panose="020B0604020202020204" pitchFamily="34" charset="0"/>
              </a:rPr>
              <a:t>singleton</a:t>
            </a:r>
            <a:r>
              <a:rPr lang="tr-TR" sz="2400" b="1" cap="sm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cap="small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lang="tr-TR" sz="24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Başlık 1">
            <a:extLst>
              <a:ext uri="{FF2B5EF4-FFF2-40B4-BE49-F238E27FC236}">
                <a16:creationId xmlns:a16="http://schemas.microsoft.com/office/drawing/2014/main" id="{F5DE412D-BB9B-404C-AFD8-DC9B9FD60D5C}"/>
              </a:ext>
            </a:extLst>
          </p:cNvPr>
          <p:cNvSpPr txBox="1">
            <a:spLocks/>
          </p:cNvSpPr>
          <p:nvPr/>
        </p:nvSpPr>
        <p:spPr bwMode="black">
          <a:xfrm>
            <a:off x="401005" y="1584587"/>
            <a:ext cx="3852285" cy="477855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tr-TR" sz="3600" b="1" dirty="0">
                <a:latin typeface="Arial" panose="020B0604020202020204" pitchFamily="34" charset="0"/>
                <a:cs typeface="Arial" panose="020B0604020202020204" pitchFamily="34" charset="0"/>
              </a:rPr>
              <a:t>Bu projenin data alt yapısında </a:t>
            </a:r>
            <a:r>
              <a:rPr lang="tr-T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tr-TR" sz="3600" b="1" dirty="0">
                <a:latin typeface="Arial" panose="020B0604020202020204" pitchFamily="34" charset="0"/>
                <a:cs typeface="Arial" panose="020B0604020202020204" pitchFamily="34" charset="0"/>
              </a:rPr>
              <a:t> kullanılmıştır. Veriler </a:t>
            </a:r>
            <a:r>
              <a:rPr lang="tr-T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tr-T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tr-TR" sz="3600" b="1" dirty="0">
                <a:latin typeface="Arial" panose="020B0604020202020204" pitchFamily="34" charset="0"/>
                <a:cs typeface="Arial" panose="020B0604020202020204" pitchFamily="34" charset="0"/>
              </a:rPr>
              <a:t> olarak saklanmaktadır.</a:t>
            </a:r>
          </a:p>
          <a:p>
            <a:pPr marL="457200" indent="-4572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tr-TR" sz="3600" b="1" dirty="0">
                <a:latin typeface="Arial" panose="020B0604020202020204" pitchFamily="34" charset="0"/>
                <a:cs typeface="Arial" panose="020B0604020202020204" pitchFamily="34" charset="0"/>
              </a:rPr>
              <a:t>Verilerin yönetimi için ise bir </a:t>
            </a:r>
            <a:r>
              <a:rPr lang="tr-T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singleton</a:t>
            </a:r>
            <a:r>
              <a:rPr lang="tr-T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r>
              <a:rPr lang="tr-TR" sz="3600" b="1" dirty="0">
                <a:latin typeface="Arial" panose="020B0604020202020204" pitchFamily="34" charset="0"/>
                <a:cs typeface="Arial" panose="020B0604020202020204" pitchFamily="34" charset="0"/>
              </a:rPr>
              <a:t> kullanılmıştır. </a:t>
            </a:r>
          </a:p>
          <a:p>
            <a:pPr marL="457200" indent="-4572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tr-TR" sz="3600" b="1" dirty="0">
                <a:latin typeface="Arial" panose="020B0604020202020204" pitchFamily="34" charset="0"/>
                <a:cs typeface="Arial" panose="020B0604020202020204" pitchFamily="34" charset="0"/>
              </a:rPr>
              <a:t>Veriler ile ilgili olan tüm işlemler bu </a:t>
            </a:r>
            <a:r>
              <a:rPr lang="tr-T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singleton</a:t>
            </a:r>
            <a:r>
              <a:rPr lang="tr-T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r>
              <a:rPr lang="tr-TR" sz="3600" b="1" dirty="0">
                <a:latin typeface="Arial" panose="020B0604020202020204" pitchFamily="34" charset="0"/>
                <a:cs typeface="Arial" panose="020B0604020202020204" pitchFamily="34" charset="0"/>
              </a:rPr>
              <a:t> üzerinden yapılmaktadır. </a:t>
            </a:r>
          </a:p>
          <a:p>
            <a:pPr marL="457200" indent="-4572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tr-TR" sz="3600" b="1" dirty="0">
                <a:latin typeface="Arial" panose="020B0604020202020204" pitchFamily="34" charset="0"/>
                <a:cs typeface="Arial" panose="020B0604020202020204" pitchFamily="34" charset="0"/>
              </a:rPr>
              <a:t>Veriler, program başlatıldığı zaman </a:t>
            </a:r>
            <a:r>
              <a:rPr lang="tr-T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tr-T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tr-TR" sz="3600" b="1" dirty="0">
                <a:latin typeface="Arial" panose="020B0604020202020204" pitchFamily="34" charset="0"/>
                <a:cs typeface="Arial" panose="020B0604020202020204" pitchFamily="34" charset="0"/>
              </a:rPr>
              <a:t> olarak alınıp istenilen modele çevirip o model üzerinden çalışılmaktadır. </a:t>
            </a:r>
          </a:p>
          <a:p>
            <a:pPr marL="457200" indent="-4572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tr-TR" sz="3600" b="1" dirty="0">
                <a:latin typeface="Arial" panose="020B0604020202020204" pitchFamily="34" charset="0"/>
                <a:cs typeface="Arial" panose="020B0604020202020204" pitchFamily="34" charset="0"/>
              </a:rPr>
              <a:t>Herhangi bir veri kaybı yaşamamak için ise verilerde herhangi bir değişiklik yapıldığı zaman model </a:t>
            </a:r>
            <a:r>
              <a:rPr lang="tr-T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tr-T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stringe</a:t>
            </a:r>
            <a:r>
              <a:rPr lang="tr-TR" sz="3600" b="1" dirty="0">
                <a:latin typeface="Arial" panose="020B0604020202020204" pitchFamily="34" charset="0"/>
                <a:cs typeface="Arial" panose="020B0604020202020204" pitchFamily="34" charset="0"/>
              </a:rPr>
              <a:t> çevrilerek tekrardan </a:t>
            </a:r>
            <a:r>
              <a:rPr lang="tr-T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tr-TR" sz="3600" b="1" dirty="0">
                <a:latin typeface="Arial" panose="020B0604020202020204" pitchFamily="34" charset="0"/>
                <a:cs typeface="Arial" panose="020B0604020202020204" pitchFamily="34" charset="0"/>
              </a:rPr>
              <a:t> dosyamıza kaydedilmektedir.</a:t>
            </a:r>
          </a:p>
          <a:p>
            <a:pPr algn="l"/>
            <a:endParaRPr lang="tr-T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Başlık 1">
            <a:extLst>
              <a:ext uri="{FF2B5EF4-FFF2-40B4-BE49-F238E27FC236}">
                <a16:creationId xmlns:a16="http://schemas.microsoft.com/office/drawing/2014/main" id="{68C6F975-5826-274A-8A34-8B00A65B7F02}"/>
              </a:ext>
            </a:extLst>
          </p:cNvPr>
          <p:cNvSpPr txBox="1">
            <a:spLocks noGrp="1"/>
          </p:cNvSpPr>
          <p:nvPr>
            <p:ph type="title"/>
          </p:nvPr>
        </p:nvSpPr>
        <p:spPr bwMode="black">
          <a:xfrm>
            <a:off x="5055300" y="1584587"/>
            <a:ext cx="6735695" cy="477855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l"/>
            <a:br>
              <a:rPr lang="tr-TR" dirty="0"/>
            </a:br>
            <a:endParaRPr lang="tr-TR" dirty="0"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48246A2A-3275-1144-AC3C-B77AEE09E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156" y="2759275"/>
            <a:ext cx="5679983" cy="24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90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80FD3AE-F9E7-7644-947F-2447BD9F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tr-TR" sz="2400" dirty="0">
                <a:solidFill>
                  <a:srgbClr val="FFFFFF"/>
                </a:solidFill>
              </a:rPr>
              <a:t>SONUÇLAR</a:t>
            </a:r>
            <a:br>
              <a:rPr lang="tr-TR" sz="2400" dirty="0">
                <a:solidFill>
                  <a:srgbClr val="FFFFFF"/>
                </a:solidFill>
              </a:rPr>
            </a:br>
            <a:r>
              <a:rPr lang="tr-TR" sz="2400" dirty="0">
                <a:solidFill>
                  <a:srgbClr val="FFFFFF"/>
                </a:solidFill>
              </a:rPr>
              <a:t>VE</a:t>
            </a:r>
            <a:br>
              <a:rPr lang="tr-TR" sz="2400" dirty="0">
                <a:solidFill>
                  <a:srgbClr val="FFFFFF"/>
                </a:solidFill>
              </a:rPr>
            </a:br>
            <a:r>
              <a:rPr lang="tr-TR" sz="2400" dirty="0">
                <a:solidFill>
                  <a:srgbClr val="FFFFFF"/>
                </a:solidFill>
              </a:rPr>
              <a:t>KAZANIMLAR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81AA34-36F6-2949-A752-065A74FB4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7262" y="1229130"/>
            <a:ext cx="6626831" cy="4399739"/>
          </a:xfrm>
        </p:spPr>
        <p:txBody>
          <a:bodyPr anchor="t">
            <a:normAutofit/>
          </a:bodyPr>
          <a:lstStyle/>
          <a:p>
            <a:pPr lvl="0"/>
            <a:r>
              <a:rPr lang="tr-TR" dirty="0" err="1"/>
              <a:t>Python</a:t>
            </a:r>
            <a:r>
              <a:rPr lang="tr-TR" dirty="0"/>
              <a:t> dili </a:t>
            </a:r>
            <a:r>
              <a:rPr lang="tr-TR" dirty="0" err="1"/>
              <a:t>syntax’ı</a:t>
            </a:r>
            <a:r>
              <a:rPr lang="tr-TR" dirty="0"/>
              <a:t> hakkında bilgi sahibi olduk.</a:t>
            </a:r>
          </a:p>
          <a:p>
            <a:pPr lvl="0"/>
            <a:r>
              <a:rPr lang="tr-TR" dirty="0"/>
              <a:t>Bir </a:t>
            </a:r>
            <a:r>
              <a:rPr lang="tr-TR" dirty="0" err="1"/>
              <a:t>singleton</a:t>
            </a:r>
            <a:r>
              <a:rPr lang="tr-TR" dirty="0"/>
              <a:t> </a:t>
            </a:r>
            <a:r>
              <a:rPr lang="tr-TR" dirty="0" err="1"/>
              <a:t>manager</a:t>
            </a:r>
            <a:r>
              <a:rPr lang="tr-TR" dirty="0"/>
              <a:t> sınıfı ile data yönetiminin nasıl yapılacağı hakkında bilgi sahibi olduk.</a:t>
            </a:r>
          </a:p>
          <a:p>
            <a:pPr lvl="0"/>
            <a:r>
              <a:rPr lang="tr-TR" dirty="0"/>
              <a:t>Bir verinin dosyada nasıl tutulduğunu, dosyanın nasıl okunduğunu, dosyadaki verilerin nasıl güncelleştirildiğini ve güncelleştirilmelerin dosyaya nasıl senkronize edildiğini öğrenmiş olduk.</a:t>
            </a:r>
          </a:p>
          <a:p>
            <a:pPr lvl="0"/>
            <a:r>
              <a:rPr lang="tr-TR" dirty="0"/>
              <a:t>Geliştirilen nüfus yönetim sisteminin kodlamasının nasıl çalıştığını ve uygulamanın desteklediği tüm özellikleri yerine getirtebildiğini gözlemledik. </a:t>
            </a:r>
          </a:p>
          <a:p>
            <a:pPr lvl="0"/>
            <a:r>
              <a:rPr lang="tr-TR" dirty="0"/>
              <a:t>Nesneye yönelimli programlama yapısını inceleyerek bu yapı hakkında bilgi sahibi olduk.</a:t>
            </a:r>
          </a:p>
          <a:p>
            <a:pPr lvl="0"/>
            <a:r>
              <a:rPr lang="tr-TR" dirty="0" err="1"/>
              <a:t>Pycarm</a:t>
            </a:r>
            <a:r>
              <a:rPr lang="tr-TR" dirty="0"/>
              <a:t> aracını kullanarak </a:t>
            </a:r>
            <a:r>
              <a:rPr lang="tr-TR" dirty="0" err="1"/>
              <a:t>python</a:t>
            </a:r>
            <a:r>
              <a:rPr lang="tr-TR" dirty="0"/>
              <a:t> dilinin bir </a:t>
            </a:r>
            <a:r>
              <a:rPr lang="tr-TR" dirty="0" err="1"/>
              <a:t>IDE’si</a:t>
            </a:r>
            <a:r>
              <a:rPr lang="tr-TR" dirty="0"/>
              <a:t> hakkında bilgi sahibi olduk.</a:t>
            </a:r>
          </a:p>
        </p:txBody>
      </p:sp>
    </p:spTree>
    <p:extLst>
      <p:ext uri="{BB962C8B-B14F-4D97-AF65-F5344CB8AC3E}">
        <p14:creationId xmlns:p14="http://schemas.microsoft.com/office/powerpoint/2010/main" val="3779118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E67E26E-DB67-4544-92E2-4774CF4F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89" y="1898510"/>
            <a:ext cx="4006920" cy="306098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tr-TR" b="1">
                <a:solidFill>
                  <a:schemeClr val="tx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BENİ DİNLEDİĞİNİZ İÇİN TEŞEKKÜR EDERİM.</a:t>
            </a:r>
            <a:endParaRPr lang="en-US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F0B25774-76F5-8344-B713-5316B0832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505" y="86626"/>
            <a:ext cx="7005286" cy="677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62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4915F55A-7580-9C42-BCE6-7B9BEC0BB9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0"/>
            <a:ext cx="12191980" cy="7086600"/>
          </a:xfrm>
          <a:prstGeom prst="rect">
            <a:avLst/>
          </a:prstGeom>
        </p:spPr>
      </p:pic>
      <p:sp>
        <p:nvSpPr>
          <p:cNvPr id="15" name="Başlık 1">
            <a:extLst>
              <a:ext uri="{FF2B5EF4-FFF2-40B4-BE49-F238E27FC236}">
                <a16:creationId xmlns:a16="http://schemas.microsoft.com/office/drawing/2014/main" id="{A3E855AB-462B-C243-B5EC-BE483162402F}"/>
              </a:ext>
            </a:extLst>
          </p:cNvPr>
          <p:cNvSpPr txBox="1">
            <a:spLocks/>
          </p:cNvSpPr>
          <p:nvPr/>
        </p:nvSpPr>
        <p:spPr bwMode="blackWhite">
          <a:xfrm>
            <a:off x="1600200" y="2606040"/>
            <a:ext cx="8991600" cy="1645920"/>
          </a:xfrm>
          <a:prstGeom prst="rect">
            <a:avLst/>
          </a:prstGeom>
          <a:solidFill>
            <a:srgbClr val="FFFFFF">
              <a:alpha val="85882"/>
            </a:srgbClr>
          </a:solidFill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b="1" dirty="0">
                <a:solidFill>
                  <a:schemeClr val="tx1"/>
                </a:solidFill>
              </a:rPr>
              <a:t>son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596A58F-1E07-024D-B811-3BCDEB8E25C7}"/>
              </a:ext>
            </a:extLst>
          </p:cNvPr>
          <p:cNvSpPr txBox="1"/>
          <p:nvPr/>
        </p:nvSpPr>
        <p:spPr>
          <a:xfrm>
            <a:off x="806116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02895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80FD3AE-F9E7-7644-947F-2447BD9F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tr-TR" sz="3000" dirty="0">
                <a:solidFill>
                  <a:srgbClr val="FFFFFF"/>
                </a:solidFill>
              </a:rPr>
              <a:t>PROJENİN TANIMI VE AMACI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81AA34-36F6-2949-A752-065A74FB4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1487" y="1667761"/>
            <a:ext cx="6778381" cy="3522478"/>
          </a:xfrm>
        </p:spPr>
        <p:txBody>
          <a:bodyPr anchor="t">
            <a:normAutofit fontScale="62500" lnSpcReduction="20000"/>
          </a:bodyPr>
          <a:lstStyle/>
          <a:p>
            <a:r>
              <a:rPr lang="tr-TR" sz="3100" dirty="0"/>
              <a:t>Bir nüfus yönetim sistemi uygulaması gerçekleştirilmektedir. Nüfus yönetim uygulamasının tüm verileri bir dosyada tutulmaktadır ve güncellemeler dosyaya sürekli senkronize edilmektedir.  </a:t>
            </a:r>
          </a:p>
          <a:p>
            <a:r>
              <a:rPr lang="tr-TR" sz="3100" dirty="0" err="1"/>
              <a:t>Python</a:t>
            </a:r>
            <a:r>
              <a:rPr lang="tr-TR" sz="3100" dirty="0"/>
              <a:t> dili kullanılarak, nüfus yönetim sisteminin nasıl gerçekleştirilebileceğinden bahsedeceğiz. </a:t>
            </a:r>
          </a:p>
          <a:p>
            <a:r>
              <a:rPr lang="tr-TR" sz="3100" dirty="0"/>
              <a:t>Nesneye yönelimli programla yaklaşımlarının bu projede nasıl kullanıldığını ve </a:t>
            </a:r>
            <a:r>
              <a:rPr lang="tr-TR" sz="3100" dirty="0" err="1"/>
              <a:t>python</a:t>
            </a:r>
            <a:r>
              <a:rPr lang="tr-TR" sz="3100" dirty="0"/>
              <a:t> dilinde ifade şeklinin nasıl olduğunu göreceğiz. </a:t>
            </a:r>
          </a:p>
          <a:p>
            <a:r>
              <a:rPr lang="tr-TR" sz="3100" dirty="0"/>
              <a:t>Proje sonucunda nesneye yönelimli programlama hakkında bilgi sahibi olarak, nüfus yönetim sistemini </a:t>
            </a:r>
            <a:r>
              <a:rPr lang="tr-TR" sz="3100" dirty="0" err="1"/>
              <a:t>python</a:t>
            </a:r>
            <a:r>
              <a:rPr lang="tr-TR" sz="3100" dirty="0"/>
              <a:t> dili ile gerçekleştirmiş olacağız.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3827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Başlık 1">
            <a:extLst>
              <a:ext uri="{FF2B5EF4-FFF2-40B4-BE49-F238E27FC236}">
                <a16:creationId xmlns:a16="http://schemas.microsoft.com/office/drawing/2014/main" id="{2E42B41B-788F-9D4D-A7C1-49707ADB48B9}"/>
              </a:ext>
            </a:extLst>
          </p:cNvPr>
          <p:cNvSpPr txBox="1">
            <a:spLocks/>
          </p:cNvSpPr>
          <p:nvPr/>
        </p:nvSpPr>
        <p:spPr bwMode="black">
          <a:xfrm>
            <a:off x="380756" y="494857"/>
            <a:ext cx="3872533" cy="59487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KULLANILAN ARAÇLAR</a:t>
            </a:r>
          </a:p>
        </p:txBody>
      </p:sp>
      <p:sp>
        <p:nvSpPr>
          <p:cNvPr id="46" name="Başlık 1">
            <a:extLst>
              <a:ext uri="{FF2B5EF4-FFF2-40B4-BE49-F238E27FC236}">
                <a16:creationId xmlns:a16="http://schemas.microsoft.com/office/drawing/2014/main" id="{F1342DA7-7472-F74B-9099-7015A4D8C960}"/>
              </a:ext>
            </a:extLst>
          </p:cNvPr>
          <p:cNvSpPr txBox="1">
            <a:spLocks/>
          </p:cNvSpPr>
          <p:nvPr/>
        </p:nvSpPr>
        <p:spPr bwMode="black">
          <a:xfrm>
            <a:off x="5055300" y="494857"/>
            <a:ext cx="6735695" cy="59487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400" b="1" dirty="0"/>
              <a:t>PYCARM</a:t>
            </a:r>
            <a:r>
              <a:rPr lang="tr-TR" dirty="0"/>
              <a:t> 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Başlık 1">
            <a:extLst>
              <a:ext uri="{FF2B5EF4-FFF2-40B4-BE49-F238E27FC236}">
                <a16:creationId xmlns:a16="http://schemas.microsoft.com/office/drawing/2014/main" id="{F5DE412D-BB9B-404C-AFD8-DC9B9FD60D5C}"/>
              </a:ext>
            </a:extLst>
          </p:cNvPr>
          <p:cNvSpPr txBox="1">
            <a:spLocks/>
          </p:cNvSpPr>
          <p:nvPr/>
        </p:nvSpPr>
        <p:spPr bwMode="black">
          <a:xfrm>
            <a:off x="401005" y="1584587"/>
            <a:ext cx="3852285" cy="477855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tr-TR" sz="1400" dirty="0"/>
          </a:p>
          <a:p>
            <a:pPr algn="l"/>
            <a:endParaRPr lang="tr-TR" sz="1400" dirty="0"/>
          </a:p>
          <a:p>
            <a:pPr algn="l"/>
            <a:endParaRPr lang="tr-TR" sz="1400" dirty="0"/>
          </a:p>
          <a:p>
            <a:pPr algn="l"/>
            <a:endParaRPr lang="tr-T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tr-TR" sz="1200" b="1" dirty="0">
                <a:latin typeface="Arial" panose="020B0604020202020204" pitchFamily="34" charset="0"/>
                <a:cs typeface="Arial" panose="020B0604020202020204" pitchFamily="34" charset="0"/>
              </a:rPr>
              <a:t>PYCARM</a:t>
            </a:r>
            <a:r>
              <a:rPr lang="tr-TR" sz="1600" dirty="0"/>
              <a:t> </a:t>
            </a:r>
            <a:r>
              <a:rPr lang="tr-TR" sz="15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endParaRPr lang="tr-TR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tr-TR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PyCharm</a:t>
            </a:r>
            <a:r>
              <a:rPr lang="tr-TR" sz="1000" b="1" dirty="0">
                <a:latin typeface="Arial" panose="020B0604020202020204" pitchFamily="34" charset="0"/>
                <a:cs typeface="Arial" panose="020B0604020202020204" pitchFamily="34" charset="0"/>
              </a:rPr>
              <a:t>, ÇAPRAZ</a:t>
            </a:r>
            <a:r>
              <a:rPr lang="tr-TR" sz="1000" b="1" dirty="0">
                <a:latin typeface="Arial" panose="020B0604020202020204" pitchFamily="34" charset="0"/>
                <a:cs typeface="Arial" panose="020B0604020202020204" pitchFamily="34" charset="0"/>
                <a:hlinkClick r:id="rId2" tooltip="Çapraz platfor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tr-TR" sz="1000" b="1" dirty="0">
                <a:latin typeface="Arial" panose="020B0604020202020204" pitchFamily="34" charset="0"/>
                <a:cs typeface="Arial" panose="020B0604020202020204" pitchFamily="34" charset="0"/>
              </a:rPr>
              <a:t>PLATFORM bir PYTHON GELİŞTİRME ORTAMI(IDE)'</a:t>
            </a:r>
            <a:r>
              <a:rPr lang="tr-TR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tr-TR" sz="10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l"/>
            <a:endParaRPr lang="tr-T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tr-TR" sz="1000" b="1" dirty="0">
                <a:latin typeface="Arial" panose="020B0604020202020204" pitchFamily="34" charset="0"/>
                <a:cs typeface="Arial" panose="020B0604020202020204" pitchFamily="34" charset="0"/>
              </a:rPr>
              <a:t>Kod analizleri, grafiksel hata </a:t>
            </a:r>
            <a:r>
              <a:rPr lang="tr-TR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ayıklamacısı</a:t>
            </a:r>
            <a:r>
              <a:rPr lang="tr-TR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tr-TR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debugger</a:t>
            </a:r>
            <a:r>
              <a:rPr lang="tr-TR" sz="1000" b="1" dirty="0">
                <a:latin typeface="Arial" panose="020B0604020202020204" pitchFamily="34" charset="0"/>
                <a:cs typeface="Arial" panose="020B0604020202020204" pitchFamily="34" charset="0"/>
              </a:rPr>
              <a:t>),VERSIYON</a:t>
            </a:r>
            <a:r>
              <a:rPr lang="tr-TR" sz="1000" b="1" dirty="0">
                <a:latin typeface="Arial" panose="020B0604020202020204" pitchFamily="34" charset="0"/>
                <a:cs typeface="Arial" panose="020B0604020202020204" pitchFamily="34" charset="0"/>
                <a:hlinkClick r:id="rId3" tooltip="Sürüm kontrol sistem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tr-TR" sz="1000" b="1" dirty="0">
                <a:latin typeface="Arial" panose="020B0604020202020204" pitchFamily="34" charset="0"/>
                <a:cs typeface="Arial" panose="020B0604020202020204" pitchFamily="34" charset="0"/>
              </a:rPr>
              <a:t>KONTROL SİSTEMİ(VCS) ile entegre ve DJANGO ile </a:t>
            </a:r>
            <a:r>
              <a:rPr lang="tr-TR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tr-TR" sz="1000" b="1" dirty="0">
                <a:latin typeface="Arial" panose="020B0604020202020204" pitchFamily="34" charset="0"/>
                <a:cs typeface="Arial" panose="020B0604020202020204" pitchFamily="34" charset="0"/>
              </a:rPr>
              <a:t> web geliştirmeleri yapılmasını sağlamaktadır.</a:t>
            </a:r>
          </a:p>
          <a:p>
            <a:pPr algn="l"/>
            <a:endParaRPr lang="tr-TR" sz="1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tr-TR" sz="1200" dirty="0"/>
          </a:p>
          <a:p>
            <a:pPr algn="l"/>
            <a:endParaRPr lang="tr-TR" sz="1600" dirty="0"/>
          </a:p>
          <a:p>
            <a:pPr algn="l"/>
            <a:endParaRPr lang="tr-TR" sz="1600" dirty="0"/>
          </a:p>
        </p:txBody>
      </p:sp>
      <p:sp>
        <p:nvSpPr>
          <p:cNvPr id="50" name="Başlık 1">
            <a:extLst>
              <a:ext uri="{FF2B5EF4-FFF2-40B4-BE49-F238E27FC236}">
                <a16:creationId xmlns:a16="http://schemas.microsoft.com/office/drawing/2014/main" id="{68C6F975-5826-274A-8A34-8B00A65B7F02}"/>
              </a:ext>
            </a:extLst>
          </p:cNvPr>
          <p:cNvSpPr txBox="1">
            <a:spLocks noGrp="1"/>
          </p:cNvSpPr>
          <p:nvPr>
            <p:ph type="title"/>
          </p:nvPr>
        </p:nvSpPr>
        <p:spPr bwMode="black">
          <a:xfrm>
            <a:off x="5055300" y="1584587"/>
            <a:ext cx="6735695" cy="477855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l"/>
            <a:br>
              <a:rPr lang="tr-TR" dirty="0"/>
            </a:br>
            <a:endParaRPr lang="tr-TR" dirty="0"/>
          </a:p>
        </p:txBody>
      </p:sp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2B55614E-C29D-9E47-AADF-E5B5715B088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692" y="2296193"/>
            <a:ext cx="5756910" cy="335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87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Başlık 1">
            <a:extLst>
              <a:ext uri="{FF2B5EF4-FFF2-40B4-BE49-F238E27FC236}">
                <a16:creationId xmlns:a16="http://schemas.microsoft.com/office/drawing/2014/main" id="{2E42B41B-788F-9D4D-A7C1-49707ADB48B9}"/>
              </a:ext>
            </a:extLst>
          </p:cNvPr>
          <p:cNvSpPr txBox="1">
            <a:spLocks/>
          </p:cNvSpPr>
          <p:nvPr/>
        </p:nvSpPr>
        <p:spPr bwMode="black">
          <a:xfrm>
            <a:off x="380756" y="494857"/>
            <a:ext cx="3872533" cy="59487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Veritabanındaki</a:t>
            </a:r>
            <a:r>
              <a:rPr lang="tr-TR" sz="1600" b="1" dirty="0">
                <a:latin typeface="Arial" panose="020B0604020202020204" pitchFamily="34" charset="0"/>
                <a:cs typeface="Arial" panose="020B0604020202020204" pitchFamily="34" charset="0"/>
              </a:rPr>
              <a:t> bilgiler</a:t>
            </a:r>
          </a:p>
        </p:txBody>
      </p:sp>
      <p:sp>
        <p:nvSpPr>
          <p:cNvPr id="46" name="Başlık 1">
            <a:extLst>
              <a:ext uri="{FF2B5EF4-FFF2-40B4-BE49-F238E27FC236}">
                <a16:creationId xmlns:a16="http://schemas.microsoft.com/office/drawing/2014/main" id="{F1342DA7-7472-F74B-9099-7015A4D8C960}"/>
              </a:ext>
            </a:extLst>
          </p:cNvPr>
          <p:cNvSpPr txBox="1">
            <a:spLocks/>
          </p:cNvSpPr>
          <p:nvPr/>
        </p:nvSpPr>
        <p:spPr bwMode="black">
          <a:xfrm>
            <a:off x="5055300" y="494857"/>
            <a:ext cx="6735695" cy="59487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tr-T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endParaRPr lang="tr-T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Başlık 1">
            <a:extLst>
              <a:ext uri="{FF2B5EF4-FFF2-40B4-BE49-F238E27FC236}">
                <a16:creationId xmlns:a16="http://schemas.microsoft.com/office/drawing/2014/main" id="{F5DE412D-BB9B-404C-AFD8-DC9B9FD60D5C}"/>
              </a:ext>
            </a:extLst>
          </p:cNvPr>
          <p:cNvSpPr txBox="1">
            <a:spLocks/>
          </p:cNvSpPr>
          <p:nvPr/>
        </p:nvSpPr>
        <p:spPr bwMode="black">
          <a:xfrm>
            <a:off x="401005" y="1584587"/>
            <a:ext cx="3852285" cy="477855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tr-TR" sz="1400" dirty="0"/>
          </a:p>
          <a:p>
            <a:pPr algn="l"/>
            <a:endParaRPr lang="tr-T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tr-T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tr-T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tr-TR" sz="1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tr-TR" sz="1200" dirty="0"/>
          </a:p>
          <a:p>
            <a:pPr algn="l"/>
            <a:endParaRPr lang="tr-TR" sz="1600" dirty="0"/>
          </a:p>
          <a:p>
            <a:pPr algn="l"/>
            <a:endParaRPr lang="tr-TR" sz="1600" dirty="0"/>
          </a:p>
        </p:txBody>
      </p:sp>
      <p:sp>
        <p:nvSpPr>
          <p:cNvPr id="50" name="Başlık 1">
            <a:extLst>
              <a:ext uri="{FF2B5EF4-FFF2-40B4-BE49-F238E27FC236}">
                <a16:creationId xmlns:a16="http://schemas.microsoft.com/office/drawing/2014/main" id="{68C6F975-5826-274A-8A34-8B00A65B7F02}"/>
              </a:ext>
            </a:extLst>
          </p:cNvPr>
          <p:cNvSpPr txBox="1">
            <a:spLocks noGrp="1"/>
          </p:cNvSpPr>
          <p:nvPr>
            <p:ph type="title"/>
          </p:nvPr>
        </p:nvSpPr>
        <p:spPr bwMode="black">
          <a:xfrm>
            <a:off x="5055300" y="1584587"/>
            <a:ext cx="6735695" cy="477855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l"/>
            <a:br>
              <a:rPr lang="tr-TR" dirty="0"/>
            </a:br>
            <a:endParaRPr lang="tr-TR" dirty="0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6D1AF61-76E7-D04E-9676-57C4B05C2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88" y="2369078"/>
            <a:ext cx="3609474" cy="3171961"/>
          </a:xfrm>
          <a:prstGeom prst="rect">
            <a:avLst/>
          </a:prstGeom>
        </p:spPr>
      </p:pic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8569F515-7550-1A45-AE06-E40DA0E80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48476" y="2369078"/>
            <a:ext cx="5355835" cy="3338703"/>
          </a:xfrm>
        </p:spPr>
      </p:pic>
    </p:spTree>
    <p:extLst>
      <p:ext uri="{BB962C8B-B14F-4D97-AF65-F5344CB8AC3E}">
        <p14:creationId xmlns:p14="http://schemas.microsoft.com/office/powerpoint/2010/main" val="1176356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Başlık 1">
            <a:extLst>
              <a:ext uri="{FF2B5EF4-FFF2-40B4-BE49-F238E27FC236}">
                <a16:creationId xmlns:a16="http://schemas.microsoft.com/office/drawing/2014/main" id="{2E42B41B-788F-9D4D-A7C1-49707ADB48B9}"/>
              </a:ext>
            </a:extLst>
          </p:cNvPr>
          <p:cNvSpPr txBox="1">
            <a:spLocks/>
          </p:cNvSpPr>
          <p:nvPr/>
        </p:nvSpPr>
        <p:spPr bwMode="black">
          <a:xfrm>
            <a:off x="380756" y="494857"/>
            <a:ext cx="3872533" cy="59487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600" b="1" dirty="0">
                <a:latin typeface="Arial" panose="020B0604020202020204" pitchFamily="34" charset="0"/>
                <a:cs typeface="Arial" panose="020B0604020202020204" pitchFamily="34" charset="0"/>
              </a:rPr>
              <a:t>Yeni kayıt</a:t>
            </a:r>
          </a:p>
        </p:txBody>
      </p:sp>
      <p:sp>
        <p:nvSpPr>
          <p:cNvPr id="46" name="Başlık 1">
            <a:extLst>
              <a:ext uri="{FF2B5EF4-FFF2-40B4-BE49-F238E27FC236}">
                <a16:creationId xmlns:a16="http://schemas.microsoft.com/office/drawing/2014/main" id="{F1342DA7-7472-F74B-9099-7015A4D8C960}"/>
              </a:ext>
            </a:extLst>
          </p:cNvPr>
          <p:cNvSpPr txBox="1">
            <a:spLocks/>
          </p:cNvSpPr>
          <p:nvPr/>
        </p:nvSpPr>
        <p:spPr bwMode="black">
          <a:xfrm>
            <a:off x="5055300" y="494857"/>
            <a:ext cx="6735695" cy="59487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600" b="1" dirty="0"/>
              <a:t>Uygulamanın desteklediği özellikler </a:t>
            </a:r>
            <a:endParaRPr lang="tr-T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Başlık 1">
            <a:extLst>
              <a:ext uri="{FF2B5EF4-FFF2-40B4-BE49-F238E27FC236}">
                <a16:creationId xmlns:a16="http://schemas.microsoft.com/office/drawing/2014/main" id="{F5DE412D-BB9B-404C-AFD8-DC9B9FD60D5C}"/>
              </a:ext>
            </a:extLst>
          </p:cNvPr>
          <p:cNvSpPr txBox="1">
            <a:spLocks/>
          </p:cNvSpPr>
          <p:nvPr/>
        </p:nvSpPr>
        <p:spPr bwMode="black">
          <a:xfrm>
            <a:off x="401005" y="1584587"/>
            <a:ext cx="3852285" cy="477855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Bir önceki </a:t>
            </a:r>
            <a:r>
              <a:rPr lang="tr-T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slayt’ta</a:t>
            </a:r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 maddeler halinde belirtilen tüm özelliklerin girilmesi beklenmektedir. Giriş yapılırken daha önceden aynı kimlik </a:t>
            </a:r>
            <a:r>
              <a:rPr lang="tr-T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nolu</a:t>
            </a:r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 bir kişi olup olmadığı kontrol edilmektedir.</a:t>
            </a:r>
          </a:p>
          <a:p>
            <a:pPr algn="l"/>
            <a:endParaRPr lang="tr-T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Aynı kimlik numaralı bir kişi varsa kaydı kabul etmeyip kimlik numarasını değiştirmesi istenmektedir.  </a:t>
            </a:r>
          </a:p>
          <a:p>
            <a:pPr algn="l"/>
            <a:endParaRPr lang="tr-TR" sz="1600" dirty="0"/>
          </a:p>
          <a:p>
            <a:pPr algn="l"/>
            <a:endParaRPr lang="tr-TR" sz="1600" dirty="0"/>
          </a:p>
        </p:txBody>
      </p:sp>
      <p:sp>
        <p:nvSpPr>
          <p:cNvPr id="50" name="Başlık 1">
            <a:extLst>
              <a:ext uri="{FF2B5EF4-FFF2-40B4-BE49-F238E27FC236}">
                <a16:creationId xmlns:a16="http://schemas.microsoft.com/office/drawing/2014/main" id="{68C6F975-5826-274A-8A34-8B00A65B7F02}"/>
              </a:ext>
            </a:extLst>
          </p:cNvPr>
          <p:cNvSpPr txBox="1">
            <a:spLocks noGrp="1"/>
          </p:cNvSpPr>
          <p:nvPr>
            <p:ph type="title"/>
          </p:nvPr>
        </p:nvSpPr>
        <p:spPr bwMode="black">
          <a:xfrm>
            <a:off x="5055300" y="1584587"/>
            <a:ext cx="6735695" cy="477855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l"/>
            <a:br>
              <a:rPr lang="tr-TR" dirty="0"/>
            </a:br>
            <a:endParaRPr lang="tr-TR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C1A87AE2-4279-C14B-9028-A1B80F54C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040" y="1846926"/>
            <a:ext cx="2838307" cy="4253876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69C2E6E7-51B3-264E-9BA9-A70739D63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087" y="1846926"/>
            <a:ext cx="3177229" cy="425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36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Başlık 1">
            <a:extLst>
              <a:ext uri="{FF2B5EF4-FFF2-40B4-BE49-F238E27FC236}">
                <a16:creationId xmlns:a16="http://schemas.microsoft.com/office/drawing/2014/main" id="{2E42B41B-788F-9D4D-A7C1-49707ADB48B9}"/>
              </a:ext>
            </a:extLst>
          </p:cNvPr>
          <p:cNvSpPr txBox="1">
            <a:spLocks/>
          </p:cNvSpPr>
          <p:nvPr/>
        </p:nvSpPr>
        <p:spPr bwMode="black">
          <a:xfrm>
            <a:off x="380756" y="494857"/>
            <a:ext cx="3872533" cy="59487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600" b="1" dirty="0"/>
              <a:t>Arama</a:t>
            </a:r>
            <a:r>
              <a:rPr lang="tr-TR" sz="1600" dirty="0"/>
              <a:t> </a:t>
            </a:r>
            <a:endParaRPr lang="tr-T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Başlık 1">
            <a:extLst>
              <a:ext uri="{FF2B5EF4-FFF2-40B4-BE49-F238E27FC236}">
                <a16:creationId xmlns:a16="http://schemas.microsoft.com/office/drawing/2014/main" id="{F1342DA7-7472-F74B-9099-7015A4D8C960}"/>
              </a:ext>
            </a:extLst>
          </p:cNvPr>
          <p:cNvSpPr txBox="1">
            <a:spLocks/>
          </p:cNvSpPr>
          <p:nvPr/>
        </p:nvSpPr>
        <p:spPr bwMode="black">
          <a:xfrm>
            <a:off x="5055300" y="494857"/>
            <a:ext cx="6735695" cy="59487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600" b="1" dirty="0"/>
              <a:t>Uygulamanın desteklediği özellikler </a:t>
            </a:r>
            <a:endParaRPr lang="tr-T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Başlık 1">
            <a:extLst>
              <a:ext uri="{FF2B5EF4-FFF2-40B4-BE49-F238E27FC236}">
                <a16:creationId xmlns:a16="http://schemas.microsoft.com/office/drawing/2014/main" id="{F5DE412D-BB9B-404C-AFD8-DC9B9FD60D5C}"/>
              </a:ext>
            </a:extLst>
          </p:cNvPr>
          <p:cNvSpPr txBox="1">
            <a:spLocks/>
          </p:cNvSpPr>
          <p:nvPr/>
        </p:nvSpPr>
        <p:spPr bwMode="black">
          <a:xfrm>
            <a:off x="401005" y="1584587"/>
            <a:ext cx="3852285" cy="477855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tr-TR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sz="1200" b="1" dirty="0">
                <a:latin typeface="Arial" panose="020B0604020202020204" pitchFamily="34" charset="0"/>
                <a:cs typeface="Arial" panose="020B0604020202020204" pitchFamily="34" charset="0"/>
              </a:rPr>
              <a:t>Kimlik No’ya göre arama yapıp, bu kimlik </a:t>
            </a:r>
            <a:r>
              <a:rPr lang="tr-T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nolu</a:t>
            </a:r>
            <a:r>
              <a:rPr lang="tr-TR" sz="1200" b="1" dirty="0">
                <a:latin typeface="Arial" panose="020B0604020202020204" pitchFamily="34" charset="0"/>
                <a:cs typeface="Arial" panose="020B0604020202020204" pitchFamily="34" charset="0"/>
              </a:rPr>
              <a:t> kişi varsa tüm bilgileri ekrana listelenmektedir. </a:t>
            </a:r>
          </a:p>
          <a:p>
            <a:pPr algn="l"/>
            <a:endParaRPr lang="tr-T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sz="1200" b="1" dirty="0">
                <a:latin typeface="Arial" panose="020B0604020202020204" pitchFamily="34" charset="0"/>
                <a:cs typeface="Arial" panose="020B0604020202020204" pitchFamily="34" charset="0"/>
              </a:rPr>
              <a:t>Arama yapılan kimlik numaralı kişi veri tabanında yoksa ekrana bilgi mesajı basmaktadır.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tr-T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sz="1200" b="1" dirty="0">
                <a:latin typeface="Arial" panose="020B0604020202020204" pitchFamily="34" charset="0"/>
                <a:cs typeface="Arial" panose="020B0604020202020204" pitchFamily="34" charset="0"/>
              </a:rPr>
              <a:t>Kişi veri tabanında mevcutsa kişi bilgilerini okuyup ekranda göstermektedir</a:t>
            </a:r>
            <a:r>
              <a:rPr lang="tr-TR" sz="1200" dirty="0"/>
              <a:t>.</a:t>
            </a:r>
          </a:p>
          <a:p>
            <a:pPr algn="l"/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l"/>
            <a:endParaRPr lang="tr-TR" sz="1600" dirty="0"/>
          </a:p>
          <a:p>
            <a:pPr algn="l"/>
            <a:endParaRPr lang="tr-TR" sz="1600" dirty="0"/>
          </a:p>
        </p:txBody>
      </p:sp>
      <p:sp>
        <p:nvSpPr>
          <p:cNvPr id="50" name="Başlık 1">
            <a:extLst>
              <a:ext uri="{FF2B5EF4-FFF2-40B4-BE49-F238E27FC236}">
                <a16:creationId xmlns:a16="http://schemas.microsoft.com/office/drawing/2014/main" id="{68C6F975-5826-274A-8A34-8B00A65B7F02}"/>
              </a:ext>
            </a:extLst>
          </p:cNvPr>
          <p:cNvSpPr txBox="1">
            <a:spLocks noGrp="1"/>
          </p:cNvSpPr>
          <p:nvPr>
            <p:ph type="title"/>
          </p:nvPr>
        </p:nvSpPr>
        <p:spPr bwMode="black">
          <a:xfrm>
            <a:off x="5055300" y="1584587"/>
            <a:ext cx="6735695" cy="477855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l"/>
            <a:br>
              <a:rPr lang="tr-TR" dirty="0"/>
            </a:br>
            <a:endParaRPr lang="tr-TR" dirty="0"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EB2B5601-29F4-E445-AA69-05FF550A2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398" y="1713297"/>
            <a:ext cx="4381500" cy="1883531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E857273A-2543-1745-8CA8-E022628D5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398" y="3722797"/>
            <a:ext cx="4381500" cy="251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90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Başlık 1">
            <a:extLst>
              <a:ext uri="{FF2B5EF4-FFF2-40B4-BE49-F238E27FC236}">
                <a16:creationId xmlns:a16="http://schemas.microsoft.com/office/drawing/2014/main" id="{2E42B41B-788F-9D4D-A7C1-49707ADB48B9}"/>
              </a:ext>
            </a:extLst>
          </p:cNvPr>
          <p:cNvSpPr txBox="1">
            <a:spLocks/>
          </p:cNvSpPr>
          <p:nvPr/>
        </p:nvSpPr>
        <p:spPr bwMode="black">
          <a:xfrm>
            <a:off x="380756" y="494857"/>
            <a:ext cx="3872533" cy="59487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600" b="1" dirty="0">
                <a:latin typeface="Arial" panose="020B0604020202020204" pitchFamily="34" charset="0"/>
                <a:cs typeface="Arial" panose="020B0604020202020204" pitchFamily="34" charset="0"/>
              </a:rPr>
              <a:t>Kişi güncelleme  </a:t>
            </a:r>
          </a:p>
        </p:txBody>
      </p:sp>
      <p:sp>
        <p:nvSpPr>
          <p:cNvPr id="46" name="Başlık 1">
            <a:extLst>
              <a:ext uri="{FF2B5EF4-FFF2-40B4-BE49-F238E27FC236}">
                <a16:creationId xmlns:a16="http://schemas.microsoft.com/office/drawing/2014/main" id="{F1342DA7-7472-F74B-9099-7015A4D8C960}"/>
              </a:ext>
            </a:extLst>
          </p:cNvPr>
          <p:cNvSpPr txBox="1">
            <a:spLocks/>
          </p:cNvSpPr>
          <p:nvPr/>
        </p:nvSpPr>
        <p:spPr bwMode="black">
          <a:xfrm>
            <a:off x="5055300" y="494857"/>
            <a:ext cx="6735695" cy="59487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600" b="1" dirty="0"/>
              <a:t>Uygulamanın desteklediği özellikler </a:t>
            </a:r>
            <a:endParaRPr lang="tr-T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Başlık 1">
            <a:extLst>
              <a:ext uri="{FF2B5EF4-FFF2-40B4-BE49-F238E27FC236}">
                <a16:creationId xmlns:a16="http://schemas.microsoft.com/office/drawing/2014/main" id="{F5DE412D-BB9B-404C-AFD8-DC9B9FD60D5C}"/>
              </a:ext>
            </a:extLst>
          </p:cNvPr>
          <p:cNvSpPr txBox="1">
            <a:spLocks/>
          </p:cNvSpPr>
          <p:nvPr/>
        </p:nvSpPr>
        <p:spPr bwMode="black">
          <a:xfrm>
            <a:off x="401005" y="1584587"/>
            <a:ext cx="3852285" cy="477855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tr-T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sz="1600" b="1" dirty="0">
                <a:latin typeface="Arial" panose="020B0604020202020204" pitchFamily="34" charset="0"/>
                <a:cs typeface="Arial" panose="020B0604020202020204" pitchFamily="34" charset="0"/>
              </a:rPr>
              <a:t>Kimlik No’ya göre arama yapıp, bulunan kişinin veri tabanındaki bilgileri güncellenebilir.</a:t>
            </a:r>
          </a:p>
          <a:p>
            <a:pPr algn="l"/>
            <a:endParaRPr lang="tr-T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sz="1600" b="1" dirty="0">
                <a:latin typeface="Arial" panose="020B0604020202020204" pitchFamily="34" charset="0"/>
                <a:cs typeface="Arial" panose="020B0604020202020204" pitchFamily="34" charset="0"/>
              </a:rPr>
              <a:t>Ayrıca güncellemeler dosyaya sürekli senkronize edilmektedir. </a:t>
            </a:r>
          </a:p>
          <a:p>
            <a:pPr algn="l"/>
            <a:endParaRPr lang="tr-T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sz="1600" b="1" dirty="0">
                <a:latin typeface="Arial" panose="020B0604020202020204" pitchFamily="34" charset="0"/>
                <a:cs typeface="Arial" panose="020B0604020202020204" pitchFamily="34" charset="0"/>
              </a:rPr>
              <a:t>Kişi yoksa ekrana bilgi mesajı basmaktadır.   </a:t>
            </a:r>
          </a:p>
          <a:p>
            <a:pPr algn="l"/>
            <a:endParaRPr lang="tr-TR" sz="1600" dirty="0"/>
          </a:p>
          <a:p>
            <a:pPr algn="l"/>
            <a:endParaRPr lang="tr-TR" sz="1600" dirty="0"/>
          </a:p>
        </p:txBody>
      </p:sp>
      <p:sp>
        <p:nvSpPr>
          <p:cNvPr id="50" name="Başlık 1">
            <a:extLst>
              <a:ext uri="{FF2B5EF4-FFF2-40B4-BE49-F238E27FC236}">
                <a16:creationId xmlns:a16="http://schemas.microsoft.com/office/drawing/2014/main" id="{68C6F975-5826-274A-8A34-8B00A65B7F02}"/>
              </a:ext>
            </a:extLst>
          </p:cNvPr>
          <p:cNvSpPr txBox="1">
            <a:spLocks noGrp="1"/>
          </p:cNvSpPr>
          <p:nvPr>
            <p:ph type="title"/>
          </p:nvPr>
        </p:nvSpPr>
        <p:spPr bwMode="black">
          <a:xfrm>
            <a:off x="5055300" y="1584587"/>
            <a:ext cx="6735695" cy="477855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l"/>
            <a:br>
              <a:rPr lang="tr-TR" dirty="0"/>
            </a:br>
            <a:endParaRPr lang="tr-TR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CAEE3FB9-E11F-F94A-B979-1BE4F1F09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237" y="1687952"/>
            <a:ext cx="3839820" cy="203247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A1EE3819-E4B6-7E48-9A77-2556AD481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416" y="3823792"/>
            <a:ext cx="6121667" cy="245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98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Başlık 1">
            <a:extLst>
              <a:ext uri="{FF2B5EF4-FFF2-40B4-BE49-F238E27FC236}">
                <a16:creationId xmlns:a16="http://schemas.microsoft.com/office/drawing/2014/main" id="{2E42B41B-788F-9D4D-A7C1-49707ADB48B9}"/>
              </a:ext>
            </a:extLst>
          </p:cNvPr>
          <p:cNvSpPr txBox="1">
            <a:spLocks/>
          </p:cNvSpPr>
          <p:nvPr/>
        </p:nvSpPr>
        <p:spPr bwMode="black">
          <a:xfrm>
            <a:off x="380756" y="494857"/>
            <a:ext cx="3872533" cy="59487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600" b="1" dirty="0">
                <a:latin typeface="Arial" panose="020B0604020202020204" pitchFamily="34" charset="0"/>
                <a:cs typeface="Arial" panose="020B0604020202020204" pitchFamily="34" charset="0"/>
              </a:rPr>
              <a:t>Kişi silme</a:t>
            </a:r>
          </a:p>
        </p:txBody>
      </p:sp>
      <p:sp>
        <p:nvSpPr>
          <p:cNvPr id="46" name="Başlık 1">
            <a:extLst>
              <a:ext uri="{FF2B5EF4-FFF2-40B4-BE49-F238E27FC236}">
                <a16:creationId xmlns:a16="http://schemas.microsoft.com/office/drawing/2014/main" id="{F1342DA7-7472-F74B-9099-7015A4D8C960}"/>
              </a:ext>
            </a:extLst>
          </p:cNvPr>
          <p:cNvSpPr txBox="1">
            <a:spLocks/>
          </p:cNvSpPr>
          <p:nvPr/>
        </p:nvSpPr>
        <p:spPr bwMode="black">
          <a:xfrm>
            <a:off x="5055300" y="494857"/>
            <a:ext cx="6735695" cy="59487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600" b="1" dirty="0"/>
              <a:t>Uygulamanın desteklediği özellikler </a:t>
            </a:r>
            <a:endParaRPr lang="tr-T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Başlık 1">
            <a:extLst>
              <a:ext uri="{FF2B5EF4-FFF2-40B4-BE49-F238E27FC236}">
                <a16:creationId xmlns:a16="http://schemas.microsoft.com/office/drawing/2014/main" id="{F5DE412D-BB9B-404C-AFD8-DC9B9FD60D5C}"/>
              </a:ext>
            </a:extLst>
          </p:cNvPr>
          <p:cNvSpPr txBox="1">
            <a:spLocks/>
          </p:cNvSpPr>
          <p:nvPr/>
        </p:nvSpPr>
        <p:spPr bwMode="black">
          <a:xfrm>
            <a:off x="401005" y="1584587"/>
            <a:ext cx="3852285" cy="477855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tr-T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sz="1200" b="1" dirty="0">
                <a:latin typeface="Arial" panose="020B0604020202020204" pitchFamily="34" charset="0"/>
                <a:cs typeface="Arial" panose="020B0604020202020204" pitchFamily="34" charset="0"/>
              </a:rPr>
              <a:t>Kimlik No’ya göre arama yapıp, bulunan kişinin veri tabanındaki tüm verileri silinebilmektedir.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tr-T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sz="1200" b="1" dirty="0">
                <a:latin typeface="Arial" panose="020B0604020202020204" pitchFamily="34" charset="0"/>
                <a:cs typeface="Arial" panose="020B0604020202020204" pitchFamily="34" charset="0"/>
              </a:rPr>
              <a:t>Ayrıca girilen kimlik numarası veri tabanında mevcut değilse uyarı vermektedir.</a:t>
            </a:r>
            <a:endParaRPr lang="tr-TR" sz="1600" dirty="0"/>
          </a:p>
        </p:txBody>
      </p:sp>
      <p:sp>
        <p:nvSpPr>
          <p:cNvPr id="50" name="Başlık 1">
            <a:extLst>
              <a:ext uri="{FF2B5EF4-FFF2-40B4-BE49-F238E27FC236}">
                <a16:creationId xmlns:a16="http://schemas.microsoft.com/office/drawing/2014/main" id="{68C6F975-5826-274A-8A34-8B00A65B7F02}"/>
              </a:ext>
            </a:extLst>
          </p:cNvPr>
          <p:cNvSpPr txBox="1">
            <a:spLocks noGrp="1"/>
          </p:cNvSpPr>
          <p:nvPr>
            <p:ph type="title"/>
          </p:nvPr>
        </p:nvSpPr>
        <p:spPr bwMode="black">
          <a:xfrm>
            <a:off x="5055300" y="1584587"/>
            <a:ext cx="6735695" cy="477855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l"/>
            <a:br>
              <a:rPr lang="tr-TR" dirty="0"/>
            </a:br>
            <a:endParaRPr lang="tr-TR" dirty="0"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5B08DAEC-6F4B-9F4B-8AB3-EAC8EC46B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098" y="1840262"/>
            <a:ext cx="4610100" cy="2240849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1B83F646-1B10-ED4D-B927-236E76A0A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897" y="4331070"/>
            <a:ext cx="2966842" cy="1674863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15BEC922-6BF8-2641-9AB2-DD556742D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5347" y="4331070"/>
            <a:ext cx="2966842" cy="164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98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Başlık 1">
            <a:extLst>
              <a:ext uri="{FF2B5EF4-FFF2-40B4-BE49-F238E27FC236}">
                <a16:creationId xmlns:a16="http://schemas.microsoft.com/office/drawing/2014/main" id="{2E42B41B-788F-9D4D-A7C1-49707ADB48B9}"/>
              </a:ext>
            </a:extLst>
          </p:cNvPr>
          <p:cNvSpPr txBox="1">
            <a:spLocks/>
          </p:cNvSpPr>
          <p:nvPr/>
        </p:nvSpPr>
        <p:spPr bwMode="black">
          <a:xfrm>
            <a:off x="380756" y="494857"/>
            <a:ext cx="3872533" cy="59487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600" b="1" dirty="0">
                <a:latin typeface="Arial" panose="020B0604020202020204" pitchFamily="34" charset="0"/>
                <a:cs typeface="Arial" panose="020B0604020202020204" pitchFamily="34" charset="0"/>
              </a:rPr>
              <a:t>Tüm veri tabanını listeleme </a:t>
            </a:r>
          </a:p>
        </p:txBody>
      </p:sp>
      <p:sp>
        <p:nvSpPr>
          <p:cNvPr id="46" name="Başlık 1">
            <a:extLst>
              <a:ext uri="{FF2B5EF4-FFF2-40B4-BE49-F238E27FC236}">
                <a16:creationId xmlns:a16="http://schemas.microsoft.com/office/drawing/2014/main" id="{F1342DA7-7472-F74B-9099-7015A4D8C960}"/>
              </a:ext>
            </a:extLst>
          </p:cNvPr>
          <p:cNvSpPr txBox="1">
            <a:spLocks/>
          </p:cNvSpPr>
          <p:nvPr/>
        </p:nvSpPr>
        <p:spPr bwMode="black">
          <a:xfrm>
            <a:off x="5055300" y="494857"/>
            <a:ext cx="6735695" cy="59487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600" b="1" dirty="0"/>
              <a:t>Uygulamanın desteklediği özellikler </a:t>
            </a:r>
            <a:endParaRPr lang="tr-T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Başlık 1">
            <a:extLst>
              <a:ext uri="{FF2B5EF4-FFF2-40B4-BE49-F238E27FC236}">
                <a16:creationId xmlns:a16="http://schemas.microsoft.com/office/drawing/2014/main" id="{F5DE412D-BB9B-404C-AFD8-DC9B9FD60D5C}"/>
              </a:ext>
            </a:extLst>
          </p:cNvPr>
          <p:cNvSpPr txBox="1">
            <a:spLocks/>
          </p:cNvSpPr>
          <p:nvPr/>
        </p:nvSpPr>
        <p:spPr bwMode="black">
          <a:xfrm>
            <a:off x="401005" y="1584587"/>
            <a:ext cx="3852285" cy="477855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Dosyadaki tüm kayıtlar listelenmektedir </a:t>
            </a:r>
          </a:p>
        </p:txBody>
      </p:sp>
      <p:sp>
        <p:nvSpPr>
          <p:cNvPr id="50" name="Başlık 1">
            <a:extLst>
              <a:ext uri="{FF2B5EF4-FFF2-40B4-BE49-F238E27FC236}">
                <a16:creationId xmlns:a16="http://schemas.microsoft.com/office/drawing/2014/main" id="{68C6F975-5826-274A-8A34-8B00A65B7F02}"/>
              </a:ext>
            </a:extLst>
          </p:cNvPr>
          <p:cNvSpPr txBox="1">
            <a:spLocks noGrp="1"/>
          </p:cNvSpPr>
          <p:nvPr>
            <p:ph type="title"/>
          </p:nvPr>
        </p:nvSpPr>
        <p:spPr bwMode="black">
          <a:xfrm>
            <a:off x="5055300" y="1584587"/>
            <a:ext cx="6735695" cy="477855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l"/>
            <a:br>
              <a:rPr lang="tr-TR" dirty="0"/>
            </a:br>
            <a:endParaRPr lang="tr-TR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D9C7E93-E5A1-E842-97B6-CEC15EFB9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194" y="2230045"/>
            <a:ext cx="5697905" cy="1077558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B8342C12-99CA-674D-A146-01868E734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193" y="3802463"/>
            <a:ext cx="5697905" cy="172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77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583</Words>
  <Application>Microsoft Macintosh PowerPoint</Application>
  <PresentationFormat>Geniş ekran</PresentationFormat>
  <Paragraphs>97</Paragraphs>
  <Slides>14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Paket</vt:lpstr>
      <vt:lpstr>PowerPoint Sunusu</vt:lpstr>
      <vt:lpstr>PROJENİN TANIMI VE AMACI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SONUÇLAR VE KAZANIMLAR</vt:lpstr>
      <vt:lpstr>BENİ DİNLEDİĞİNİZ İÇİN TEŞEKKÜR EDERİM.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Recep GEMALMAZ</dc:creator>
  <cp:lastModifiedBy>Recep GEMALMAZ</cp:lastModifiedBy>
  <cp:revision>15</cp:revision>
  <dcterms:created xsi:type="dcterms:W3CDTF">2020-12-26T21:54:47Z</dcterms:created>
  <dcterms:modified xsi:type="dcterms:W3CDTF">2020-12-29T19:09:47Z</dcterms:modified>
</cp:coreProperties>
</file>