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6" r:id="rId6"/>
    <p:sldId id="265" r:id="rId7"/>
    <p:sldId id="264" r:id="rId8"/>
    <p:sldId id="263" r:id="rId9"/>
    <p:sldId id="262" r:id="rId10"/>
    <p:sldId id="273" r:id="rId11"/>
    <p:sldId id="277" r:id="rId12"/>
    <p:sldId id="276" r:id="rId13"/>
    <p:sldId id="275" r:id="rId14"/>
    <p:sldId id="274" r:id="rId15"/>
    <p:sldId id="261" r:id="rId16"/>
    <p:sldId id="272" r:id="rId17"/>
    <p:sldId id="271" r:id="rId18"/>
    <p:sldId id="270" r:id="rId19"/>
    <p:sldId id="269" r:id="rId20"/>
    <p:sldId id="260" r:id="rId21"/>
    <p:sldId id="268" r:id="rId22"/>
    <p:sldId id="281" r:id="rId23"/>
    <p:sldId id="280" r:id="rId24"/>
    <p:sldId id="278"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38"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CB23F91-6713-46E5-8EE2-6C23CDFDCC3F}" type="datetimeFigureOut">
              <a:rPr lang="tr-TR" smtClean="0"/>
              <a:t>18.05.2022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3643503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CB23F91-6713-46E5-8EE2-6C23CDFDCC3F}" type="datetimeFigureOut">
              <a:rPr lang="tr-TR" smtClean="0"/>
              <a:t>18.05.2022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321827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CB23F91-6713-46E5-8EE2-6C23CDFDCC3F}" type="datetimeFigureOut">
              <a:rPr lang="tr-TR" smtClean="0"/>
              <a:t>18.05.2022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144496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CB23F91-6713-46E5-8EE2-6C23CDFDCC3F}" type="datetimeFigureOut">
              <a:rPr lang="tr-TR" smtClean="0"/>
              <a:t>18.05.2022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258769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CCB23F91-6713-46E5-8EE2-6C23CDFDCC3F}" type="datetimeFigureOut">
              <a:rPr lang="tr-TR" smtClean="0"/>
              <a:t>18.05.2022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134878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CCB23F91-6713-46E5-8EE2-6C23CDFDCC3F}" type="datetimeFigureOut">
              <a:rPr lang="tr-TR" smtClean="0"/>
              <a:t>18.05.2022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409076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CCB23F91-6713-46E5-8EE2-6C23CDFDCC3F}" type="datetimeFigureOut">
              <a:rPr lang="tr-TR" smtClean="0"/>
              <a:t>18.05.2022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223417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CCB23F91-6713-46E5-8EE2-6C23CDFDCC3F}" type="datetimeFigureOut">
              <a:rPr lang="tr-TR" smtClean="0"/>
              <a:t>18.05.2022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26681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CB23F91-6713-46E5-8EE2-6C23CDFDCC3F}" type="datetimeFigureOut">
              <a:rPr lang="tr-TR" smtClean="0"/>
              <a:t>18.05.2022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259350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CCB23F91-6713-46E5-8EE2-6C23CDFDCC3F}" type="datetimeFigureOut">
              <a:rPr lang="tr-TR" smtClean="0"/>
              <a:t>18.05.2022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217390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CCB23F91-6713-46E5-8EE2-6C23CDFDCC3F}" type="datetimeFigureOut">
              <a:rPr lang="tr-TR" smtClean="0"/>
              <a:t>18.05.2022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4CFE2CF-8792-4F5E-AC2A-FB92CA1D7A45}" type="slidenum">
              <a:rPr lang="tr-TR" smtClean="0"/>
              <a:t>‹#›</a:t>
            </a:fld>
            <a:endParaRPr lang="tr-TR"/>
          </a:p>
        </p:txBody>
      </p:sp>
    </p:spTree>
    <p:extLst>
      <p:ext uri="{BB962C8B-B14F-4D97-AF65-F5344CB8AC3E}">
        <p14:creationId xmlns:p14="http://schemas.microsoft.com/office/powerpoint/2010/main" val="96898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23F91-6713-46E5-8EE2-6C23CDFDCC3F}" type="datetimeFigureOut">
              <a:rPr lang="tr-TR" smtClean="0"/>
              <a:t>18.05.2022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FE2CF-8792-4F5E-AC2A-FB92CA1D7A45}" type="slidenum">
              <a:rPr lang="tr-TR" smtClean="0"/>
              <a:t>‹#›</a:t>
            </a:fld>
            <a:endParaRPr lang="tr-TR"/>
          </a:p>
        </p:txBody>
      </p:sp>
    </p:spTree>
    <p:extLst>
      <p:ext uri="{BB962C8B-B14F-4D97-AF65-F5344CB8AC3E}">
        <p14:creationId xmlns:p14="http://schemas.microsoft.com/office/powerpoint/2010/main" val="100416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levent.tc/courses/embedded-syst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8000"/>
                    </a14:imgEffect>
                  </a14:imgLayer>
                </a14:imgProps>
              </a:ext>
            </a:extLst>
          </a:blip>
          <a:srcRect l="1227" t="10180"/>
          <a:stretch/>
        </p:blipFill>
        <p:spPr>
          <a:xfrm>
            <a:off x="-8546" y="0"/>
            <a:ext cx="12200546" cy="6857999"/>
          </a:xfrm>
          <a:prstGeom prst="rect">
            <a:avLst/>
          </a:prstGeom>
        </p:spPr>
      </p:pic>
      <p:sp>
        <p:nvSpPr>
          <p:cNvPr id="5" name="Dikdörtgen 4"/>
          <p:cNvSpPr/>
          <p:nvPr/>
        </p:nvSpPr>
        <p:spPr>
          <a:xfrm>
            <a:off x="-8546" y="1923753"/>
            <a:ext cx="12200545" cy="1632247"/>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Unvan 1"/>
          <p:cNvSpPr>
            <a:spLocks noGrp="1"/>
          </p:cNvSpPr>
          <p:nvPr>
            <p:ph type="ctrTitle"/>
          </p:nvPr>
        </p:nvSpPr>
        <p:spPr>
          <a:xfrm>
            <a:off x="-98605" y="1897165"/>
            <a:ext cx="12290605" cy="1612797"/>
          </a:xfrm>
        </p:spPr>
        <p:txBody>
          <a:bodyPr>
            <a:normAutofit/>
          </a:bodyPr>
          <a:lstStyle/>
          <a:p>
            <a:pPr algn="r"/>
            <a:r>
              <a:rPr lang="tr-TR" sz="5400" b="1" dirty="0" smtClean="0">
                <a:solidFill>
                  <a:schemeClr val="bg1"/>
                </a:solidFill>
                <a:latin typeface="Artifakt Element" panose="020B0503050000020004" pitchFamily="34" charset="-94"/>
                <a:ea typeface="Artifakt Element" panose="020B0503050000020004" pitchFamily="34" charset="-94"/>
              </a:rPr>
              <a:t>BLM 336 – Gömülü Sistemler</a:t>
            </a:r>
            <a:r>
              <a:rPr lang="tr-TR" sz="5400" dirty="0" smtClean="0">
                <a:solidFill>
                  <a:schemeClr val="bg1"/>
                </a:solidFill>
                <a:latin typeface="Artifakt Element" panose="020B0503050000020004" pitchFamily="34" charset="-94"/>
                <a:ea typeface="Artifakt Element" panose="020B0503050000020004" pitchFamily="34" charset="-94"/>
              </a:rPr>
              <a:t/>
            </a:r>
            <a:br>
              <a:rPr lang="tr-TR" sz="5400" dirty="0" smtClean="0">
                <a:solidFill>
                  <a:schemeClr val="bg1"/>
                </a:solidFill>
                <a:latin typeface="Artifakt Element" panose="020B0503050000020004" pitchFamily="34" charset="-94"/>
                <a:ea typeface="Artifakt Element" panose="020B0503050000020004" pitchFamily="34" charset="-94"/>
              </a:rPr>
            </a:br>
            <a:r>
              <a:rPr lang="tr-TR" sz="4000" dirty="0" err="1" smtClean="0">
                <a:solidFill>
                  <a:schemeClr val="bg1"/>
                </a:solidFill>
                <a:latin typeface="Artifakt Element" panose="020B0503050000020004" pitchFamily="34" charset="-94"/>
                <a:ea typeface="Artifakt Element" panose="020B0503050000020004" pitchFamily="34" charset="-94"/>
              </a:rPr>
              <a:t>Petalinux</a:t>
            </a:r>
            <a:r>
              <a:rPr lang="tr-TR" sz="4000" dirty="0" smtClean="0">
                <a:solidFill>
                  <a:schemeClr val="bg1"/>
                </a:solidFill>
                <a:latin typeface="Artifakt Element" panose="020B0503050000020004" pitchFamily="34" charset="-94"/>
                <a:ea typeface="Artifakt Element" panose="020B0503050000020004" pitchFamily="34" charset="-94"/>
              </a:rPr>
              <a:t> Tabanlı CORDIC HW/SW </a:t>
            </a:r>
            <a:r>
              <a:rPr lang="tr-TR" sz="4000" dirty="0" err="1" smtClean="0">
                <a:solidFill>
                  <a:schemeClr val="bg1"/>
                </a:solidFill>
                <a:latin typeface="Artifakt Element" panose="020B0503050000020004" pitchFamily="34" charset="-94"/>
                <a:ea typeface="Artifakt Element" panose="020B0503050000020004" pitchFamily="34" charset="-94"/>
              </a:rPr>
              <a:t>CoDesign</a:t>
            </a:r>
            <a:endParaRPr lang="tr-TR" sz="4000" dirty="0">
              <a:solidFill>
                <a:schemeClr val="bg1"/>
              </a:solidFill>
              <a:latin typeface="Artifakt Element" panose="020B0503050000020004" pitchFamily="34" charset="-94"/>
              <a:ea typeface="Artifakt Element" panose="020B0503050000020004" pitchFamily="34" charset="-94"/>
            </a:endParaRPr>
          </a:p>
        </p:txBody>
      </p:sp>
      <p:sp>
        <p:nvSpPr>
          <p:cNvPr id="6" name="Dikdörtgen 5"/>
          <p:cNvSpPr/>
          <p:nvPr/>
        </p:nvSpPr>
        <p:spPr>
          <a:xfrm>
            <a:off x="7733944" y="3671591"/>
            <a:ext cx="4458056" cy="1632247"/>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Alt Başlık 2"/>
          <p:cNvSpPr>
            <a:spLocks noGrp="1"/>
          </p:cNvSpPr>
          <p:nvPr>
            <p:ph type="subTitle" idx="1"/>
          </p:nvPr>
        </p:nvSpPr>
        <p:spPr>
          <a:xfrm>
            <a:off x="7451933" y="3675850"/>
            <a:ext cx="4740066" cy="1627988"/>
          </a:xfrm>
        </p:spPr>
        <p:txBody>
          <a:bodyPr>
            <a:normAutofit fontScale="92500" lnSpcReduction="10000"/>
          </a:bodyPr>
          <a:lstStyle/>
          <a:p>
            <a:pPr algn="r"/>
            <a:r>
              <a:rPr lang="tr-TR" dirty="0">
                <a:solidFill>
                  <a:schemeClr val="bg1"/>
                </a:solidFill>
              </a:rPr>
              <a:t>Recep </a:t>
            </a:r>
            <a:r>
              <a:rPr lang="tr-TR" dirty="0" smtClean="0">
                <a:solidFill>
                  <a:schemeClr val="bg1"/>
                </a:solidFill>
              </a:rPr>
              <a:t>GEMALMAZ</a:t>
            </a:r>
          </a:p>
          <a:p>
            <a:pPr algn="r"/>
            <a:r>
              <a:rPr lang="tr-TR" dirty="0" smtClean="0">
                <a:solidFill>
                  <a:schemeClr val="bg1"/>
                </a:solidFill>
              </a:rPr>
              <a:t>Berk TUNÇ</a:t>
            </a:r>
          </a:p>
          <a:p>
            <a:pPr algn="r"/>
            <a:r>
              <a:rPr lang="tr-TR" dirty="0" smtClean="0">
                <a:solidFill>
                  <a:schemeClr val="bg1"/>
                </a:solidFill>
              </a:rPr>
              <a:t>Ogün </a:t>
            </a:r>
            <a:r>
              <a:rPr lang="tr-TR" dirty="0">
                <a:solidFill>
                  <a:schemeClr val="bg1"/>
                </a:solidFill>
              </a:rPr>
              <a:t>Berat </a:t>
            </a:r>
            <a:r>
              <a:rPr lang="tr-TR" dirty="0" smtClean="0">
                <a:solidFill>
                  <a:schemeClr val="bg1"/>
                </a:solidFill>
              </a:rPr>
              <a:t>GÜRSES</a:t>
            </a:r>
          </a:p>
          <a:p>
            <a:pPr algn="r"/>
            <a:r>
              <a:rPr lang="tr-TR" dirty="0" smtClean="0">
                <a:solidFill>
                  <a:schemeClr val="bg1"/>
                </a:solidFill>
              </a:rPr>
              <a:t>Damla </a:t>
            </a:r>
            <a:r>
              <a:rPr lang="tr-TR" dirty="0">
                <a:solidFill>
                  <a:schemeClr val="bg1"/>
                </a:solidFill>
              </a:rPr>
              <a:t>Su KARADOĞAN</a:t>
            </a:r>
          </a:p>
          <a:p>
            <a:pPr algn="r"/>
            <a:endParaRPr lang="tr-TR" dirty="0">
              <a:solidFill>
                <a:schemeClr val="bg1"/>
              </a:solidFill>
            </a:endParaRPr>
          </a:p>
        </p:txBody>
      </p:sp>
      <p:pic>
        <p:nvPicPr>
          <p:cNvPr id="1026" name="Picture 2" descr="Dosya:Fenerbahçe Üniversitesi FBÜ.png - Vikiped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90310"/>
            <a:ext cx="1665689" cy="166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03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430110"/>
            <a:ext cx="10515600" cy="1746852"/>
          </a:xfrm>
        </p:spPr>
        <p:txBody>
          <a:bodyPr/>
          <a:lstStyle/>
          <a:p>
            <a:r>
              <a:rPr lang="tr-TR" dirty="0"/>
              <a:t>1. </a:t>
            </a:r>
            <a:r>
              <a:rPr lang="tr-TR" dirty="0" err="1"/>
              <a:t>partiton’a</a:t>
            </a:r>
            <a:r>
              <a:rPr lang="tr-TR" dirty="0"/>
              <a:t> koymak için </a:t>
            </a:r>
            <a:r>
              <a:rPr lang="tr-TR" dirty="0" err="1"/>
              <a:t>boot.bin</a:t>
            </a:r>
            <a:r>
              <a:rPr lang="tr-TR" dirty="0"/>
              <a:t> ve </a:t>
            </a:r>
            <a:r>
              <a:rPr lang="tr-TR" dirty="0" err="1"/>
              <a:t>image.ub</a:t>
            </a:r>
            <a:r>
              <a:rPr lang="tr-TR" dirty="0"/>
              <a:t> dosyasını ekledik ve 2. </a:t>
            </a:r>
            <a:r>
              <a:rPr lang="tr-TR" dirty="0" err="1"/>
              <a:t>Patiton’da</a:t>
            </a:r>
            <a:r>
              <a:rPr lang="tr-TR" dirty="0"/>
              <a:t> bir </a:t>
            </a:r>
            <a:r>
              <a:rPr lang="tr-TR" dirty="0" err="1"/>
              <a:t>linux</a:t>
            </a:r>
            <a:r>
              <a:rPr lang="tr-TR" dirty="0"/>
              <a:t> dağıtımı olan </a:t>
            </a:r>
            <a:r>
              <a:rPr lang="tr-TR" dirty="0" err="1"/>
              <a:t>Y</a:t>
            </a:r>
            <a:r>
              <a:rPr lang="tr-TR" dirty="0" err="1" smtClean="0"/>
              <a:t>octo’nın</a:t>
            </a:r>
            <a:r>
              <a:rPr lang="tr-TR" dirty="0" smtClean="0"/>
              <a:t> </a:t>
            </a:r>
            <a:r>
              <a:rPr lang="tr-TR" dirty="0"/>
              <a:t>kaynak dosyalarını ekledik (rootfs.tar.gz). Ayrıca </a:t>
            </a:r>
            <a:r>
              <a:rPr lang="tr-TR" dirty="0" err="1"/>
              <a:t>gcc</a:t>
            </a:r>
            <a:r>
              <a:rPr lang="tr-TR" dirty="0"/>
              <a:t> derleyicisi de koda eklendi.</a:t>
            </a:r>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Resim 11"/>
          <p:cNvPicPr/>
          <p:nvPr/>
        </p:nvPicPr>
        <p:blipFill>
          <a:blip r:embed="rId2"/>
          <a:stretch>
            <a:fillRect/>
          </a:stretch>
        </p:blipFill>
        <p:spPr>
          <a:xfrm>
            <a:off x="2938955" y="1022397"/>
            <a:ext cx="6314090" cy="2950513"/>
          </a:xfrm>
          <a:prstGeom prst="rect">
            <a:avLst/>
          </a:prstGeom>
        </p:spPr>
      </p:pic>
    </p:spTree>
    <p:extLst>
      <p:ext uri="{BB962C8B-B14F-4D97-AF65-F5344CB8AC3E}">
        <p14:creationId xmlns:p14="http://schemas.microsoft.com/office/powerpoint/2010/main" val="307944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36028"/>
            <a:ext cx="6067097" cy="5640935"/>
          </a:xfrm>
        </p:spPr>
        <p:txBody>
          <a:bodyPr/>
          <a:lstStyle/>
          <a:p>
            <a:r>
              <a:rPr lang="tr-TR" dirty="0"/>
              <a:t>Ardından PS tarafındaki UART </a:t>
            </a:r>
            <a:r>
              <a:rPr lang="tr-TR" dirty="0" err="1"/>
              <a:t>tty</a:t>
            </a:r>
            <a:r>
              <a:rPr lang="tr-TR" dirty="0"/>
              <a:t>/PS0’ın var olup olmadığı kontrolü yapılır. Çünkü PS0 olmadığı takdirde PS tarafına konulan </a:t>
            </a:r>
            <a:r>
              <a:rPr lang="tr-TR" dirty="0" err="1"/>
              <a:t>UART’lar</a:t>
            </a:r>
            <a:r>
              <a:rPr lang="tr-TR" dirty="0"/>
              <a:t> sürülemez</a:t>
            </a:r>
            <a:r>
              <a:rPr lang="tr-TR" dirty="0" smtClean="0"/>
              <a:t>.</a:t>
            </a:r>
          </a:p>
          <a:p>
            <a:endParaRPr lang="tr-TR" dirty="0"/>
          </a:p>
          <a:p>
            <a:endParaRPr lang="tr-TR" dirty="0" smtClean="0"/>
          </a:p>
          <a:p>
            <a:endParaRPr lang="tr-TR" dirty="0" smtClean="0"/>
          </a:p>
          <a:p>
            <a:endParaRPr lang="tr-TR" dirty="0"/>
          </a:p>
          <a:p>
            <a:r>
              <a:rPr lang="tr-TR" dirty="0"/>
              <a:t>Daha sonra GPİO IP’ye ulaşılıp ulaşılamadığı kontrol edilir. Komut yazıldıktan sonra çıkan mesajda </a:t>
            </a:r>
            <a:r>
              <a:rPr lang="tr-TR" dirty="0" err="1"/>
              <a:t>Gpio’a</a:t>
            </a:r>
            <a:r>
              <a:rPr lang="tr-TR" dirty="0"/>
              <a:t> ulaşılabildiği gözlemlemiştir.</a:t>
            </a:r>
            <a:endParaRPr lang="tr-TR" dirty="0" smtClean="0"/>
          </a:p>
          <a:p>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descr="C:\Users\DAMLA\Desktop\Gömülü Proje\Proje Son Değişiklikler\EKRAN\3- PS TARIFINDAKİ UART TTYPS0 VARLIĞININ KONTROLÜ.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5297" y="221344"/>
            <a:ext cx="5158160" cy="2805635"/>
          </a:xfrm>
          <a:prstGeom prst="rect">
            <a:avLst/>
          </a:prstGeom>
          <a:noFill/>
          <a:ln>
            <a:noFill/>
          </a:ln>
        </p:spPr>
      </p:pic>
      <p:pic>
        <p:nvPicPr>
          <p:cNvPr id="12" name="Resim 11" descr="C:\Users\DAMLA\Desktop\Gömülü Proje\Proje Son Değişiklikler\EKRAN\4- GPİO ip ULAŞABİLİYORMUYUM.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298" y="3231934"/>
            <a:ext cx="5099998" cy="3280744"/>
          </a:xfrm>
          <a:prstGeom prst="rect">
            <a:avLst/>
          </a:prstGeom>
          <a:noFill/>
          <a:ln>
            <a:noFill/>
          </a:ln>
        </p:spPr>
      </p:pic>
    </p:spTree>
    <p:extLst>
      <p:ext uri="{BB962C8B-B14F-4D97-AF65-F5344CB8AC3E}">
        <p14:creationId xmlns:p14="http://schemas.microsoft.com/office/powerpoint/2010/main" val="494203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72966"/>
            <a:ext cx="10515600" cy="5703997"/>
          </a:xfrm>
        </p:spPr>
        <p:txBody>
          <a:bodyPr/>
          <a:lstStyle/>
          <a:p>
            <a:r>
              <a:rPr lang="tr-TR" dirty="0"/>
              <a:t>Proje kapsamında bilgisayar ve çip arasındaki haberleşmenin oluşturduğu engel durumunu kaldırmak için Ethernet ara yüzü kullanılmıştır. Bu yüzden çipe “</a:t>
            </a:r>
            <a:r>
              <a:rPr lang="tr-TR" dirty="0" err="1"/>
              <a:t>ip.a</a:t>
            </a:r>
            <a:r>
              <a:rPr lang="tr-TR" dirty="0"/>
              <a:t>” kodu ile statik ip adresi atadık. Çipin statik ip adresi (192.168.2.8) ve bilgisayarın Ethernet (192.168.2.9)  çıktısına ip adresi atması yapıldı. Bu kapsamda proje planımıza göre; çip verilerini göndereceği dataları bilgisayarın Ethernet </a:t>
            </a:r>
            <a:r>
              <a:rPr lang="tr-TR" dirty="0" err="1"/>
              <a:t>arayüzü</a:t>
            </a:r>
            <a:r>
              <a:rPr lang="tr-TR" dirty="0"/>
              <a:t> ile gönderecek ve biz de yazdığımız C# kodu aracılığı ile bilgisayardan karta verileri COM-6 ile göndermesini planladık. Böylece bir döngü oluşmuş oldu. </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Resim 11" descr="C:\Users\DAMLA\Desktop\Gömülü Proje\Proje Son Değişiklikler\EKRAN\5 İLE ALAKALI.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4489" y="3957145"/>
            <a:ext cx="6540063" cy="2792027"/>
          </a:xfrm>
          <a:prstGeom prst="rect">
            <a:avLst/>
          </a:prstGeom>
          <a:noFill/>
          <a:ln>
            <a:noFill/>
          </a:ln>
        </p:spPr>
      </p:pic>
    </p:spTree>
    <p:extLst>
      <p:ext uri="{BB962C8B-B14F-4D97-AF65-F5344CB8AC3E}">
        <p14:creationId xmlns:p14="http://schemas.microsoft.com/office/powerpoint/2010/main" val="834206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09903"/>
            <a:ext cx="10515600" cy="5767060"/>
          </a:xfrm>
        </p:spPr>
        <p:txBody>
          <a:bodyPr/>
          <a:lstStyle/>
          <a:p>
            <a:r>
              <a:rPr lang="tr-TR" dirty="0"/>
              <a:t>PYNQ kartı </a:t>
            </a:r>
            <a:r>
              <a:rPr lang="tr-TR" dirty="0" err="1"/>
              <a:t>ssd’den</a:t>
            </a:r>
            <a:r>
              <a:rPr lang="tr-TR" dirty="0"/>
              <a:t> ayağı kalkmıştı. İlk ayağa kalktığında </a:t>
            </a:r>
            <a:r>
              <a:rPr lang="tr-TR" dirty="0" err="1"/>
              <a:t>Putty’den</a:t>
            </a:r>
            <a:r>
              <a:rPr lang="tr-TR" dirty="0"/>
              <a:t> açtığımızda normal olarak COM-6’dan kalkar. Bunu değiştirebilmemiz için bir tane daha </a:t>
            </a:r>
            <a:r>
              <a:rPr lang="tr-TR" dirty="0" err="1"/>
              <a:t>Putty</a:t>
            </a:r>
            <a:r>
              <a:rPr lang="tr-TR" dirty="0"/>
              <a:t> ekranı açıp  192.168.2.8 adresi yazılır. Proje bu adresin yazılmasının ardından diğer </a:t>
            </a:r>
            <a:r>
              <a:rPr lang="tr-TR" dirty="0" err="1"/>
              <a:t>putty</a:t>
            </a:r>
            <a:r>
              <a:rPr lang="tr-TR" dirty="0"/>
              <a:t> penceresinde akmaya başlar. </a:t>
            </a:r>
            <a:r>
              <a:rPr lang="tr-TR" dirty="0" err="1"/>
              <a:t>Comport</a:t>
            </a:r>
            <a:r>
              <a:rPr lang="tr-TR" dirty="0"/>
              <a:t> </a:t>
            </a:r>
            <a:r>
              <a:rPr lang="tr-TR" dirty="0" err="1"/>
              <a:t>arayüzünü</a:t>
            </a:r>
            <a:r>
              <a:rPr lang="tr-TR" dirty="0"/>
              <a:t> yani diğer </a:t>
            </a:r>
            <a:r>
              <a:rPr lang="tr-TR" dirty="0" err="1"/>
              <a:t>putty</a:t>
            </a:r>
            <a:r>
              <a:rPr lang="tr-TR" dirty="0"/>
              <a:t> ekranını kapattığımız zaman </a:t>
            </a:r>
            <a:r>
              <a:rPr lang="tr-TR" dirty="0" smtClean="0"/>
              <a:t>artık çip </a:t>
            </a:r>
            <a:r>
              <a:rPr lang="tr-TR" dirty="0"/>
              <a:t>verilerini bilgisayara Ethernet üzerinden göndermeye başlar. </a:t>
            </a:r>
            <a:r>
              <a:rPr lang="tr-TR" dirty="0" err="1"/>
              <a:t>Comport</a:t>
            </a:r>
            <a:r>
              <a:rPr lang="tr-TR" dirty="0"/>
              <a:t> </a:t>
            </a:r>
            <a:r>
              <a:rPr lang="tr-TR" dirty="0" err="1"/>
              <a:t>arayüzü</a:t>
            </a:r>
            <a:r>
              <a:rPr lang="tr-TR" dirty="0"/>
              <a:t> boşa çıkar.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descr="C:\Users\DAMLA\Desktop\Gömülü Proje\Proje Son Değişiklikler\EKRAN\6- COM- DAN KOPUP ETHERNET  İLE HABERLEŞMEYEE BAŞLANMAS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1331" y="3263463"/>
            <a:ext cx="6949965" cy="3485710"/>
          </a:xfrm>
          <a:prstGeom prst="rect">
            <a:avLst/>
          </a:prstGeom>
          <a:noFill/>
          <a:ln>
            <a:noFill/>
          </a:ln>
        </p:spPr>
      </p:pic>
    </p:spTree>
    <p:extLst>
      <p:ext uri="{BB962C8B-B14F-4D97-AF65-F5344CB8AC3E}">
        <p14:creationId xmlns:p14="http://schemas.microsoft.com/office/powerpoint/2010/main" val="3389345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tifakt Element" panose="020B0503050000020004" pitchFamily="34" charset="-94"/>
                <a:ea typeface="Artifakt Element" panose="020B0503050000020004" pitchFamily="34" charset="-94"/>
                <a:cs typeface="Times New Roman" panose="02020603050405020304" pitchFamily="18" charset="0"/>
              </a:rPr>
              <a:t>Kullanılan Yazılım</a:t>
            </a:r>
            <a:endParaRPr lang="tr-TR" dirty="0"/>
          </a:p>
        </p:txBody>
      </p:sp>
      <p:sp>
        <p:nvSpPr>
          <p:cNvPr id="3" name="İçerik Yer Tutucusu 2"/>
          <p:cNvSpPr>
            <a:spLocks noGrp="1"/>
          </p:cNvSpPr>
          <p:nvPr>
            <p:ph idx="1"/>
          </p:nvPr>
        </p:nvSpPr>
        <p:spPr>
          <a:xfrm>
            <a:off x="6574220" y="1281230"/>
            <a:ext cx="4779579" cy="5231448"/>
          </a:xfrm>
        </p:spPr>
        <p:txBody>
          <a:bodyPr>
            <a:normAutofit fontScale="92500"/>
          </a:bodyPr>
          <a:lstStyle/>
          <a:p>
            <a:r>
              <a:rPr lang="tr-TR" dirty="0"/>
              <a:t>Gerekli ayarlamaların yapılmasının ardından gerekli </a:t>
            </a:r>
            <a:r>
              <a:rPr lang="tr-TR" dirty="0" err="1"/>
              <a:t>spesifikasyonlara</a:t>
            </a:r>
            <a:r>
              <a:rPr lang="tr-TR" dirty="0"/>
              <a:t> göre C# kodu yazımına başlanır. </a:t>
            </a:r>
            <a:endParaRPr lang="tr-TR" dirty="0" smtClean="0"/>
          </a:p>
          <a:p>
            <a:r>
              <a:rPr lang="tr-TR" dirty="0"/>
              <a:t>Kod içerisinde com-6’ya bağlanmaya çalışmaktadır. Haberleşmenin 115200 </a:t>
            </a:r>
            <a:r>
              <a:rPr lang="tr-TR" dirty="0" err="1"/>
              <a:t>bound</a:t>
            </a:r>
            <a:r>
              <a:rPr lang="tr-TR" dirty="0"/>
              <a:t>-rate ile yapılacağını söylemektedir. Com-6’nın açılıp açılamadığının kontrolü yapılır. Eğer açılamadıysa port boştadır. Açıldı uyarısını aldıktan sonra fonksiyon içerisinde com-6’dan veri transferine başlanır.</a:t>
            </a:r>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p:cNvPicPr/>
          <p:nvPr/>
        </p:nvPicPr>
        <p:blipFill>
          <a:blip r:embed="rId2"/>
          <a:stretch>
            <a:fillRect/>
          </a:stretch>
        </p:blipFill>
        <p:spPr>
          <a:xfrm>
            <a:off x="128187" y="1380313"/>
            <a:ext cx="5357648" cy="5368860"/>
          </a:xfrm>
          <a:prstGeom prst="rect">
            <a:avLst/>
          </a:prstGeom>
        </p:spPr>
      </p:pic>
    </p:spTree>
    <p:extLst>
      <p:ext uri="{BB962C8B-B14F-4D97-AF65-F5344CB8AC3E}">
        <p14:creationId xmlns:p14="http://schemas.microsoft.com/office/powerpoint/2010/main" val="3669061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592317"/>
            <a:ext cx="10515600" cy="4584646"/>
          </a:xfrm>
        </p:spPr>
        <p:txBody>
          <a:bodyPr/>
          <a:lstStyle/>
          <a:p>
            <a:r>
              <a:rPr lang="tr-TR" dirty="0"/>
              <a:t> </a:t>
            </a:r>
            <a:r>
              <a:rPr lang="tr-TR" dirty="0" smtClean="0"/>
              <a:t>Oluşturduğumuz </a:t>
            </a:r>
            <a:r>
              <a:rPr lang="tr-TR" dirty="0"/>
              <a:t>protokolde veriler transfer edilirken kullanıcı iki değer gireceği için girdiği sayıları “-” ile ayırmasını istedik. </a:t>
            </a:r>
          </a:p>
          <a:p>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Resim 11" descr="C:\Users\DAMLA\Desktop\Gömülü Proje\Proje Son Değişiklikler\EKRAN\7- C# KIS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9762" y="2763784"/>
            <a:ext cx="7060325" cy="3166655"/>
          </a:xfrm>
          <a:prstGeom prst="rect">
            <a:avLst/>
          </a:prstGeom>
          <a:noFill/>
          <a:ln>
            <a:noFill/>
          </a:ln>
        </p:spPr>
      </p:pic>
    </p:spTree>
    <p:extLst>
      <p:ext uri="{BB962C8B-B14F-4D97-AF65-F5344CB8AC3E}">
        <p14:creationId xmlns:p14="http://schemas.microsoft.com/office/powerpoint/2010/main" val="16188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09903"/>
            <a:ext cx="10515600" cy="5767060"/>
          </a:xfrm>
        </p:spPr>
        <p:txBody>
          <a:bodyPr/>
          <a:lstStyle/>
          <a:p>
            <a:r>
              <a:rPr lang="tr-TR" dirty="0"/>
              <a:t>Daha sonra bizim çipten bilgisayara veri gönderimini sağlamak için GPIO IP’sine ulaşmamıza ihtiyacımız vardır. Bunun için içeride </a:t>
            </a:r>
            <a:r>
              <a:rPr lang="tr-TR" dirty="0" err="1"/>
              <a:t>gcc</a:t>
            </a:r>
            <a:r>
              <a:rPr lang="tr-TR" dirty="0"/>
              <a:t> derleyicisini kullanarak C kodu çalıştırmamız gerekmektedir. </a:t>
            </a:r>
            <a:r>
              <a:rPr lang="tr-TR" dirty="0" err="1"/>
              <a:t>Gcc</a:t>
            </a:r>
            <a:r>
              <a:rPr lang="tr-TR" dirty="0"/>
              <a:t> derleyicisine ulaşırken </a:t>
            </a:r>
            <a:r>
              <a:rPr lang="tr-TR" dirty="0" err="1"/>
              <a:t>Winscp</a:t>
            </a:r>
            <a:r>
              <a:rPr lang="tr-TR" dirty="0"/>
              <a:t> uygulaması kullanılır. </a:t>
            </a:r>
            <a:r>
              <a:rPr lang="tr-TR" dirty="0" err="1"/>
              <a:t>Winscp’ye</a:t>
            </a:r>
            <a:r>
              <a:rPr lang="tr-TR" dirty="0"/>
              <a:t> </a:t>
            </a:r>
            <a:r>
              <a:rPr lang="tr-TR" dirty="0" err="1"/>
              <a:t>ethernetten</a:t>
            </a:r>
            <a:r>
              <a:rPr lang="tr-TR" dirty="0"/>
              <a:t> 192.168.2.8 yazılarak ulaşılır. İçerisinde PS bölümüne kodlarımızı çalışan </a:t>
            </a:r>
            <a:r>
              <a:rPr lang="tr-TR" dirty="0" err="1"/>
              <a:t>petalinux’ün</a:t>
            </a:r>
            <a:r>
              <a:rPr lang="tr-TR" dirty="0"/>
              <a:t> içerisine atmamızı sağlayan bir araçtır. Bu aracı kullanarak mainin içerisine yazdığımız kodu yapıştırarak kodu kartın içerisine gönderiyoruz. </a:t>
            </a:r>
          </a:p>
          <a:p>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descr="C:\Users\DAMLA\Desktop\Gömülü Proje\Proje Son Değişiklikler\EKRAN\8-WİNSCP.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4148" y="3529928"/>
            <a:ext cx="6413937" cy="3219245"/>
          </a:xfrm>
          <a:prstGeom prst="rect">
            <a:avLst/>
          </a:prstGeom>
          <a:noFill/>
          <a:ln>
            <a:noFill/>
          </a:ln>
        </p:spPr>
      </p:pic>
    </p:spTree>
    <p:extLst>
      <p:ext uri="{BB962C8B-B14F-4D97-AF65-F5344CB8AC3E}">
        <p14:creationId xmlns:p14="http://schemas.microsoft.com/office/powerpoint/2010/main" val="6282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a:t>Kodun içerisinde kullanacağımı </a:t>
            </a:r>
            <a:r>
              <a:rPr lang="tr-TR" dirty="0" err="1"/>
              <a:t>Gpio</a:t>
            </a:r>
            <a:r>
              <a:rPr lang="tr-TR" dirty="0"/>
              <a:t> </a:t>
            </a:r>
            <a:r>
              <a:rPr lang="tr-TR" dirty="0" err="1"/>
              <a:t>ip’sinin</a:t>
            </a:r>
            <a:r>
              <a:rPr lang="tr-TR" dirty="0"/>
              <a:t> fiziksel adresini öğrenmemiz </a:t>
            </a:r>
            <a:r>
              <a:rPr lang="tr-TR" dirty="0" smtClean="0"/>
              <a:t>gerekmektedir. Bunun </a:t>
            </a:r>
            <a:r>
              <a:rPr lang="tr-TR" dirty="0"/>
              <a:t>için kod çalıştırılır. Bu sayede </a:t>
            </a:r>
            <a:r>
              <a:rPr lang="tr-TR" dirty="0" err="1"/>
              <a:t>Gpio</a:t>
            </a:r>
            <a:r>
              <a:rPr lang="tr-TR" dirty="0"/>
              <a:t> </a:t>
            </a:r>
            <a:r>
              <a:rPr lang="tr-TR" dirty="0" err="1"/>
              <a:t>ip’nin</a:t>
            </a:r>
            <a:r>
              <a:rPr lang="tr-TR" dirty="0"/>
              <a:t> başlangıç adresi öğrenilmiş olunur.</a:t>
            </a:r>
          </a:p>
          <a:p>
            <a:pPr marL="0" indent="0">
              <a:buNone/>
            </a:pP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descr="C:\Users\DAMLA\Desktop\Gömülü Proje\Proje Son Değişiklikler\EKRAN\11- GPİO FİZİKSEL ADRES ÖĞRENME.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2278" y="3406790"/>
            <a:ext cx="9445629" cy="2523649"/>
          </a:xfrm>
          <a:prstGeom prst="rect">
            <a:avLst/>
          </a:prstGeom>
          <a:noFill/>
          <a:ln>
            <a:noFill/>
          </a:ln>
        </p:spPr>
      </p:pic>
      <p:sp>
        <p:nvSpPr>
          <p:cNvPr id="12" name="Dikdörtgen 11"/>
          <p:cNvSpPr/>
          <p:nvPr/>
        </p:nvSpPr>
        <p:spPr>
          <a:xfrm>
            <a:off x="1197223" y="5123793"/>
            <a:ext cx="2129301" cy="61485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607248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descr="C:\Users\DAMLA\Desktop\Gömülü Proje\Proje Son Değişiklikler\EKRAN\12 - KODLAMA -1.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186" y="1608083"/>
            <a:ext cx="6067661" cy="4511160"/>
          </a:xfrm>
          <a:prstGeom prst="rect">
            <a:avLst/>
          </a:prstGeom>
          <a:noFill/>
          <a:ln>
            <a:noFill/>
          </a:ln>
        </p:spPr>
      </p:pic>
      <p:sp>
        <p:nvSpPr>
          <p:cNvPr id="12" name="İçerik Yer Tutucusu 2"/>
          <p:cNvSpPr>
            <a:spLocks noGrp="1"/>
          </p:cNvSpPr>
          <p:nvPr>
            <p:ph idx="1"/>
          </p:nvPr>
        </p:nvSpPr>
        <p:spPr>
          <a:xfrm>
            <a:off x="5750592" y="1767905"/>
            <a:ext cx="5962650" cy="4351338"/>
          </a:xfrm>
        </p:spPr>
        <p:txBody>
          <a:bodyPr/>
          <a:lstStyle/>
          <a:p>
            <a:r>
              <a:rPr lang="tr-TR" dirty="0" err="1"/>
              <a:t>Gpio’nun</a:t>
            </a:r>
            <a:r>
              <a:rPr lang="tr-TR" dirty="0"/>
              <a:t> fiziksel adresini öğrendikten ve bunu koda ekledikten sonra 32 bitlik sayı okumak istediğimizi belirtiriz. Ethernet </a:t>
            </a:r>
            <a:r>
              <a:rPr lang="tr-TR" dirty="0" err="1"/>
              <a:t>araryüzünü</a:t>
            </a:r>
            <a:r>
              <a:rPr lang="tr-TR" dirty="0"/>
              <a:t> kullanarak </a:t>
            </a:r>
            <a:r>
              <a:rPr lang="tr-TR" dirty="0" err="1"/>
              <a:t>Pynq’ten</a:t>
            </a:r>
            <a:r>
              <a:rPr lang="tr-TR" dirty="0"/>
              <a:t> bilgisayara bilgilendirme mesajı bastırılır. Yapılan kodlama oluşturulan </a:t>
            </a:r>
            <a:r>
              <a:rPr lang="tr-TR" dirty="0" err="1"/>
              <a:t>pointer</a:t>
            </a:r>
            <a:r>
              <a:rPr lang="tr-TR" dirty="0"/>
              <a:t> ile </a:t>
            </a:r>
            <a:r>
              <a:rPr lang="tr-TR" dirty="0" err="1"/>
              <a:t>mmap</a:t>
            </a:r>
            <a:r>
              <a:rPr lang="tr-TR" dirty="0"/>
              <a:t> sanal adresine (0 ve 8. Adresler) değer </a:t>
            </a:r>
            <a:r>
              <a:rPr lang="tr-TR" dirty="0" smtClean="0"/>
              <a:t>atanır.</a:t>
            </a:r>
            <a:endParaRPr lang="tr-TR" dirty="0"/>
          </a:p>
        </p:txBody>
      </p:sp>
    </p:spTree>
    <p:extLst>
      <p:ext uri="{BB962C8B-B14F-4D97-AF65-F5344CB8AC3E}">
        <p14:creationId xmlns:p14="http://schemas.microsoft.com/office/powerpoint/2010/main" val="2658996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58454" y="1825625"/>
            <a:ext cx="5154788" cy="4351338"/>
          </a:xfrm>
        </p:spPr>
        <p:txBody>
          <a:bodyPr/>
          <a:lstStyle/>
          <a:p>
            <a:r>
              <a:rPr lang="tr-TR" dirty="0"/>
              <a:t>Daha sonra kullanıcıdan bilgisayar üzerinden (C#)’ gönderdiği değerler </a:t>
            </a:r>
            <a:r>
              <a:rPr lang="tr-TR" dirty="0" err="1"/>
              <a:t>buffer</a:t>
            </a:r>
            <a:r>
              <a:rPr lang="tr-TR" dirty="0"/>
              <a:t> </a:t>
            </a:r>
            <a:r>
              <a:rPr lang="tr-TR" dirty="0" err="1"/>
              <a:t>array’e</a:t>
            </a:r>
            <a:r>
              <a:rPr lang="tr-TR" dirty="0"/>
              <a:t> yazılır. </a:t>
            </a:r>
            <a:r>
              <a:rPr lang="tr-TR" dirty="0" err="1"/>
              <a:t>Buffer</a:t>
            </a:r>
            <a:r>
              <a:rPr lang="tr-TR" dirty="0"/>
              <a:t> </a:t>
            </a:r>
            <a:r>
              <a:rPr lang="tr-TR" dirty="0" err="1"/>
              <a:t>arrayde</a:t>
            </a:r>
            <a:r>
              <a:rPr lang="tr-TR" dirty="0"/>
              <a:t> sayıların arasında tire olacak şekilde veriler alınır. </a:t>
            </a:r>
            <a:r>
              <a:rPr lang="tr-TR" dirty="0" err="1"/>
              <a:t>Char</a:t>
            </a:r>
            <a:r>
              <a:rPr lang="tr-TR" dirty="0"/>
              <a:t> olarak gelen veriler daha sonrasında </a:t>
            </a:r>
            <a:r>
              <a:rPr lang="tr-TR" dirty="0" err="1"/>
              <a:t>Gpio</a:t>
            </a:r>
            <a:r>
              <a:rPr lang="tr-TR" dirty="0"/>
              <a:t> IP </a:t>
            </a:r>
            <a:r>
              <a:rPr lang="tr-TR" dirty="0" err="1"/>
              <a:t>integer</a:t>
            </a:r>
            <a:r>
              <a:rPr lang="tr-TR" dirty="0"/>
              <a:t> ile çalıştığı için </a:t>
            </a:r>
            <a:r>
              <a:rPr lang="tr-TR" dirty="0" err="1"/>
              <a:t>integer</a:t>
            </a:r>
            <a:r>
              <a:rPr lang="tr-TR" dirty="0"/>
              <a:t> değere dönüştürülür.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descr="C:\Users\DAMLA\Desktop\Gömülü Proje\Proje Son Değişiklikler\EKRAN\12 - KODLAMA-2.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187" y="1489910"/>
            <a:ext cx="6430268" cy="4034697"/>
          </a:xfrm>
          <a:prstGeom prst="rect">
            <a:avLst/>
          </a:prstGeom>
          <a:noFill/>
          <a:ln>
            <a:noFill/>
          </a:ln>
        </p:spPr>
      </p:pic>
    </p:spTree>
    <p:extLst>
      <p:ext uri="{BB962C8B-B14F-4D97-AF65-F5344CB8AC3E}">
        <p14:creationId xmlns:p14="http://schemas.microsoft.com/office/powerpoint/2010/main" val="2490750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59615"/>
            <a:ext cx="10515600" cy="1325563"/>
          </a:xfrm>
        </p:spPr>
        <p:txBody>
          <a:bodyPr/>
          <a:lstStyle/>
          <a:p>
            <a:r>
              <a:rPr lang="tr-TR" b="1" dirty="0" smtClean="0">
                <a:latin typeface="Artifakt Element" panose="020B0503050000020004" pitchFamily="34" charset="-94"/>
                <a:ea typeface="Artifakt Element" panose="020B0503050000020004" pitchFamily="34" charset="-94"/>
              </a:rPr>
              <a:t>İÇERİK</a:t>
            </a:r>
            <a:endParaRPr lang="tr-TR" dirty="0"/>
          </a:p>
        </p:txBody>
      </p:sp>
      <p:sp>
        <p:nvSpPr>
          <p:cNvPr id="3" name="İçerik Yer Tutucusu 2"/>
          <p:cNvSpPr>
            <a:spLocks noGrp="1"/>
          </p:cNvSpPr>
          <p:nvPr>
            <p:ph idx="1"/>
          </p:nvPr>
        </p:nvSpPr>
        <p:spPr/>
        <p:txBody>
          <a:bodyPr/>
          <a:lstStyle/>
          <a:p>
            <a:pPr marL="171450" indent="-171450">
              <a:buFont typeface="Calibri Light" panose="020F0302020204030204" pitchFamily="34" charset="0"/>
              <a:buChar char="→"/>
            </a:pPr>
            <a:r>
              <a:rPr lang="tr-TR" dirty="0" smtClean="0">
                <a:latin typeface="Artifakt Element" panose="020B0503050000020004" pitchFamily="34" charset="-94"/>
                <a:ea typeface="Artifakt Element" panose="020B0503050000020004" pitchFamily="34" charset="-94"/>
                <a:cs typeface="Times New Roman" panose="02020603050405020304" pitchFamily="18" charset="0"/>
              </a:rPr>
              <a:t>Giriş </a:t>
            </a:r>
          </a:p>
          <a:p>
            <a:pPr marL="171450" indent="-171450">
              <a:buFont typeface="Calibri Light" panose="020F0302020204030204" pitchFamily="34" charset="0"/>
              <a:buChar char="→"/>
            </a:pPr>
            <a:r>
              <a:rPr lang="tr-TR" dirty="0" smtClean="0">
                <a:latin typeface="Artifakt Element" panose="020B0503050000020004" pitchFamily="34" charset="-94"/>
                <a:ea typeface="Artifakt Element" panose="020B0503050000020004" pitchFamily="34" charset="-94"/>
                <a:cs typeface="Times New Roman" panose="02020603050405020304" pitchFamily="18" charset="0"/>
              </a:rPr>
              <a:t>Sistem Mimarisi</a:t>
            </a:r>
          </a:p>
          <a:p>
            <a:pPr marL="171450" indent="-171450">
              <a:buFont typeface="Calibri Light" panose="020F0302020204030204" pitchFamily="34" charset="0"/>
              <a:buChar char="→"/>
            </a:pPr>
            <a:r>
              <a:rPr lang="tr-TR" dirty="0" smtClean="0">
                <a:latin typeface="Artifakt Element" panose="020B0503050000020004" pitchFamily="34" charset="-94"/>
                <a:ea typeface="Artifakt Element" panose="020B0503050000020004" pitchFamily="34" charset="-94"/>
                <a:cs typeface="Times New Roman" panose="02020603050405020304" pitchFamily="18" charset="0"/>
              </a:rPr>
              <a:t>Kullanılan Yazılım</a:t>
            </a:r>
          </a:p>
          <a:p>
            <a:pPr marL="171450" indent="-171450">
              <a:buFont typeface="Calibri Light" panose="020F0302020204030204" pitchFamily="34" charset="0"/>
              <a:buChar char="→"/>
            </a:pPr>
            <a:r>
              <a:rPr lang="tr-TR" dirty="0" smtClean="0">
                <a:latin typeface="Artifakt Element" panose="020B0503050000020004" pitchFamily="34" charset="-94"/>
                <a:ea typeface="Artifakt Element" panose="020B0503050000020004" pitchFamily="34" charset="-94"/>
                <a:cs typeface="Times New Roman" panose="02020603050405020304" pitchFamily="18" charset="0"/>
              </a:rPr>
              <a:t>Sonuçlar</a:t>
            </a:r>
          </a:p>
          <a:p>
            <a:pPr marL="171450" indent="-171450">
              <a:buFont typeface="Calibri Light" panose="020F0302020204030204" pitchFamily="34" charset="0"/>
              <a:buChar char="→"/>
            </a:pPr>
            <a:r>
              <a:rPr lang="tr-TR" dirty="0" smtClean="0">
                <a:latin typeface="Artifakt Element" panose="020B0503050000020004" pitchFamily="34" charset="-94"/>
                <a:ea typeface="Artifakt Element" panose="020B0503050000020004" pitchFamily="34" charset="-94"/>
                <a:cs typeface="Times New Roman" panose="02020603050405020304" pitchFamily="18" charset="0"/>
              </a:rPr>
              <a:t>Kaynakça</a:t>
            </a:r>
          </a:p>
          <a:p>
            <a:pPr marL="0" indent="0">
              <a:buNone/>
            </a:pPr>
            <a:endParaRPr lang="tr-TR" dirty="0"/>
          </a:p>
        </p:txBody>
      </p:sp>
      <p:sp>
        <p:nvSpPr>
          <p:cNvPr id="4" name="AutoShape 4" descr="https://teknolojio.com.tr/uploads/2021/07/hardware-724x394.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1" name="Resim 10"/>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17000"/>
                    </a14:imgEffect>
                  </a14:imgLayer>
                </a14:imgProps>
              </a:ext>
            </a:extLst>
          </a:blip>
          <a:srcRect r="1007"/>
          <a:stretch/>
        </p:blipFill>
        <p:spPr>
          <a:xfrm rot="16200000">
            <a:off x="6886574" y="1552575"/>
            <a:ext cx="6858001" cy="3752850"/>
          </a:xfrm>
          <a:prstGeom prst="rect">
            <a:avLst/>
          </a:prstGeom>
        </p:spPr>
      </p:pic>
      <p:sp>
        <p:nvSpPr>
          <p:cNvPr id="16" name="Oval 15"/>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68036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5398" y="393762"/>
            <a:ext cx="10934666" cy="4351338"/>
          </a:xfrm>
        </p:spPr>
        <p:txBody>
          <a:bodyPr>
            <a:normAutofit/>
          </a:bodyPr>
          <a:lstStyle/>
          <a:p>
            <a:r>
              <a:rPr lang="tr-TR" dirty="0" err="1"/>
              <a:t>Valuefirst</a:t>
            </a:r>
            <a:r>
              <a:rPr lang="tr-TR" dirty="0"/>
              <a:t> ve </a:t>
            </a:r>
            <a:r>
              <a:rPr lang="tr-TR" dirty="0" err="1"/>
              <a:t>valuesecond</a:t>
            </a:r>
            <a:r>
              <a:rPr lang="tr-TR" dirty="0"/>
              <a:t> </a:t>
            </a:r>
            <a:r>
              <a:rPr lang="tr-TR" dirty="0" err="1"/>
              <a:t>gpio</a:t>
            </a:r>
            <a:r>
              <a:rPr lang="tr-TR" dirty="0"/>
              <a:t> </a:t>
            </a:r>
            <a:r>
              <a:rPr lang="tr-TR" dirty="0" err="1"/>
              <a:t>ip’sinin</a:t>
            </a:r>
            <a:r>
              <a:rPr lang="tr-TR" dirty="0"/>
              <a:t> girişlerine gönderilir. </a:t>
            </a:r>
            <a:r>
              <a:rPr lang="tr-TR" dirty="0" err="1"/>
              <a:t>Petalinux</a:t>
            </a:r>
            <a:r>
              <a:rPr lang="tr-TR" dirty="0"/>
              <a:t> fiziksel adreslerle değil sanal adreslerle çalışan bir işletim sistemi olduğu için </a:t>
            </a:r>
            <a:r>
              <a:rPr lang="tr-TR" dirty="0" err="1"/>
              <a:t>mmap</a:t>
            </a:r>
            <a:r>
              <a:rPr lang="tr-TR" dirty="0"/>
              <a:t> komutuna yukarıda belirlediğimiz </a:t>
            </a:r>
            <a:r>
              <a:rPr lang="tr-TR" dirty="0" err="1"/>
              <a:t>Gpio</a:t>
            </a:r>
            <a:r>
              <a:rPr lang="tr-TR" dirty="0"/>
              <a:t> </a:t>
            </a:r>
            <a:r>
              <a:rPr lang="tr-TR" dirty="0" err="1"/>
              <a:t>Ip’sinin</a:t>
            </a:r>
            <a:r>
              <a:rPr lang="tr-TR" dirty="0"/>
              <a:t> fiziksel adresini veririz ve sanal adresi elde ederiz. Bu sayede </a:t>
            </a:r>
            <a:r>
              <a:rPr lang="tr-TR" dirty="0" err="1"/>
              <a:t>gpio’nun</a:t>
            </a:r>
            <a:r>
              <a:rPr lang="tr-TR" dirty="0"/>
              <a:t> sanal giriş ve çıkışlarına veri yazarız. Daha sonra </a:t>
            </a:r>
            <a:r>
              <a:rPr lang="tr-TR" dirty="0" err="1"/>
              <a:t>gpio’nun</a:t>
            </a:r>
            <a:r>
              <a:rPr lang="tr-TR" dirty="0"/>
              <a:t> 0. adresine kullanıcının gönderdiği birinci değeri, 8. Adresine de ikinci değeri gönderdik. İkinci adrese ulaşmak için “+1” yazdık. Hesaplamaları yaptıktan sonra </a:t>
            </a:r>
            <a:r>
              <a:rPr lang="tr-TR" dirty="0" err="1"/>
              <a:t>Gpio’nun</a:t>
            </a:r>
            <a:r>
              <a:rPr lang="tr-TR" dirty="0"/>
              <a:t> 8. adresinden PL tarafından hesaplanan değeri geri aldık. Yani 10 ve 20 gönderdiğimiz değerlerin adresini okuduğumuzda sonuçta 14’ü elde ederiz.</a:t>
            </a:r>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descr="C:\Users\DAMLA\Desktop\Gömülü Proje\Proje Son Değişiklikler\EKRAN\12 - KODLAMA -3.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890" y="3981291"/>
            <a:ext cx="7819814" cy="2712957"/>
          </a:xfrm>
          <a:prstGeom prst="rect">
            <a:avLst/>
          </a:prstGeom>
          <a:noFill/>
          <a:ln>
            <a:noFill/>
          </a:ln>
        </p:spPr>
      </p:pic>
    </p:spTree>
    <p:extLst>
      <p:ext uri="{BB962C8B-B14F-4D97-AF65-F5344CB8AC3E}">
        <p14:creationId xmlns:p14="http://schemas.microsoft.com/office/powerpoint/2010/main" val="527287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tifakt Element" panose="020B0503050000020004" pitchFamily="34" charset="-94"/>
                <a:ea typeface="Artifakt Element" panose="020B0503050000020004" pitchFamily="34" charset="-94"/>
                <a:cs typeface="Times New Roman" panose="02020603050405020304" pitchFamily="18" charset="0"/>
              </a:rPr>
              <a:t>Sonuçlar</a:t>
            </a:r>
            <a:endParaRPr lang="tr-TR" dirty="0"/>
          </a:p>
        </p:txBody>
      </p:sp>
      <p:sp>
        <p:nvSpPr>
          <p:cNvPr id="3" name="İçerik Yer Tutucusu 2"/>
          <p:cNvSpPr>
            <a:spLocks noGrp="1"/>
          </p:cNvSpPr>
          <p:nvPr>
            <p:ph idx="1"/>
          </p:nvPr>
        </p:nvSpPr>
        <p:spPr/>
        <p:txBody>
          <a:bodyPr/>
          <a:lstStyle/>
          <a:p>
            <a:r>
              <a:rPr lang="tr-TR" dirty="0"/>
              <a:t>Projemizde C# kodu ile verileri bilgisayardan PYNQ kartına gönderilmesi istenmiştir. Fakat PYNQ kartı, COM-6’yı kart dinlediği için aynı zamanda yazdığımız C# kodu COM-6’yı dinleyememektedir. Bu sebepten ötürü biz çipten bilgisayara verileri Ethernet </a:t>
            </a:r>
            <a:r>
              <a:rPr lang="tr-TR" dirty="0" err="1"/>
              <a:t>arayüzü</a:t>
            </a:r>
            <a:r>
              <a:rPr lang="tr-TR" dirty="0"/>
              <a:t> ile gönderip, bilgisayardan çipe verileri </a:t>
            </a:r>
            <a:r>
              <a:rPr lang="tr-TR" dirty="0" err="1"/>
              <a:t>seriport</a:t>
            </a:r>
            <a:r>
              <a:rPr lang="tr-TR" dirty="0"/>
              <a:t> </a:t>
            </a:r>
            <a:r>
              <a:rPr lang="tr-TR" dirty="0" err="1"/>
              <a:t>arayüzü</a:t>
            </a:r>
            <a:r>
              <a:rPr lang="tr-TR" dirty="0"/>
              <a:t> ile göndersin olarak kurguladık. </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524413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804041"/>
            <a:ext cx="10515600" cy="5372922"/>
          </a:xfrm>
        </p:spPr>
        <p:txBody>
          <a:bodyPr/>
          <a:lstStyle/>
          <a:p>
            <a:r>
              <a:rPr lang="tr-TR" dirty="0"/>
              <a:t>Bu kapsamda kodlamamızın sonuçlarını </a:t>
            </a:r>
            <a:r>
              <a:rPr lang="tr-TR" dirty="0" smtClean="0"/>
              <a:t>incelersek, </a:t>
            </a:r>
            <a:r>
              <a:rPr lang="tr-TR" dirty="0" err="1" smtClean="0"/>
              <a:t>C</a:t>
            </a:r>
            <a:r>
              <a:rPr lang="tr-TR" dirty="0" err="1"/>
              <a:t>#’da</a:t>
            </a:r>
            <a:r>
              <a:rPr lang="tr-TR" dirty="0"/>
              <a:t> kodu çalıştırmadan da </a:t>
            </a:r>
            <a:r>
              <a:rPr lang="tr-TR" dirty="0" err="1"/>
              <a:t>linux’da</a:t>
            </a:r>
            <a:r>
              <a:rPr lang="tr-TR" dirty="0"/>
              <a:t> komut satırı </a:t>
            </a:r>
            <a:r>
              <a:rPr lang="tr-TR" dirty="0" err="1"/>
              <a:t>arayüzünde</a:t>
            </a:r>
            <a:r>
              <a:rPr lang="tr-TR" dirty="0"/>
              <a:t> verileri komutlarla transfer edebiliriz. Yani fiziksel adreste de çalışabiliriz. </a:t>
            </a:r>
            <a:r>
              <a:rPr lang="tr-TR" dirty="0" err="1"/>
              <a:t>Devmem</a:t>
            </a:r>
            <a:r>
              <a:rPr lang="tr-TR" dirty="0"/>
              <a:t> komutu fiziksel adrese ulaşabilmektedir. </a:t>
            </a:r>
            <a:r>
              <a:rPr lang="tr-TR" dirty="0" err="1"/>
              <a:t>Gpio</a:t>
            </a:r>
            <a:r>
              <a:rPr lang="tr-TR" dirty="0"/>
              <a:t> </a:t>
            </a:r>
            <a:r>
              <a:rPr lang="tr-TR" dirty="0" err="1"/>
              <a:t>ip’sinin</a:t>
            </a:r>
            <a:r>
              <a:rPr lang="tr-TR" dirty="0"/>
              <a:t> fiziksel adresinin 41200000 olduğu belirttikten sonra </a:t>
            </a:r>
            <a:r>
              <a:rPr lang="tr-TR" dirty="0" err="1"/>
              <a:t>hexadecimal</a:t>
            </a:r>
            <a:r>
              <a:rPr lang="tr-TR" dirty="0"/>
              <a:t> olarak A=10 değeri,  41200008 adresine ise 20 değeri gönderilir. Adres sonrasında tekrar okunduğunda E=14 sonucu fiziksel adresten okunmuş </a:t>
            </a:r>
            <a:r>
              <a:rPr lang="tr-TR" dirty="0" smtClean="0"/>
              <a:t>olur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Resim 12" descr="C:\Users\DAMLA\Desktop\Gömülü Proje\Proje Son Değişiklikler\EKRAN\EN ÖNEMLİ SONUÇ.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825" y="3851439"/>
            <a:ext cx="10454117" cy="2325524"/>
          </a:xfrm>
          <a:prstGeom prst="rect">
            <a:avLst/>
          </a:prstGeom>
          <a:noFill/>
          <a:ln>
            <a:noFill/>
          </a:ln>
        </p:spPr>
      </p:pic>
    </p:spTree>
    <p:extLst>
      <p:ext uri="{BB962C8B-B14F-4D97-AF65-F5344CB8AC3E}">
        <p14:creationId xmlns:p14="http://schemas.microsoft.com/office/powerpoint/2010/main" val="1126022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270642" y="494073"/>
            <a:ext cx="6274676" cy="5625170"/>
          </a:xfrm>
        </p:spPr>
        <p:txBody>
          <a:bodyPr>
            <a:normAutofit lnSpcReduction="10000"/>
          </a:bodyPr>
          <a:lstStyle/>
          <a:p>
            <a:r>
              <a:rPr lang="tr-TR" dirty="0"/>
              <a:t>./</a:t>
            </a:r>
            <a:r>
              <a:rPr lang="tr-TR" dirty="0" err="1"/>
              <a:t>main’i</a:t>
            </a:r>
            <a:r>
              <a:rPr lang="tr-TR" dirty="0"/>
              <a:t> çalıştırarak C kodunu derlediğimizde </a:t>
            </a:r>
            <a:r>
              <a:rPr lang="tr-TR" dirty="0" err="1"/>
              <a:t>pynq’ten</a:t>
            </a:r>
            <a:r>
              <a:rPr lang="tr-TR" dirty="0"/>
              <a:t> bilgisayara “hesaplamak istediğiniz 2 değeri gönderin” mesajını </a:t>
            </a:r>
            <a:r>
              <a:rPr lang="tr-TR" dirty="0" err="1"/>
              <a:t>C#’dan</a:t>
            </a:r>
            <a:r>
              <a:rPr lang="tr-TR" dirty="0"/>
              <a:t> gönderir. C# com-6’yı okur ve kullanıcı karta com-6 aracılığı ile 10 ve 20 sayılarını gönderir. Alttaki görselde sağ ekranda kart, sol ekranda bilgisayar görünmektedir. </a:t>
            </a:r>
          </a:p>
          <a:p>
            <a:r>
              <a:rPr lang="tr-TR" dirty="0"/>
              <a:t>Kart kullanıcının gönderdiği değerleri okur ve değerleri </a:t>
            </a:r>
            <a:r>
              <a:rPr lang="tr-TR" dirty="0" err="1"/>
              <a:t>integera</a:t>
            </a:r>
            <a:r>
              <a:rPr lang="tr-TR" dirty="0"/>
              <a:t> çevirir. </a:t>
            </a:r>
            <a:r>
              <a:rPr lang="tr-TR" dirty="0" err="1"/>
              <a:t>Gpio’nun</a:t>
            </a:r>
            <a:r>
              <a:rPr lang="tr-TR" dirty="0"/>
              <a:t> sanal adresini öğrendikten sonra kodlamanın devamında hesaplama yapıp hesaplanan değerin 14 olduğunu öğrendik ve değeri </a:t>
            </a:r>
            <a:r>
              <a:rPr lang="tr-TR" dirty="0" err="1"/>
              <a:t>putty’den</a:t>
            </a:r>
            <a:r>
              <a:rPr lang="tr-TR" dirty="0"/>
              <a:t> (karttan bilgisayara) geri gönderdik. </a:t>
            </a:r>
          </a:p>
          <a:p>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descr="C:\Users\DAMLA\Desktop\Gömülü Proje\Proje Son Değişiklikler\EKRAN\EN ÖNEMLİ SONUÇ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035" y="1281230"/>
            <a:ext cx="5678422" cy="3801851"/>
          </a:xfrm>
          <a:prstGeom prst="rect">
            <a:avLst/>
          </a:prstGeom>
          <a:noFill/>
          <a:ln>
            <a:noFill/>
          </a:ln>
        </p:spPr>
      </p:pic>
    </p:spTree>
    <p:extLst>
      <p:ext uri="{BB962C8B-B14F-4D97-AF65-F5344CB8AC3E}">
        <p14:creationId xmlns:p14="http://schemas.microsoft.com/office/powerpoint/2010/main" val="1904461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tifakt Element" panose="020B0503050000020004" pitchFamily="34" charset="-94"/>
                <a:ea typeface="Artifakt Element" panose="020B0503050000020004" pitchFamily="34" charset="-94"/>
                <a:cs typeface="Times New Roman" panose="02020603050405020304" pitchFamily="18" charset="0"/>
              </a:rPr>
              <a:t>Kaynakça</a:t>
            </a:r>
            <a:endParaRPr lang="tr-TR" dirty="0"/>
          </a:p>
        </p:txBody>
      </p:sp>
      <p:sp>
        <p:nvSpPr>
          <p:cNvPr id="3" name="İçerik Yer Tutucusu 2"/>
          <p:cNvSpPr>
            <a:spLocks noGrp="1"/>
          </p:cNvSpPr>
          <p:nvPr>
            <p:ph idx="1"/>
          </p:nvPr>
        </p:nvSpPr>
        <p:spPr/>
        <p:txBody>
          <a:bodyPr/>
          <a:lstStyle/>
          <a:p>
            <a:pPr lvl="0"/>
            <a:r>
              <a:rPr lang="tr-TR" dirty="0">
                <a:hlinkClick r:id="rId2"/>
              </a:rPr>
              <a:t>http://</a:t>
            </a:r>
            <a:r>
              <a:rPr lang="tr-TR" dirty="0" smtClean="0">
                <a:hlinkClick r:id="rId2"/>
              </a:rPr>
              <a:t>www.levent.tc/courses/embedded-systems</a:t>
            </a:r>
            <a:endParaRPr lang="tr-TR" dirty="0" smtClean="0"/>
          </a:p>
          <a:p>
            <a:pPr lvl="0"/>
            <a:endParaRPr lang="tr-TR" dirty="0" smtClean="0"/>
          </a:p>
          <a:p>
            <a:pPr lvl="0"/>
            <a:endParaRPr lang="tr-TR" dirty="0"/>
          </a:p>
          <a:p>
            <a:pPr lvl="0"/>
            <a:endParaRPr lang="tr-TR" dirty="0"/>
          </a:p>
          <a:p>
            <a:pPr marL="0" lvl="0" indent="0" algn="ctr">
              <a:buNone/>
            </a:pPr>
            <a:r>
              <a:rPr lang="tr-TR" i="1" dirty="0" smtClean="0"/>
              <a:t>BİZİ DİNLEDİĞİNİZ İÇİN TEŞEKKÜRLER</a:t>
            </a:r>
            <a:endParaRPr lang="tr-TR" i="1" dirty="0"/>
          </a:p>
          <a:p>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0943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latin typeface="Artifakt Element" panose="020B0503050000020004" pitchFamily="34" charset="-94"/>
                <a:ea typeface="Artifakt Element" panose="020B0503050000020004" pitchFamily="34" charset="-94"/>
              </a:rPr>
              <a:t>GİRİŞ</a:t>
            </a:r>
            <a:endParaRPr lang="tr-TR" dirty="0"/>
          </a:p>
        </p:txBody>
      </p:sp>
      <p:sp>
        <p:nvSpPr>
          <p:cNvPr id="3" name="İçerik Yer Tutucusu 2"/>
          <p:cNvSpPr>
            <a:spLocks noGrp="1"/>
          </p:cNvSpPr>
          <p:nvPr>
            <p:ph idx="1"/>
          </p:nvPr>
        </p:nvSpPr>
        <p:spPr/>
        <p:txBody>
          <a:bodyPr>
            <a:normAutofit lnSpcReduction="10000"/>
          </a:bodyPr>
          <a:lstStyle/>
          <a:p>
            <a:r>
              <a:rPr lang="tr-TR" dirty="0" smtClean="0"/>
              <a:t>Geçtiğimiz dönem SOC Tasarımı dersinde CORDIC IP’si kullanılarak işlemcinin hesap yükünün donanım hızlandırıcıya aktarıldığı projenin üstüne donanımın PL tarafında hızlandırılması yapılmıştı. Ama bu PL tarafında yapılan donanım işletim sistemi olmadan kontrol eden bir tasarımdı. Bu dönemki projemizde PL tarafı aynı kalmasına karşın PS tarafında bir işletim sistemi varken gerekli işlemleri gerçekleştirmektir. </a:t>
            </a:r>
          </a:p>
          <a:p>
            <a:r>
              <a:rPr lang="tr-TR" dirty="0" smtClean="0"/>
              <a:t>Proje kapsamda dışarıdan verilecek sayıya göre donanım hızlandırıcı gidip, donanım hızlandırıcının sonucu hesaplayıp kullanıcıya geri vermesidir. Bu kapsamda C# kodu, </a:t>
            </a:r>
            <a:r>
              <a:rPr lang="tr-TR" dirty="0" err="1" smtClean="0"/>
              <a:t>UART’dan</a:t>
            </a:r>
            <a:r>
              <a:rPr lang="tr-TR" dirty="0" smtClean="0"/>
              <a:t> gelen veriyi kabul edecek, bunu C# kodu aracılığı ile okuyup HP portundan PL kısmına basıp modül çıktılarını okuyup sonucu UART </a:t>
            </a:r>
            <a:r>
              <a:rPr lang="tr-TR" dirty="0" err="1" smtClean="0"/>
              <a:t>arayüzü</a:t>
            </a:r>
            <a:r>
              <a:rPr lang="tr-TR" dirty="0" smtClean="0"/>
              <a:t> ile dışarı basacaktır.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3713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p:cNvPicPr/>
          <p:nvPr/>
        </p:nvPicPr>
        <p:blipFill rotWithShape="1">
          <a:blip r:embed="rId2">
            <a:extLst>
              <a:ext uri="{28A0092B-C50C-407E-A947-70E740481C1C}">
                <a14:useLocalDpi xmlns:a14="http://schemas.microsoft.com/office/drawing/2010/main" val="0"/>
              </a:ext>
            </a:extLst>
          </a:blip>
          <a:srcRect t="10997" b="4258"/>
          <a:stretch/>
        </p:blipFill>
        <p:spPr bwMode="auto">
          <a:xfrm>
            <a:off x="7439637" y="2672284"/>
            <a:ext cx="4448712" cy="1599691"/>
          </a:xfrm>
          <a:prstGeom prst="rect">
            <a:avLst/>
          </a:prstGeom>
          <a:ln>
            <a:noFill/>
          </a:ln>
          <a:extLst>
            <a:ext uri="{53640926-AAD7-44D8-BBD7-CCE9431645EC}">
              <a14:shadowObscured xmlns:a14="http://schemas.microsoft.com/office/drawing/2010/main"/>
            </a:ext>
          </a:extLst>
        </p:spPr>
      </p:pic>
      <p:sp>
        <p:nvSpPr>
          <p:cNvPr id="2" name="Unvan 1"/>
          <p:cNvSpPr>
            <a:spLocks noGrp="1"/>
          </p:cNvSpPr>
          <p:nvPr>
            <p:ph type="title"/>
          </p:nvPr>
        </p:nvSpPr>
        <p:spPr/>
        <p:txBody>
          <a:bodyPr/>
          <a:lstStyle/>
          <a:p>
            <a:r>
              <a:rPr lang="tr-TR" b="1" dirty="0" smtClean="0">
                <a:latin typeface="Artifakt Element" panose="020B0503050000020004" pitchFamily="34" charset="-94"/>
                <a:ea typeface="Artifakt Element" panose="020B0503050000020004" pitchFamily="34" charset="-94"/>
              </a:rPr>
              <a:t>SİSTEM MİMARİSİ</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38200" y="1825625"/>
                <a:ext cx="7233745" cy="4351338"/>
              </a:xfrm>
            </p:spPr>
            <p:txBody>
              <a:bodyPr>
                <a:normAutofit lnSpcReduction="10000"/>
              </a:bodyPr>
              <a:lstStyle/>
              <a:p>
                <a:r>
                  <a:rPr lang="tr-TR" sz="2500" dirty="0"/>
                  <a:t>ZYNQ mimarisine sahip olan PYNQ geliştirme kartı üzerinde proje geliştirilmiştir. </a:t>
                </a:r>
                <a:r>
                  <a:rPr lang="tr-TR" sz="2500" dirty="0" err="1"/>
                  <a:t>ZYNQ’in</a:t>
                </a:r>
                <a:r>
                  <a:rPr lang="tr-TR" sz="2500" dirty="0"/>
                  <a:t> PS bölümü, tasarlanan özel bir modüle verileri besleyip, sonucunu alacak şekilde tasarlanmıştır. Özel modülün giriş ve çıkışları </a:t>
                </a:r>
                <a:r>
                  <a:rPr lang="tr-TR" sz="2500" dirty="0" smtClean="0"/>
                  <a:t>yan tarafta verilmektedir.</a:t>
                </a:r>
              </a:p>
              <a:p>
                <a:r>
                  <a:rPr lang="tr-TR" sz="2500" dirty="0"/>
                  <a:t>Bu modülde görselde de görüldüğü üzere </a:t>
                </a:r>
                <a:r>
                  <a:rPr lang="tr-TR" sz="2500" dirty="0" err="1"/>
                  <a:t>clk</a:t>
                </a:r>
                <a:r>
                  <a:rPr lang="tr-TR" sz="2500" dirty="0"/>
                  <a:t>, referans </a:t>
                </a:r>
                <a:r>
                  <a:rPr lang="tr-TR" sz="2500" dirty="0" err="1"/>
                  <a:t>clock</a:t>
                </a:r>
                <a:r>
                  <a:rPr lang="tr-TR" sz="2500" dirty="0"/>
                  <a:t> sinyali, A[31:0] ve B[31:0] giriş sinyalleri, C[31:0] çıkış sinyalleri </a:t>
                </a:r>
                <a:r>
                  <a:rPr lang="tr-TR" sz="2500" dirty="0" smtClean="0"/>
                  <a:t>bulunmaktadır.</a:t>
                </a:r>
              </a:p>
              <a:p>
                <a:r>
                  <a:rPr lang="tr-TR" sz="2500" spc="-5" dirty="0" smtClean="0">
                    <a:effectLst/>
                    <a:ea typeface="MS Mincho"/>
                  </a:rPr>
                  <a:t>Modül içerisinde aşağıda verilen aritmetik işlemi yapan donanım bulunur.</a:t>
                </a:r>
              </a:p>
              <a:p>
                <a:pPr indent="0" algn="just">
                  <a:lnSpc>
                    <a:spcPct val="95000"/>
                  </a:lnSpc>
                  <a:spcAft>
                    <a:spcPts val="600"/>
                  </a:spcAft>
                  <a:buNone/>
                  <a:tabLst>
                    <a:tab pos="182880" algn="l"/>
                  </a:tabLst>
                </a:pPr>
                <a14:m>
                  <m:oMathPara xmlns:m="http://schemas.openxmlformats.org/officeDocument/2006/math">
                    <m:oMathParaPr>
                      <m:jc m:val="centerGroup"/>
                    </m:oMathParaPr>
                    <m:oMath xmlns:m="http://schemas.openxmlformats.org/officeDocument/2006/math">
                      <m:r>
                        <a:rPr lang="tr-TR" sz="2500" i="1" spc="-5">
                          <a:effectLst/>
                          <a:latin typeface="Cambria Math" panose="02040503050406030204" pitchFamily="18" charset="0"/>
                          <a:ea typeface="MS Mincho"/>
                        </a:rPr>
                        <m:t>𝐶</m:t>
                      </m:r>
                      <m:r>
                        <a:rPr lang="tr-TR" sz="2500" i="1" spc="-5">
                          <a:effectLst/>
                          <a:latin typeface="Cambria Math" panose="02040503050406030204" pitchFamily="18" charset="0"/>
                          <a:ea typeface="MS Mincho"/>
                        </a:rPr>
                        <m:t>= </m:t>
                      </m:r>
                      <m:rad>
                        <m:radPr>
                          <m:degHide m:val="on"/>
                          <m:ctrlPr>
                            <a:rPr lang="tr-TR" sz="2500" i="1" spc="-5">
                              <a:effectLst/>
                              <a:latin typeface="Cambria Math" panose="02040503050406030204" pitchFamily="18" charset="0"/>
                              <a:ea typeface="MS Mincho"/>
                            </a:rPr>
                          </m:ctrlPr>
                        </m:radPr>
                        <m:deg/>
                        <m:e>
                          <m:d>
                            <m:dPr>
                              <m:ctrlPr>
                                <a:rPr lang="tr-TR" sz="2500" i="1" spc="-5">
                                  <a:effectLst/>
                                  <a:latin typeface="Cambria Math" panose="02040503050406030204" pitchFamily="18" charset="0"/>
                                  <a:ea typeface="MS Mincho"/>
                                </a:rPr>
                              </m:ctrlPr>
                            </m:dPr>
                            <m:e>
                              <m:rad>
                                <m:radPr>
                                  <m:degHide m:val="on"/>
                                  <m:ctrlPr>
                                    <a:rPr lang="tr-TR" sz="2500" i="1" spc="-5">
                                      <a:effectLst/>
                                      <a:latin typeface="Cambria Math" panose="02040503050406030204" pitchFamily="18" charset="0"/>
                                      <a:ea typeface="MS Mincho"/>
                                    </a:rPr>
                                  </m:ctrlPr>
                                </m:radPr>
                                <m:deg/>
                                <m:e>
                                  <m:sSup>
                                    <m:sSupPr>
                                      <m:ctrlPr>
                                        <a:rPr lang="tr-TR" sz="2500" i="1" spc="-5">
                                          <a:effectLst/>
                                          <a:latin typeface="Cambria Math" panose="02040503050406030204" pitchFamily="18" charset="0"/>
                                          <a:ea typeface="MS Mincho"/>
                                        </a:rPr>
                                      </m:ctrlPr>
                                    </m:sSupPr>
                                    <m:e>
                                      <m:r>
                                        <a:rPr lang="tr-TR" sz="2500" i="1" spc="-5">
                                          <a:effectLst/>
                                          <a:latin typeface="Cambria Math" panose="02040503050406030204" pitchFamily="18" charset="0"/>
                                          <a:ea typeface="MS Mincho"/>
                                        </a:rPr>
                                        <m:t>𝐴</m:t>
                                      </m:r>
                                    </m:e>
                                    <m:sup>
                                      <m:r>
                                        <a:rPr lang="tr-TR" sz="2500" i="1" spc="-5">
                                          <a:effectLst/>
                                          <a:latin typeface="Cambria Math" panose="02040503050406030204" pitchFamily="18" charset="0"/>
                                          <a:ea typeface="MS Mincho"/>
                                        </a:rPr>
                                        <m:t>2</m:t>
                                      </m:r>
                                    </m:sup>
                                  </m:sSup>
                                  <m:r>
                                    <a:rPr lang="tr-TR" sz="2500" i="1" spc="-5">
                                      <a:effectLst/>
                                      <a:latin typeface="Cambria Math" panose="02040503050406030204" pitchFamily="18" charset="0"/>
                                      <a:ea typeface="MS Mincho"/>
                                    </a:rPr>
                                    <m:t>+</m:t>
                                  </m:r>
                                  <m:sSup>
                                    <m:sSupPr>
                                      <m:ctrlPr>
                                        <a:rPr lang="tr-TR" sz="2500" i="1" spc="-5">
                                          <a:effectLst/>
                                          <a:latin typeface="Cambria Math" panose="02040503050406030204" pitchFamily="18" charset="0"/>
                                          <a:ea typeface="MS Mincho"/>
                                        </a:rPr>
                                      </m:ctrlPr>
                                    </m:sSupPr>
                                    <m:e>
                                      <m:r>
                                        <a:rPr lang="tr-TR" sz="2500" i="1" spc="-5">
                                          <a:effectLst/>
                                          <a:latin typeface="Cambria Math" panose="02040503050406030204" pitchFamily="18" charset="0"/>
                                          <a:ea typeface="MS Mincho"/>
                                        </a:rPr>
                                        <m:t>𝐵</m:t>
                                      </m:r>
                                    </m:e>
                                    <m:sup>
                                      <m:r>
                                        <a:rPr lang="tr-TR" sz="2500" i="1" spc="-5">
                                          <a:effectLst/>
                                          <a:latin typeface="Cambria Math" panose="02040503050406030204" pitchFamily="18" charset="0"/>
                                          <a:ea typeface="MS Mincho"/>
                                        </a:rPr>
                                        <m:t>2</m:t>
                                      </m:r>
                                    </m:sup>
                                  </m:sSup>
                                </m:e>
                              </m:rad>
                            </m:e>
                          </m:d>
                          <m:r>
                            <a:rPr lang="tr-TR" sz="2500" i="1" spc="-5">
                              <a:effectLst/>
                              <a:latin typeface="Cambria Math" panose="02040503050406030204" pitchFamily="18" charset="0"/>
                              <a:ea typeface="MS Mincho"/>
                            </a:rPr>
                            <m:t>+(</m:t>
                          </m:r>
                          <m:r>
                            <a:rPr lang="tr-TR" sz="2500" i="1" spc="-5">
                              <a:effectLst/>
                              <a:latin typeface="Cambria Math" panose="02040503050406030204" pitchFamily="18" charset="0"/>
                              <a:ea typeface="MS Mincho"/>
                            </a:rPr>
                            <m:t>𝐴</m:t>
                          </m:r>
                          <m:r>
                            <a:rPr lang="tr-TR" sz="2500" i="1" spc="-5">
                              <a:effectLst/>
                              <a:latin typeface="Cambria Math" panose="02040503050406030204" pitchFamily="18" charset="0"/>
                              <a:ea typeface="MS Mincho"/>
                            </a:rPr>
                            <m:t> </m:t>
                          </m:r>
                          <m:r>
                            <a:rPr lang="tr-TR" sz="2500" i="1" spc="-5">
                              <a:effectLst/>
                              <a:latin typeface="Cambria Math" panose="02040503050406030204" pitchFamily="18" charset="0"/>
                              <a:ea typeface="MS Mincho"/>
                            </a:rPr>
                            <m:t>𝑥</m:t>
                          </m:r>
                          <m:r>
                            <a:rPr lang="tr-TR" sz="2500" i="1" spc="-5">
                              <a:effectLst/>
                              <a:latin typeface="Cambria Math" panose="02040503050406030204" pitchFamily="18" charset="0"/>
                              <a:ea typeface="MS Mincho"/>
                            </a:rPr>
                            <m:t> </m:t>
                          </m:r>
                          <m:r>
                            <a:rPr lang="tr-TR" sz="2500" i="1" spc="-5">
                              <a:effectLst/>
                              <a:latin typeface="Cambria Math" panose="02040503050406030204" pitchFamily="18" charset="0"/>
                              <a:ea typeface="MS Mincho"/>
                            </a:rPr>
                            <m:t>𝐵</m:t>
                          </m:r>
                          <m:r>
                            <a:rPr lang="tr-TR" sz="2500" i="1" spc="-5">
                              <a:effectLst/>
                              <a:latin typeface="Cambria Math" panose="02040503050406030204" pitchFamily="18" charset="0"/>
                              <a:ea typeface="MS Mincho"/>
                            </a:rPr>
                            <m:t>)</m:t>
                          </m:r>
                        </m:e>
                      </m:rad>
                    </m:oMath>
                  </m:oMathPara>
                </a14:m>
                <a:endParaRPr lang="tr-TR" sz="2500" spc="-5" dirty="0">
                  <a:effectLst/>
                  <a:ea typeface="MS Mincho"/>
                </a:endParaRPr>
              </a:p>
              <a:p>
                <a:endParaRPr lang="tr-TR" sz="25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38200" y="1825625"/>
                <a:ext cx="7233745" cy="4351338"/>
              </a:xfrm>
              <a:blipFill rotWithShape="0">
                <a:blip r:embed="rId3"/>
                <a:stretch>
                  <a:fillRect l="-1265" t="-2521"/>
                </a:stretch>
              </a:blipFill>
            </p:spPr>
            <p:txBody>
              <a:bodyPr/>
              <a:lstStyle/>
              <a:p>
                <a:r>
                  <a:rPr lang="tr-TR">
                    <a:noFill/>
                  </a:rPr>
                  <a:t> </a:t>
                </a:r>
              </a:p>
            </p:txBody>
          </p:sp>
        </mc:Fallback>
      </mc:AlternateContent>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65364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128188" y="851337"/>
            <a:ext cx="4637898" cy="5325625"/>
          </a:xfrm>
        </p:spPr>
        <p:txBody>
          <a:bodyPr/>
          <a:lstStyle/>
          <a:p>
            <a:r>
              <a:rPr lang="tr-TR" dirty="0"/>
              <a:t>Öncelikle ZYNQ IP’si eklenir daha sonra </a:t>
            </a:r>
            <a:r>
              <a:rPr lang="tr-TR" dirty="0" err="1"/>
              <a:t>Gpio</a:t>
            </a:r>
            <a:r>
              <a:rPr lang="tr-TR" dirty="0"/>
              <a:t> IP eklenir. Yapmaya çalıştığımız şey </a:t>
            </a:r>
            <a:r>
              <a:rPr lang="tr-TR" dirty="0" err="1"/>
              <a:t>Gpio</a:t>
            </a:r>
            <a:r>
              <a:rPr lang="tr-TR" dirty="0"/>
              <a:t> IP’sinin çıkışlarından iki adet sayı göndermek, gönderilen sayıları hesaplama modülü içerisinde istenen hesaplama adımlarından 1. kısmını yapmaktır. Oluşturulan sayıları </a:t>
            </a:r>
            <a:r>
              <a:rPr lang="tr-TR" dirty="0" err="1"/>
              <a:t>Gpio</a:t>
            </a:r>
            <a:r>
              <a:rPr lang="tr-TR" dirty="0"/>
              <a:t> IP’si ile hesaplama modülüne </a:t>
            </a:r>
            <a:r>
              <a:rPr lang="tr-TR" dirty="0" smtClean="0"/>
              <a:t>yolladık.</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İçerik Yer Tutucusu 4">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http://schemas.openxmlformats.org/wordprocessingml/2006/main" xmlns:w10="urn:schemas-microsoft-com:office:word" xmlns:v="urn:schemas-microsoft-com:vml" xmlns:o="urn:schemas-microsoft-com:office:office"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 xmlns:lc="http://schemas.openxmlformats.org/drawingml/2006/lockedCanvas" id="{FEE1F2E9-C8C9-4311-8FD4-4791C311C12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766085" y="1281230"/>
            <a:ext cx="7297372" cy="4281584"/>
          </a:xfrm>
          <a:prstGeom prst="rect">
            <a:avLst/>
          </a:prstGeom>
        </p:spPr>
      </p:pic>
    </p:spTree>
    <p:extLst>
      <p:ext uri="{BB962C8B-B14F-4D97-AF65-F5344CB8AC3E}">
        <p14:creationId xmlns:p14="http://schemas.microsoft.com/office/powerpoint/2010/main" val="2722689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25625"/>
            <a:ext cx="6049644" cy="4351338"/>
          </a:xfrm>
        </p:spPr>
        <p:txBody>
          <a:bodyPr/>
          <a:lstStyle/>
          <a:p>
            <a:r>
              <a:rPr lang="tr-TR" dirty="0"/>
              <a:t>Hesaplama modülünde </a:t>
            </a:r>
            <a:r>
              <a:rPr lang="tr-TR" dirty="0" err="1"/>
              <a:t>input</a:t>
            </a:r>
            <a:r>
              <a:rPr lang="tr-TR" dirty="0"/>
              <a:t> ve </a:t>
            </a:r>
            <a:r>
              <a:rPr lang="tr-TR" dirty="0" err="1"/>
              <a:t>outputlar</a:t>
            </a:r>
            <a:r>
              <a:rPr lang="tr-TR" dirty="0"/>
              <a:t> görülmektedir. Bu modülde iki sayının da karelerini alıp toplanır ve out1 çıkışına beslenir. Başlangıçtaki </a:t>
            </a:r>
            <a:r>
              <a:rPr lang="tr-TR" dirty="0" err="1"/>
              <a:t>input</a:t>
            </a:r>
            <a:r>
              <a:rPr lang="tr-TR" dirty="0"/>
              <a:t> değerlerini de başka modülde kullanmak için 2 farklı çıkışa beslenmiştir.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İçerik Yer Tutucusu 4" descr="metin içeren bir resim&#10;&#10;Açıklama otomatik olarak oluşturuldu">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http://schemas.openxmlformats.org/wordprocessingml/2006/main" xmlns:w10="urn:schemas-microsoft-com:office:word" xmlns:v="urn:schemas-microsoft-com:vml" xmlns:o="urn:schemas-microsoft-com:office:office"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 xmlns:lc="http://schemas.openxmlformats.org/drawingml/2006/lockedCanvas" id="{8C0C6762-F795-430F-8861-93123C42CF2C}"/>
              </a:ext>
            </a:extLst>
          </p:cNvPr>
          <p:cNvPicPr/>
          <p:nvPr/>
        </p:nvPicPr>
        <p:blipFill>
          <a:blip r:embed="rId2"/>
          <a:stretch>
            <a:fillRect/>
          </a:stretch>
        </p:blipFill>
        <p:spPr>
          <a:xfrm>
            <a:off x="6987545" y="1918402"/>
            <a:ext cx="4825397" cy="3581163"/>
          </a:xfrm>
          <a:prstGeom prst="rect">
            <a:avLst/>
          </a:prstGeom>
        </p:spPr>
      </p:pic>
    </p:spTree>
    <p:extLst>
      <p:ext uri="{BB962C8B-B14F-4D97-AF65-F5344CB8AC3E}">
        <p14:creationId xmlns:p14="http://schemas.microsoft.com/office/powerpoint/2010/main" val="3547392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786072"/>
            <a:ext cx="6035566" cy="3390890"/>
          </a:xfrm>
        </p:spPr>
        <p:txBody>
          <a:bodyPr/>
          <a:lstStyle/>
          <a:p>
            <a:r>
              <a:rPr lang="tr-TR" dirty="0"/>
              <a:t>Diyagramda da görüldüğü üzere yapılan işlem out1 çıkışından kök alma işlemini yapan </a:t>
            </a:r>
            <a:r>
              <a:rPr lang="tr-TR" dirty="0" err="1"/>
              <a:t>Cordic</a:t>
            </a:r>
            <a:r>
              <a:rPr lang="tr-TR" dirty="0"/>
              <a:t> IP’sine gitmektedir. </a:t>
            </a:r>
            <a:r>
              <a:rPr lang="tr-TR" dirty="0" err="1"/>
              <a:t>Outa</a:t>
            </a:r>
            <a:r>
              <a:rPr lang="tr-TR" dirty="0"/>
              <a:t> ile </a:t>
            </a:r>
            <a:r>
              <a:rPr lang="tr-TR" dirty="0" err="1"/>
              <a:t>Outb</a:t>
            </a:r>
            <a:r>
              <a:rPr lang="tr-TR" dirty="0"/>
              <a:t> çıktıları ise tekrar hesaplama yapmak için hesaplama2 modülüne gider.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p:cNvPicPr/>
          <p:nvPr/>
        </p:nvPicPr>
        <p:blipFill>
          <a:blip r:embed="rId2"/>
          <a:stretch>
            <a:fillRect/>
          </a:stretch>
        </p:blipFill>
        <p:spPr>
          <a:xfrm>
            <a:off x="433343" y="182219"/>
            <a:ext cx="6440423" cy="2198021"/>
          </a:xfrm>
          <a:prstGeom prst="rect">
            <a:avLst/>
          </a:prstGeom>
        </p:spPr>
      </p:pic>
      <p:pic>
        <p:nvPicPr>
          <p:cNvPr id="12" name="Resim 11" descr="metin içeren bir resim&#10;&#10;Açıklama otomatik olarak oluşturuldu">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http://schemas.openxmlformats.org/wordprocessingml/2006/main" xmlns:w10="urn:schemas-microsoft-com:office:word" xmlns:v="urn:schemas-microsoft-com:vml" xmlns:o="urn:schemas-microsoft-com:office:office"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 xmlns:lc="http://schemas.openxmlformats.org/drawingml/2006/lockedCanvas" id="{83428BA2-0324-42E4-95C4-ED5DCD2AB890}"/>
              </a:ext>
            </a:extLst>
          </p:cNvPr>
          <p:cNvPicPr/>
          <p:nvPr/>
        </p:nvPicPr>
        <p:blipFill>
          <a:blip r:embed="rId3"/>
          <a:stretch>
            <a:fillRect/>
          </a:stretch>
        </p:blipFill>
        <p:spPr>
          <a:xfrm>
            <a:off x="7189050" y="1994641"/>
            <a:ext cx="4449035" cy="4124602"/>
          </a:xfrm>
          <a:prstGeom prst="rect">
            <a:avLst/>
          </a:prstGeom>
        </p:spPr>
      </p:pic>
    </p:spTree>
    <p:extLst>
      <p:ext uri="{BB962C8B-B14F-4D97-AF65-F5344CB8AC3E}">
        <p14:creationId xmlns:p14="http://schemas.microsoft.com/office/powerpoint/2010/main" val="3926088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749785"/>
            <a:ext cx="10515600" cy="3427177"/>
          </a:xfrm>
        </p:spPr>
        <p:txBody>
          <a:bodyPr>
            <a:normAutofit fontScale="92500" lnSpcReduction="10000"/>
          </a:bodyPr>
          <a:lstStyle/>
          <a:p>
            <a:r>
              <a:rPr lang="tr-TR" dirty="0"/>
              <a:t>Hesaplama_2 modülü </a:t>
            </a:r>
            <a:r>
              <a:rPr lang="tr-TR" dirty="0" err="1"/>
              <a:t>input</a:t>
            </a:r>
            <a:r>
              <a:rPr lang="tr-TR" dirty="0"/>
              <a:t> olarak </a:t>
            </a:r>
            <a:r>
              <a:rPr lang="tr-TR" dirty="0" err="1"/>
              <a:t>Cordic’den</a:t>
            </a:r>
            <a:r>
              <a:rPr lang="tr-TR" dirty="0"/>
              <a:t> çıkan kök sonucunu ve önceki modülden gelen </a:t>
            </a:r>
            <a:r>
              <a:rPr lang="tr-TR" dirty="0" err="1"/>
              <a:t>Outa</a:t>
            </a:r>
            <a:r>
              <a:rPr lang="tr-TR" dirty="0"/>
              <a:t> ve </a:t>
            </a:r>
            <a:r>
              <a:rPr lang="tr-TR" dirty="0" err="1"/>
              <a:t>Outb’yi</a:t>
            </a:r>
            <a:r>
              <a:rPr lang="tr-TR" dirty="0"/>
              <a:t> alınır. Bu kısımda yapılan işlem; önceki modülden gelen iki sayıyı çarpıp onları kökü alınmış değer ile toplamaktır.</a:t>
            </a:r>
          </a:p>
          <a:p>
            <a:r>
              <a:rPr lang="tr-TR" dirty="0"/>
              <a:t>Hesaplama_2 modülünde işlem tamamlandıktan sonra elde edilen çıktı yeni oluşturulan yine kök alma için kullanılacak olan </a:t>
            </a:r>
            <a:r>
              <a:rPr lang="tr-TR" dirty="0" err="1"/>
              <a:t>Cordic</a:t>
            </a:r>
            <a:r>
              <a:rPr lang="tr-TR" dirty="0"/>
              <a:t> IP’sinin içine gider ve son elde edilen sayının kökü alınır. 2. oluşturduğumuz </a:t>
            </a:r>
            <a:r>
              <a:rPr lang="tr-TR" dirty="0" err="1"/>
              <a:t>Cordic</a:t>
            </a:r>
            <a:r>
              <a:rPr lang="tr-TR" dirty="0"/>
              <a:t> IP’sinin çıktısı ise </a:t>
            </a:r>
            <a:r>
              <a:rPr lang="tr-TR" dirty="0" err="1"/>
              <a:t>Gpio</a:t>
            </a:r>
            <a:r>
              <a:rPr lang="tr-TR" dirty="0"/>
              <a:t> IP’sinin girişlerine besleniyor. </a:t>
            </a:r>
            <a:r>
              <a:rPr lang="tr-TR" dirty="0" err="1"/>
              <a:t>Gpio</a:t>
            </a:r>
            <a:r>
              <a:rPr lang="tr-TR" dirty="0"/>
              <a:t> IP’sinin girişleri değiştiği andan itibaren </a:t>
            </a:r>
            <a:r>
              <a:rPr lang="tr-TR" dirty="0" err="1"/>
              <a:t>interrupt</a:t>
            </a:r>
            <a:r>
              <a:rPr lang="tr-TR" dirty="0"/>
              <a:t> üretilir ve bu </a:t>
            </a:r>
            <a:r>
              <a:rPr lang="tr-TR" dirty="0" err="1"/>
              <a:t>interrupt</a:t>
            </a:r>
            <a:r>
              <a:rPr lang="tr-TR" dirty="0"/>
              <a:t> ZYNQ </a:t>
            </a:r>
            <a:r>
              <a:rPr lang="tr-TR" dirty="0" err="1"/>
              <a:t>Ip’sine</a:t>
            </a:r>
            <a:r>
              <a:rPr lang="tr-TR" dirty="0"/>
              <a:t> gelir. Bu dallanma oluşmuş olur.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p:cNvPicPr/>
          <p:nvPr/>
        </p:nvPicPr>
        <p:blipFill>
          <a:blip r:embed="rId2"/>
          <a:stretch>
            <a:fillRect/>
          </a:stretch>
        </p:blipFill>
        <p:spPr>
          <a:xfrm>
            <a:off x="433342" y="90647"/>
            <a:ext cx="6046285" cy="2659137"/>
          </a:xfrm>
          <a:prstGeom prst="rect">
            <a:avLst/>
          </a:prstGeom>
        </p:spPr>
      </p:pic>
    </p:spTree>
    <p:extLst>
      <p:ext uri="{BB962C8B-B14F-4D97-AF65-F5344CB8AC3E}">
        <p14:creationId xmlns:p14="http://schemas.microsoft.com/office/powerpoint/2010/main" val="1133632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058509"/>
            <a:ext cx="10515600" cy="3118453"/>
          </a:xfrm>
        </p:spPr>
        <p:txBody>
          <a:bodyPr/>
          <a:lstStyle/>
          <a:p>
            <a:r>
              <a:rPr lang="tr-TR" dirty="0"/>
              <a:t>Oluşturulan blok tasarımın ardından derlendiğinde ortaya </a:t>
            </a:r>
            <a:r>
              <a:rPr lang="tr-TR" dirty="0" err="1"/>
              <a:t>ortaya</a:t>
            </a:r>
            <a:r>
              <a:rPr lang="tr-TR" dirty="0"/>
              <a:t> çıkan .</a:t>
            </a:r>
            <a:r>
              <a:rPr lang="tr-TR" dirty="0" err="1"/>
              <a:t>xsa</a:t>
            </a:r>
            <a:r>
              <a:rPr lang="tr-TR" dirty="0"/>
              <a:t> uzantılı dosya </a:t>
            </a:r>
            <a:r>
              <a:rPr lang="tr-TR" dirty="0" err="1"/>
              <a:t>linux</a:t>
            </a:r>
            <a:r>
              <a:rPr lang="tr-TR" dirty="0"/>
              <a:t> ortamında yapıştırılır. Linux ortamında terminal ekranı açılarak </a:t>
            </a:r>
            <a:r>
              <a:rPr lang="tr-TR" dirty="0" err="1"/>
              <a:t>petalinux</a:t>
            </a:r>
            <a:r>
              <a:rPr lang="tr-TR" dirty="0"/>
              <a:t> </a:t>
            </a:r>
            <a:r>
              <a:rPr lang="tr-TR" dirty="0" err="1"/>
              <a:t>tool’ları</a:t>
            </a:r>
            <a:r>
              <a:rPr lang="tr-TR" dirty="0"/>
              <a:t> çalıştırılır.</a:t>
            </a:r>
          </a:p>
          <a:p>
            <a:r>
              <a:rPr lang="tr-TR" dirty="0"/>
              <a:t>Linux işletim sisteminde bir proje oluşturulur ve </a:t>
            </a:r>
            <a:r>
              <a:rPr lang="tr-TR" dirty="0" err="1"/>
              <a:t>xsa</a:t>
            </a:r>
            <a:r>
              <a:rPr lang="tr-TR" dirty="0"/>
              <a:t> dosyası kullanılarak proje ayarlatılır. </a:t>
            </a:r>
            <a:r>
              <a:rPr lang="tr-TR" dirty="0" err="1"/>
              <a:t>Petalinux’u</a:t>
            </a:r>
            <a:r>
              <a:rPr lang="tr-TR" dirty="0"/>
              <a:t> oluştururken </a:t>
            </a:r>
            <a:r>
              <a:rPr lang="tr-TR" dirty="0" err="1"/>
              <a:t>ssd</a:t>
            </a:r>
            <a:r>
              <a:rPr lang="tr-TR" dirty="0"/>
              <a:t> karttan ayağa kalkacak şekilde </a:t>
            </a:r>
            <a:r>
              <a:rPr lang="tr-TR" dirty="0" err="1"/>
              <a:t>build</a:t>
            </a:r>
            <a:r>
              <a:rPr lang="tr-TR" dirty="0"/>
              <a:t> edilir. Ve </a:t>
            </a:r>
            <a:r>
              <a:rPr lang="tr-TR" dirty="0" err="1"/>
              <a:t>image</a:t>
            </a:r>
            <a:r>
              <a:rPr lang="tr-TR" dirty="0"/>
              <a:t> dosyaları elde edilir</a:t>
            </a:r>
            <a:endParaRPr lang="tr-TR" dirty="0"/>
          </a:p>
        </p:txBody>
      </p:sp>
      <p:sp>
        <p:nvSpPr>
          <p:cNvPr id="5" name="Oval 4"/>
          <p:cNvSpPr/>
          <p:nvPr/>
        </p:nvSpPr>
        <p:spPr>
          <a:xfrm>
            <a:off x="10502014" y="221344"/>
            <a:ext cx="851786" cy="801053"/>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11069515" y="1281230"/>
            <a:ext cx="568570" cy="524607"/>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11713242" y="1918402"/>
            <a:ext cx="350215" cy="32856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28187" y="4948016"/>
            <a:ext cx="610312" cy="576591"/>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615398" y="5930439"/>
            <a:ext cx="407385" cy="377608"/>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1197224" y="6512678"/>
            <a:ext cx="250932" cy="236495"/>
          </a:xfrm>
          <a:prstGeom prst="ellipse">
            <a:avLst/>
          </a:prstGeom>
          <a:solidFill>
            <a:schemeClr val="accent1">
              <a:lumMod val="20000"/>
              <a:lumOff val="8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Resim 10"/>
          <p:cNvPicPr/>
          <p:nvPr/>
        </p:nvPicPr>
        <p:blipFill rotWithShape="1">
          <a:blip r:embed="rId2"/>
          <a:srcRect l="2619" r="1905"/>
          <a:stretch/>
        </p:blipFill>
        <p:spPr bwMode="auto">
          <a:xfrm>
            <a:off x="2467095" y="543319"/>
            <a:ext cx="6398737" cy="21407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3460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1205</Words>
  <Application>Microsoft Office PowerPoint</Application>
  <PresentationFormat>Geniş ekran</PresentationFormat>
  <Paragraphs>55</Paragraphs>
  <Slides>24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Arial</vt:lpstr>
      <vt:lpstr>Artifakt Element</vt:lpstr>
      <vt:lpstr>Calibri</vt:lpstr>
      <vt:lpstr>Calibri Light</vt:lpstr>
      <vt:lpstr>Cambria Math</vt:lpstr>
      <vt:lpstr>MS Mincho</vt:lpstr>
      <vt:lpstr>Times New Roman</vt:lpstr>
      <vt:lpstr>Office Teması</vt:lpstr>
      <vt:lpstr>BLM 336 – Gömülü Sistemler Petalinux Tabanlı CORDIC HW/SW CoDesign</vt:lpstr>
      <vt:lpstr>İÇERİK</vt:lpstr>
      <vt:lpstr>GİRİŞ</vt:lpstr>
      <vt:lpstr>SİSTEM MİMARİSİ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Kullanılan Yazılım</vt:lpstr>
      <vt:lpstr>PowerPoint Sunusu</vt:lpstr>
      <vt:lpstr>PowerPoint Sunusu</vt:lpstr>
      <vt:lpstr>PowerPoint Sunusu</vt:lpstr>
      <vt:lpstr>PowerPoint Sunusu</vt:lpstr>
      <vt:lpstr>PowerPoint Sunusu</vt:lpstr>
      <vt:lpstr>PowerPoint Sunusu</vt:lpstr>
      <vt:lpstr>Sonuçlar</vt:lpstr>
      <vt:lpstr>PowerPoint Sunusu</vt:lpstr>
      <vt:lpstr>PowerPoint Sunusu</vt:lpstr>
      <vt:lpstr>Kaynakça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 336 – Gömülü Sistemler Petalinux Tabanlı CORDIC HW/SW CoDesign</dc:title>
  <dc:creator>Microsoft hesabı</dc:creator>
  <cp:lastModifiedBy>Microsoft hesabı</cp:lastModifiedBy>
  <cp:revision>10</cp:revision>
  <dcterms:created xsi:type="dcterms:W3CDTF">2022-05-18T11:03:13Z</dcterms:created>
  <dcterms:modified xsi:type="dcterms:W3CDTF">2022-05-18T11:52:16Z</dcterms:modified>
</cp:coreProperties>
</file>