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F4CB-A960-49DB-ADA0-692D2BA84AC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AB3-6222-4858-9C80-685781037F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9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F4CB-A960-49DB-ADA0-692D2BA84AC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AB3-6222-4858-9C80-68578103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1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F4CB-A960-49DB-ADA0-692D2BA84AC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AB3-6222-4858-9C80-68578103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5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F4CB-A960-49DB-ADA0-692D2BA84AC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AB3-6222-4858-9C80-68578103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1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F4CB-A960-49DB-ADA0-692D2BA84AC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AB3-6222-4858-9C80-685781037F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45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F4CB-A960-49DB-ADA0-692D2BA84AC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AB3-6222-4858-9C80-68578103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F4CB-A960-49DB-ADA0-692D2BA84AC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AB3-6222-4858-9C80-68578103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6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F4CB-A960-49DB-ADA0-692D2BA84AC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AB3-6222-4858-9C80-68578103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7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F4CB-A960-49DB-ADA0-692D2BA84AC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AB3-6222-4858-9C80-68578103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9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66F4CB-A960-49DB-ADA0-692D2BA84AC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B97AB3-6222-4858-9C80-68578103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8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F4CB-A960-49DB-ADA0-692D2BA84AC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AB3-6222-4858-9C80-68578103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66F4CB-A960-49DB-ADA0-692D2BA84AC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B97AB3-6222-4858-9C80-685781037F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05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642" y="2476267"/>
            <a:ext cx="1781629" cy="1715507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114800" y="24106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Metin kutusu 1"/>
          <p:cNvSpPr txBox="1"/>
          <p:nvPr/>
        </p:nvSpPr>
        <p:spPr>
          <a:xfrm>
            <a:off x="3028950" y="4586288"/>
            <a:ext cx="5957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RECEP KARADEMİR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10109834" y="6415088"/>
            <a:ext cx="2082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2018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2006915" y="1710440"/>
            <a:ext cx="79830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BİSİKLET KİRALAMA SİSTEMİ</a:t>
            </a:r>
            <a:endParaRPr lang="en-US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73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0" y="-669877"/>
            <a:ext cx="12192000" cy="6919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tr-TR" sz="14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tr-TR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endParaRPr lang="tr-TR" sz="14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altLang="en-US" sz="2400" dirty="0">
                <a:solidFill>
                  <a:srgbClr val="00B05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BİSİKLET KİRALAMA SİSTEMİ</a:t>
            </a:r>
            <a:endParaRPr lang="en-US" altLang="en-US" sz="2400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R="0" lvl="0" algn="just">
              <a:spcBef>
                <a:spcPts val="800"/>
              </a:spcBef>
              <a:spcAft>
                <a:spcPts val="200"/>
              </a:spcAft>
            </a:pPr>
            <a:r>
              <a:rPr lang="tr-TR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Projenin </a:t>
            </a: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Amacı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60045" algn="just">
              <a:lnSpc>
                <a:spcPct val="125000"/>
              </a:lnSpc>
            </a:pPr>
            <a:r>
              <a:rPr lang="tr-TR" dirty="0">
                <a:solidFill>
                  <a:srgbClr val="808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solidFill>
                <a:srgbClr val="80808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340" algn="just">
              <a:lnSpc>
                <a:spcPct val="125000"/>
              </a:lnSpc>
            </a:pP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Ulaşım ve spor amaçlı bisiklet kullanımına uygun bölgelerde bisiklet kiralama hizmeti sunabilecek firmalara, bisikletlerini kullanıcılara kiralayabilen sistem hazırlanacaktır.</a:t>
            </a:r>
            <a:endParaRPr lang="en-US" sz="2000" dirty="0">
              <a:solidFill>
                <a:srgbClr val="80808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 proje, toplumsal duyarlılık oluşturmak ve çevreci ulaşım araçlarının yaygınlaşması için seçilmiştir</a:t>
            </a:r>
            <a:r>
              <a:rPr lang="tr-TR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800"/>
              </a:spcBef>
              <a:spcAft>
                <a:spcPts val="200"/>
              </a:spcAft>
            </a:pPr>
            <a:r>
              <a:rPr lang="tr-T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Projenin </a:t>
            </a:r>
            <a:r>
              <a:rPr lang="tr-TR" sz="2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Kapsamı</a:t>
            </a:r>
            <a:endParaRPr lang="en-US" sz="2000" dirty="0">
              <a:solidFill>
                <a:srgbClr val="80808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34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Planlanan sistem 15 yaşından küçükler için özel bir şartla¹, 15 yaşından büyük kullanıcılar </a:t>
            </a:r>
            <a:endParaRPr lang="en-US" sz="2000" dirty="0">
              <a:solidFill>
                <a:srgbClr val="80808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için ise sisteme bir kez kayıt olarak kolayca kullanılabilecektir.</a:t>
            </a:r>
            <a:endParaRPr lang="en-US" sz="2000" dirty="0">
              <a:solidFill>
                <a:srgbClr val="80808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Kayıt olmayanlar doğrudan veya sanal ortamdan kiralama yapamazlar.</a:t>
            </a:r>
            <a:endParaRPr lang="en-US" sz="2000" dirty="0">
              <a:solidFill>
                <a:srgbClr val="80808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Uygun koşulların sağlandığı her yerde ve zamanda sistem aktif olarak kullanılabilir.</a:t>
            </a:r>
            <a:endParaRPr lang="en-US" sz="2000" dirty="0">
              <a:solidFill>
                <a:srgbClr val="80808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Hazırlayacağımız bisiklet kiralama sistemi, süre koşulsuz bisiklet kiralama ve randevuyla </a:t>
            </a:r>
            <a:endParaRPr lang="en-US" sz="2000" dirty="0">
              <a:solidFill>
                <a:srgbClr val="80808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bisiklet kiralama gibi detaylı kiralama özellikleri içerir.</a:t>
            </a:r>
            <a:endParaRPr lang="en-US" sz="2000" dirty="0">
              <a:solidFill>
                <a:srgbClr val="80808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Kullanıcı ve hizmet sağlayıcı arasındaki iletişim, kiralama sistemi aracılığıyla kurulabilecektir.</a:t>
            </a:r>
            <a:endParaRPr lang="en-US" sz="2000" dirty="0">
              <a:solidFill>
                <a:srgbClr val="80808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Projemiz, farklı cihazlardan siteye erişim desteği sağlayacaktır.</a:t>
            </a:r>
            <a:endParaRPr lang="en-US" sz="2000" dirty="0">
              <a:solidFill>
                <a:srgbClr val="80808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78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04800" y="624544"/>
            <a:ext cx="11887200" cy="6504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800"/>
              </a:spcBef>
              <a:spcAft>
                <a:spcPts val="200"/>
              </a:spcAft>
            </a:pPr>
            <a:r>
              <a:rPr lang="tr-T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Proje Çalışanları ve Görevleri</a:t>
            </a:r>
            <a:endParaRPr lang="en-US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tr-T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Projeyi hazırlayacak takım dört kişiden oluşmaktadır. 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 lideri             : Recep KARADEMİR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Yazılım grubu        : </a:t>
            </a:r>
            <a:r>
              <a:rPr lang="tr-TR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Atacem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BAKIR ve Çınar UYGUN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 tabanı tasarım : Çınar UYGUN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 testleri         : Fatih BİLGİN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 ilerleyişinde görev ayrımı yukarıdaki gibi kesin hatlarla ayrılmayıp, projedeki 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geliştiriciler yukarıdaki farklı gruplarla da sürekli etkileşim içindedirler.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25000"/>
              </a:lnSpc>
            </a:pP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Bisiklet kiralama sistemini kullanacak firma için en az bir görevli gerekmektedir.</a:t>
            </a:r>
            <a:endParaRPr lang="en-US" sz="2000" dirty="0">
              <a:solidFill>
                <a:srgbClr val="80808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Bisiklet sayısı 10 üzerindeki işletmelerde(teslim sonrasında </a:t>
            </a:r>
            <a:r>
              <a:rPr lang="tr-TR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konrol</a:t>
            </a: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için) bu sayı artmalıdır.</a:t>
            </a:r>
            <a:endParaRPr lang="en-US" sz="2000" dirty="0">
              <a:solidFill>
                <a:srgbClr val="80808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tr-T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tr-T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tr-T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rgbClr val="80808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21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0" y="0"/>
            <a:ext cx="12058650" cy="6714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</a:pP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Proje </a:t>
            </a:r>
            <a:r>
              <a:rPr lang="tr-TR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Lideri</a:t>
            </a:r>
            <a:endParaRPr lang="en-US" sz="2400" dirty="0">
              <a:solidFill>
                <a:srgbClr val="80808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</a:pP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Proje lideri Recep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KARADEMİR’dir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400" dirty="0">
              <a:solidFill>
                <a:srgbClr val="80808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Proje yöneticisi projenin başlangıcından teslim anına kadar proje ekibinin uyumlu olarak çalışmasını, iletişimini, yönetimini ve görev dağılımını sağlayacaktır. Projenin gidişatını etkileyecek bütün değişikliklerden sorumludur. Lider, rapor ve doküman kısmında görevlidir</a:t>
            </a:r>
            <a:r>
              <a:rPr lang="tr-T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400" dirty="0">
              <a:solidFill>
                <a:srgbClr val="80808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1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</a:pP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Veri tabanı </a:t>
            </a:r>
            <a:r>
              <a:rPr lang="tr-TR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Tasarımcısı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3588385" algn="l"/>
              </a:tabLst>
            </a:pP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Veri tabanı tasarımında Çınar UYGUN görevlidir.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tabLst>
                <a:tab pos="3588385" algn="l"/>
              </a:tabLst>
            </a:pP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 tabanının tasarımından ve tasarımın koda aktarılmasından sorumludur.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tabLst>
                <a:tab pos="3588385" algn="l"/>
              </a:tabLst>
            </a:pP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 tabanı güvenliği, </a:t>
            </a:r>
            <a:r>
              <a:rPr lang="tr-TR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normalizasyonu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 performansı tasarım sorumlusuna aittir.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tabLst>
                <a:tab pos="3588385" algn="l"/>
              </a:tabLst>
            </a:pP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 gruptaki kişi(</a:t>
            </a:r>
            <a:r>
              <a:rPr lang="tr-TR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ler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SQL kullanımı ve veri tabanı tablolarının yönetimini yapar(</a:t>
            </a:r>
            <a:r>
              <a:rPr lang="tr-TR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tabLst>
                <a:tab pos="3588385" algn="l"/>
              </a:tabLst>
            </a:pP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Kavramsal ve mantıksal tasarımın hazırlanmasında yetkilidir(</a:t>
            </a:r>
            <a:r>
              <a:rPr lang="tr-TR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ler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tr-TR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72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09550" y="1047750"/>
            <a:ext cx="1198245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>
              <a:spcBef>
                <a:spcPts val="800"/>
              </a:spcBef>
              <a:spcAft>
                <a:spcPts val="0"/>
              </a:spcAft>
              <a:buSzPts val="1200"/>
            </a:pP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Yazılım Geliştiriciler</a:t>
            </a:r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60045" algn="just">
              <a:lnSpc>
                <a:spcPct val="125000"/>
              </a:lnSpc>
            </a:pPr>
            <a:r>
              <a:rPr lang="tr-TR" sz="2400" dirty="0">
                <a:solidFill>
                  <a:srgbClr val="808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2400" dirty="0">
              <a:solidFill>
                <a:srgbClr val="80808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60045" algn="just">
              <a:lnSpc>
                <a:spcPct val="125000"/>
              </a:lnSpc>
            </a:pP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Çınar UYGUN ve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Atacem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BAKIR yazılım geliştiricileridirler.</a:t>
            </a:r>
            <a:endParaRPr lang="en-US" sz="2400" dirty="0">
              <a:solidFill>
                <a:srgbClr val="80808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Sistemin çoklu platforma uygun hazırlanması, fiziksel tasarımın yazılması, internet sitesinin görünümü, kiralama sisteminde kullanılacak olan özelliklerin arka planda çalışacak kodlarının yazılması ve diğer programlama bilgisi gerektiren kısımlarda bu gruptaki </a:t>
            </a:r>
            <a:endParaRPr lang="tr-TR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tr-T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takım 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arkadaşlarımız görevlidir. Projede kullanılacak yazılım teknolojilerini bu gruptaki </a:t>
            </a:r>
            <a:endParaRPr lang="tr-TR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tr-T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kişiler 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seçer ve kullanır</a:t>
            </a:r>
            <a:r>
              <a:rPr lang="tr-T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5000"/>
              </a:lnSpc>
            </a:pPr>
            <a:r>
              <a:rPr lang="tr-T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tr-TR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Test Grubu</a:t>
            </a:r>
          </a:p>
          <a:p>
            <a:pPr algn="just">
              <a:lnSpc>
                <a:spcPct val="125000"/>
              </a:lnSpc>
            </a:pPr>
            <a:r>
              <a:rPr lang="tr-T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Test grubunda Fatih BİGİN yer almaktadır.</a:t>
            </a:r>
          </a:p>
          <a:p>
            <a:pPr algn="just">
              <a:lnSpc>
                <a:spcPct val="125000"/>
              </a:lnSpc>
            </a:pPr>
            <a:r>
              <a:rPr lang="tr-T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Sistemin çalışabilirlik ve başarımından sorumludur.</a:t>
            </a:r>
          </a:p>
          <a:p>
            <a:pPr algn="just"/>
            <a:endParaRPr lang="tr-TR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81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532"/>
            <a:ext cx="12192000" cy="6195968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3124200" y="0"/>
            <a:ext cx="552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KAVRAMSAL ŞEMA (ER)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148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164139"/>
              </p:ext>
            </p:extLst>
          </p:nvPr>
        </p:nvGraphicFramePr>
        <p:xfrm>
          <a:off x="647700" y="762001"/>
          <a:ext cx="10915650" cy="219074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31660">
                  <a:extLst>
                    <a:ext uri="{9D8B030D-6E8A-4147-A177-3AD203B41FA5}">
                      <a16:colId xmlns:a16="http://schemas.microsoft.com/office/drawing/2014/main" val="1002117097"/>
                    </a:ext>
                  </a:extLst>
                </a:gridCol>
                <a:gridCol w="2299526">
                  <a:extLst>
                    <a:ext uri="{9D8B030D-6E8A-4147-A177-3AD203B41FA5}">
                      <a16:colId xmlns:a16="http://schemas.microsoft.com/office/drawing/2014/main" val="2210181163"/>
                    </a:ext>
                  </a:extLst>
                </a:gridCol>
                <a:gridCol w="2171774">
                  <a:extLst>
                    <a:ext uri="{9D8B030D-6E8A-4147-A177-3AD203B41FA5}">
                      <a16:colId xmlns:a16="http://schemas.microsoft.com/office/drawing/2014/main" val="1978769799"/>
                    </a:ext>
                  </a:extLst>
                </a:gridCol>
                <a:gridCol w="1976598">
                  <a:extLst>
                    <a:ext uri="{9D8B030D-6E8A-4147-A177-3AD203B41FA5}">
                      <a16:colId xmlns:a16="http://schemas.microsoft.com/office/drawing/2014/main" val="734678991"/>
                    </a:ext>
                  </a:extLst>
                </a:gridCol>
                <a:gridCol w="833933">
                  <a:extLst>
                    <a:ext uri="{9D8B030D-6E8A-4147-A177-3AD203B41FA5}">
                      <a16:colId xmlns:a16="http://schemas.microsoft.com/office/drawing/2014/main" val="166881464"/>
                    </a:ext>
                  </a:extLst>
                </a:gridCol>
                <a:gridCol w="3002159">
                  <a:extLst>
                    <a:ext uri="{9D8B030D-6E8A-4147-A177-3AD203B41FA5}">
                      <a16:colId xmlns:a16="http://schemas.microsoft.com/office/drawing/2014/main" val="3797024902"/>
                    </a:ext>
                  </a:extLst>
                </a:gridCol>
              </a:tblGrid>
              <a:tr h="311112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BISIKLET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242404"/>
                  </a:ext>
                </a:extLst>
              </a:tr>
              <a:tr h="311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tr-TR" sz="1100">
                          <a:effectLst/>
                        </a:rPr>
                        <a:t>Sıra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tr-TR" sz="1100">
                          <a:effectLst/>
                        </a:rPr>
                        <a:t>Boyut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tr-TR" sz="1100">
                          <a:effectLst/>
                        </a:rPr>
                        <a:t>Anahtar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tr-TR" sz="1100">
                          <a:effectLst/>
                        </a:rPr>
                        <a:t>Boş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tr-TR" sz="1100">
                          <a:effectLst/>
                        </a:rPr>
                        <a:t>Açıklama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4457277"/>
                  </a:ext>
                </a:extLst>
              </a:tr>
              <a:tr h="311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Bisiklet_no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PK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Hayır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Bisikletlerin eşsiz numarası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4993503"/>
                  </a:ext>
                </a:extLst>
              </a:tr>
              <a:tr h="311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Bisiklet_adet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TINYINT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Hayır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Bisikletlerin adedi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891964"/>
                  </a:ext>
                </a:extLst>
              </a:tr>
              <a:tr h="324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Bisiklet_marka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</a:rPr>
                        <a:t>NVARCHAR (20)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Hayır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Bisikletlerin markası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6007883"/>
                  </a:ext>
                </a:extLst>
              </a:tr>
              <a:tr h="311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Bisiklet_tur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</a:rPr>
                        <a:t>NVARCHAR (20)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Hayır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Bisikletlerin türü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8628272"/>
                  </a:ext>
                </a:extLst>
              </a:tr>
              <a:tr h="311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Bisiklet_durum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dirty="0">
                          <a:effectLst/>
                        </a:rPr>
                        <a:t>BIT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Hayır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dirty="0" err="1">
                          <a:effectLst/>
                        </a:rPr>
                        <a:t>Bisikletlerin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kullanılabilirlik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durumu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1413508"/>
                  </a:ext>
                </a:extLst>
              </a:tr>
            </a:tbl>
          </a:graphicData>
        </a:graphic>
      </p:graphicFrame>
      <p:sp>
        <p:nvSpPr>
          <p:cNvPr id="4" name="Metin kutusu 3"/>
          <p:cNvSpPr txBox="1"/>
          <p:nvPr/>
        </p:nvSpPr>
        <p:spPr>
          <a:xfrm>
            <a:off x="3440113" y="190500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MANTIKSAL (İLİŞKİSEL) ŞEMA </a:t>
            </a:r>
            <a:endParaRPr lang="en-US" b="1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250749"/>
              </p:ext>
            </p:extLst>
          </p:nvPr>
        </p:nvGraphicFramePr>
        <p:xfrm>
          <a:off x="647700" y="3154917"/>
          <a:ext cx="10915650" cy="281940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31660">
                  <a:extLst>
                    <a:ext uri="{9D8B030D-6E8A-4147-A177-3AD203B41FA5}">
                      <a16:colId xmlns:a16="http://schemas.microsoft.com/office/drawing/2014/main" val="934058003"/>
                    </a:ext>
                  </a:extLst>
                </a:gridCol>
                <a:gridCol w="2299526">
                  <a:extLst>
                    <a:ext uri="{9D8B030D-6E8A-4147-A177-3AD203B41FA5}">
                      <a16:colId xmlns:a16="http://schemas.microsoft.com/office/drawing/2014/main" val="3635421917"/>
                    </a:ext>
                  </a:extLst>
                </a:gridCol>
                <a:gridCol w="2171775">
                  <a:extLst>
                    <a:ext uri="{9D8B030D-6E8A-4147-A177-3AD203B41FA5}">
                      <a16:colId xmlns:a16="http://schemas.microsoft.com/office/drawing/2014/main" val="1389025405"/>
                    </a:ext>
                  </a:extLst>
                </a:gridCol>
                <a:gridCol w="1976598">
                  <a:extLst>
                    <a:ext uri="{9D8B030D-6E8A-4147-A177-3AD203B41FA5}">
                      <a16:colId xmlns:a16="http://schemas.microsoft.com/office/drawing/2014/main" val="1263895212"/>
                    </a:ext>
                  </a:extLst>
                </a:gridCol>
                <a:gridCol w="833933">
                  <a:extLst>
                    <a:ext uri="{9D8B030D-6E8A-4147-A177-3AD203B41FA5}">
                      <a16:colId xmlns:a16="http://schemas.microsoft.com/office/drawing/2014/main" val="497008997"/>
                    </a:ext>
                  </a:extLst>
                </a:gridCol>
                <a:gridCol w="3002158">
                  <a:extLst>
                    <a:ext uri="{9D8B030D-6E8A-4147-A177-3AD203B41FA5}">
                      <a16:colId xmlns:a16="http://schemas.microsoft.com/office/drawing/2014/main" val="2105131496"/>
                    </a:ext>
                  </a:extLst>
                </a:gridCol>
              </a:tblGrid>
              <a:tr h="255342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KIRALAMA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104144"/>
                  </a:ext>
                </a:extLst>
              </a:tr>
              <a:tr h="2553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tr-TR" sz="1100">
                          <a:effectLst/>
                        </a:rPr>
                        <a:t>Sıra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tr-TR" sz="1100">
                          <a:effectLst/>
                        </a:rPr>
                        <a:t>Boyut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tr-TR" sz="1100">
                          <a:effectLst/>
                        </a:rPr>
                        <a:t>Anahtar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tr-TR" sz="1100">
                          <a:effectLst/>
                        </a:rPr>
                        <a:t>Boş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tr-TR" sz="1100">
                          <a:effectLst/>
                        </a:rPr>
                        <a:t>Açıklama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0521392"/>
                  </a:ext>
                </a:extLst>
              </a:tr>
              <a:tr h="2553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Kiralama_no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PK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Hayır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Kiralama numarası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9148022"/>
                  </a:ext>
                </a:extLst>
              </a:tr>
              <a:tr h="2553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Kiralama_adet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SMALLINT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Hayır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Yapılan kiralamadaki bisiklet adedi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7590115"/>
                  </a:ext>
                </a:extLst>
              </a:tr>
              <a:tr h="2659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Kiralama_teslim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SMALLDATETIME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Hayır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Bisikletin müşteriye veriliş tarihi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7585225"/>
                  </a:ext>
                </a:extLst>
              </a:tr>
              <a:tr h="2553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Kiralama_iade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SMALLDATETIME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Hayır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Bisikletin müşteriden alınış tarihi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297735"/>
                  </a:ext>
                </a:extLst>
              </a:tr>
              <a:tr h="2553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Randevu_ucret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TINYINT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Hayır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Günlük randevu ücreti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7673615"/>
                  </a:ext>
                </a:extLst>
              </a:tr>
              <a:tr h="2553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tr-TR" sz="1100">
                          <a:effectLst/>
                        </a:rPr>
                        <a:t>Dogrudan_ucret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TINYINT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Evet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Değişiklik gösteren kiralama ücreti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9135187"/>
                  </a:ext>
                </a:extLst>
              </a:tr>
              <a:tr h="2553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Musteri_No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SMALLINT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FK ( Musteri 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Hayır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Müşterinin numarası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917800"/>
                  </a:ext>
                </a:extLst>
              </a:tr>
              <a:tr h="2553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Bisiklet_no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FK ( Bisiklet 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Hayır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Bisikletlerin eşsiz numarası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2601458"/>
                  </a:ext>
                </a:extLst>
              </a:tr>
              <a:tr h="2553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Personel_no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SMALLINT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FK ( Personel 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Hayır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dirty="0" err="1">
                          <a:effectLst/>
                        </a:rPr>
                        <a:t>Şirket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personelinin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numarası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6854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15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514350" y="577496"/>
            <a:ext cx="6096000" cy="558870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400"/>
              </a:spcAft>
            </a:pP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KIRALAMA (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400"/>
              </a:spcAft>
            </a:pPr>
            <a:r>
              <a:rPr lang="tr-T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Kiralama_no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INT NOT NULL,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400"/>
              </a:spcAft>
            </a:pPr>
            <a:r>
              <a:rPr lang="tr-T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Kiralama_adet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SMALLINT NOT NULL,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400"/>
              </a:spcAft>
            </a:pPr>
            <a:r>
              <a:rPr lang="tr-T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Kiralama_teslim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SMALLDATETIME,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400"/>
              </a:spcAft>
            </a:pPr>
            <a:r>
              <a:rPr lang="tr-T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Kiralama_iade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SMALLDATETIME,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400"/>
              </a:spcAft>
            </a:pPr>
            <a:r>
              <a:rPr lang="tr-T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Randevu_ucret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TINYINT NOT NULL,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400"/>
              </a:spcAft>
            </a:pPr>
            <a:r>
              <a:rPr lang="tr-T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Dogrudan_ucret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TINYINT NOT NULL,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400"/>
              </a:spcAft>
            </a:pPr>
            <a:r>
              <a:rPr lang="tr-T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Musteri_No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SMALLINT NOT NULL,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400"/>
              </a:spcAft>
            </a:pPr>
            <a:r>
              <a:rPr lang="tr-T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Bisiklet_no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 NOT NULL,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400"/>
              </a:spcAft>
            </a:pPr>
            <a:r>
              <a:rPr lang="tr-T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Personel_no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SMALLINT NOT NULL,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400"/>
              </a:spcAft>
            </a:pP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PRIMARY KEY(</a:t>
            </a:r>
            <a:r>
              <a:rPr lang="tr-T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Kiralama_no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400"/>
              </a:spcAft>
            </a:pP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FOREIGN KEY (</a:t>
            </a:r>
            <a:r>
              <a:rPr lang="tr-T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Musteri_No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REFERENCES MUSTERI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400"/>
              </a:spcAft>
            </a:pP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FOREIGN KEY (</a:t>
            </a:r>
            <a:r>
              <a:rPr lang="tr-T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Bisiklet_no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REFERENCES BISIKLET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400"/>
              </a:spcAft>
            </a:pP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FOREIGN KEY (</a:t>
            </a:r>
            <a:r>
              <a:rPr lang="tr-T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Personel_no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REFERENCES PERSONEL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400"/>
              </a:spcAft>
            </a:pP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3905250" y="208164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FİZİKSEL TASARIM</a:t>
            </a:r>
            <a:endParaRPr lang="en-US" b="1" dirty="0"/>
          </a:p>
        </p:txBody>
      </p:sp>
      <p:sp>
        <p:nvSpPr>
          <p:cNvPr id="4" name="Metin kutusu 3"/>
          <p:cNvSpPr txBox="1"/>
          <p:nvPr/>
        </p:nvSpPr>
        <p:spPr>
          <a:xfrm>
            <a:off x="8248650" y="3187184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KİRALAMA TABLOSU ÖRNEĞİ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8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932"/>
            <a:ext cx="4552950" cy="5744618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3505200" y="190500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EKRAN TASARIMI</a:t>
            </a:r>
            <a:endParaRPr lang="en-US" b="1" dirty="0"/>
          </a:p>
        </p:txBody>
      </p:sp>
      <p:sp>
        <p:nvSpPr>
          <p:cNvPr id="4" name="Metin kutusu 3"/>
          <p:cNvSpPr txBox="1"/>
          <p:nvPr/>
        </p:nvSpPr>
        <p:spPr>
          <a:xfrm>
            <a:off x="5105400" y="2933700"/>
            <a:ext cx="582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i="1" dirty="0" smtClean="0"/>
              <a:t>Bisiklet kiralama sistemin ana sayfasının taslak ekran tasarımıdır. 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16651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</TotalTime>
  <Words>347</Words>
  <Application>Microsoft Office PowerPoint</Application>
  <PresentationFormat>Geniş ekran</PresentationFormat>
  <Paragraphs>177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Geçmişe bakış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RECEP</dc:creator>
  <cp:lastModifiedBy>RECEP</cp:lastModifiedBy>
  <cp:revision>27</cp:revision>
  <dcterms:created xsi:type="dcterms:W3CDTF">2018-04-09T19:51:53Z</dcterms:created>
  <dcterms:modified xsi:type="dcterms:W3CDTF">2018-04-09T20:52:42Z</dcterms:modified>
</cp:coreProperties>
</file>