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1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5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6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66F4CB-A960-49DB-ADA0-692D2BA84ACB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F4CB-A960-49DB-ADA0-692D2BA84ACB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66F4CB-A960-49DB-ADA0-692D2BA84ACB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B97AB3-6222-4858-9C80-685781037F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5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42" y="2476267"/>
            <a:ext cx="1781629" cy="1715507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14800" y="24106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3028950" y="4586288"/>
            <a:ext cx="5957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RECEP KARADEMİR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0109834" y="6415088"/>
            <a:ext cx="2082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2018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006915" y="1710440"/>
            <a:ext cx="7983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BİSİKLET KİRALAMA SİSTEMİ</a:t>
            </a:r>
            <a:endParaRPr lang="en-US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-669877"/>
            <a:ext cx="12192000" cy="6919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tr-TR" sz="1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tr-TR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endParaRPr lang="tr-TR" sz="1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altLang="en-US" sz="2400" dirty="0">
                <a:solidFill>
                  <a:srgbClr val="00B05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BİSİKLET KİRALAMA SİSTEMİ</a:t>
            </a:r>
            <a:endParaRPr lang="en-US" altLang="en-US" sz="24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R="0" lvl="0" algn="just">
              <a:spcBef>
                <a:spcPts val="800"/>
              </a:spcBef>
              <a:spcAft>
                <a:spcPts val="200"/>
              </a:spcAft>
            </a:pPr>
            <a:r>
              <a:rPr lang="tr-TR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Projenin </a:t>
            </a: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Amacı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60045" algn="just">
              <a:lnSpc>
                <a:spcPct val="125000"/>
              </a:lnSpc>
            </a:pPr>
            <a:r>
              <a:rPr lang="tr-TR" dirty="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Ulaşım ve spor amaçlı bisiklet kullanımına uygun bölgelerde bisiklet kiralama hizmeti sunabilecek firmalara, bisikletlerini kullanıcılara kiralayabilen sistem hazırlanacaktır.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 proje, toplumsal duyarlılık oluşturmak ve çevreci ulaşım araçlarının yaygınlaşması için seçilmiştir</a:t>
            </a:r>
            <a:r>
              <a:rPr lang="tr-TR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800"/>
              </a:spcBef>
              <a:spcAft>
                <a:spcPts val="200"/>
              </a:spcAft>
            </a:pP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Projenin </a:t>
            </a:r>
            <a:r>
              <a:rPr lang="tr-TR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Kapsamı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Planlanan sistem 15 yaşından küçükler için özel bir şartla¹, 15 yaşından büyük kullanıcılar 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için ise sisteme bir kez kayıt olarak kolayca kullanılabilecektir.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Kayıt olmayanlar doğrudan veya sanal ortamdan kiralama yapamazlar.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Uygun koşulların sağlandığı her yerde ve zamanda sistem aktif olarak kullanılabilir.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Hazırlayacağımız bisiklet kiralama sistemi, süre koşulsuz bisiklet kiralama ve randevuyla 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bisiklet kiralama gibi detaylı kiralama özellikleri içerir.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Kullanıcı ve hizmet sağlayıcı arasındaki iletişim, kiralama sistemi aracılığıyla kurulabilecektir.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Projemiz, farklı cihazlardan siteye erişim desteği sağlayacaktır.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4800" y="624544"/>
            <a:ext cx="11887200" cy="6504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800"/>
              </a:spcBef>
              <a:spcAft>
                <a:spcPts val="200"/>
              </a:spcAft>
            </a:pP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 Çalışanları ve Görevleri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Projeyi hazırlayacak takım dört kişiden oluşmaktadır.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 lideri             : Recep KARADEMİR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Yazılım grubu        : </a:t>
            </a:r>
            <a:r>
              <a:rPr lang="tr-TR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Atacem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BAKIR ve Çınar UYGUN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 tabanı tasarım : Çınar UYGUN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 testleri         : Fatih BİLGİN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 ilerleyişinde görev ayrımı yukarıdaki gibi kesin hatlarla ayrılmayıp, projedeki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geliştiriciler yukarıdaki farklı gruplarla da sürekli etkileşim içindedirler.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Bisiklet kiralama sistemini kullanacak firma için en az bir görevli gerekmektedir.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Bisiklet sayısı 10 üzerindeki işletmelerde(teslim sonrasında </a:t>
            </a:r>
            <a:r>
              <a:rPr lang="tr-T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konrol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için) bu sayı artmalıdır.</a:t>
            </a:r>
            <a:endParaRPr lang="en-US" sz="20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rgbClr val="80808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0"/>
            <a:ext cx="12058650" cy="6714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 </a:t>
            </a:r>
            <a:r>
              <a:rPr lang="tr-TR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Lideri</a:t>
            </a:r>
            <a:endParaRPr lang="en-US" sz="24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 lideri Recep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KARADEMİR’dir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 yöneticisi projenin başlangıcından teslim anına kadar proje ekibinin uyumlu olarak çalışmasını, iletişimini, yönetimini ve görev dağılımını sağlayacaktır. Projenin gidişatını etkileyecek bütün değişikliklerden sorumludur. Lider, rapor ve doküman kısmında görevlidir</a:t>
            </a: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1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Veri tabanı </a:t>
            </a:r>
            <a:r>
              <a:rPr lang="tr-TR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Tasarımcısı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3588385" algn="l"/>
              </a:tabLs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Veri tabanı tasarımında Çınar UYGUN görevlidir.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tabLst>
                <a:tab pos="3588385" algn="l"/>
              </a:tabLs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 tabanının tasarımından ve tasarımın koda aktarılmasından sorumludur.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tabLst>
                <a:tab pos="3588385" algn="l"/>
              </a:tabLs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 tabanı güvenliği, 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normalizasyonu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 performansı tasarım sorumlusuna aittir.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tabLst>
                <a:tab pos="3588385" algn="l"/>
              </a:tabLs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 gruptaki kişi(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ler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SQL kullanımı ve veri tabanı tablolarının yönetimini yapar(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tabLst>
                <a:tab pos="3588385" algn="l"/>
              </a:tabLs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Kavramsal ve mantıksal tasarımın hazırlanmasında yetkilidir(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ler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tr-T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09550" y="1047750"/>
            <a:ext cx="119824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spcBef>
                <a:spcPts val="800"/>
              </a:spcBef>
              <a:spcAft>
                <a:spcPts val="0"/>
              </a:spcAft>
              <a:buSzPts val="1200"/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Yazılım Geliştiriciler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60045" algn="just">
              <a:lnSpc>
                <a:spcPct val="125000"/>
              </a:lnSpc>
            </a:pPr>
            <a:r>
              <a:rPr lang="tr-TR" sz="2400" dirty="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60045" algn="just">
              <a:lnSpc>
                <a:spcPct val="1250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Çınar UYGUN ve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Atacem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BAKIR yazılım geliştiricileridirler.</a:t>
            </a:r>
            <a:endParaRPr lang="en-US" sz="2400" dirty="0">
              <a:solidFill>
                <a:srgbClr val="80808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Sistemin çoklu platforma uygun hazırlanması, fiziksel tasarımın yazılması, internet sitesinin görünümü, kiralama sisteminde kullanılacak olan özelliklerin arka planda çalışacak kodlarının yazılması ve diğer programlama bilgisi gerektiren kısımlarda bu gruptaki </a:t>
            </a:r>
            <a:endParaRPr lang="tr-TR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takım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arkadaşlarımız görevlidir. Projede kullanılacak yazılım teknolojilerini bu gruptaki </a:t>
            </a:r>
            <a:endParaRPr lang="tr-TR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kişiler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seçer ve kullanır</a:t>
            </a: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5000"/>
              </a:lnSpc>
            </a:pP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tr-TR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Test Grubu</a:t>
            </a:r>
          </a:p>
          <a:p>
            <a:pPr algn="just">
              <a:lnSpc>
                <a:spcPct val="125000"/>
              </a:lnSpc>
            </a:pP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 grubunda Fatih </a:t>
            </a: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BİLGİN </a:t>
            </a: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yer almaktadır.</a:t>
            </a:r>
          </a:p>
          <a:p>
            <a:pPr algn="just">
              <a:lnSpc>
                <a:spcPct val="125000"/>
              </a:lnSpc>
            </a:pPr>
            <a:r>
              <a:rPr lang="tr-T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Sistemin çalışabilirlik ve başarımından sorumludur.</a:t>
            </a:r>
          </a:p>
          <a:p>
            <a:pPr algn="just"/>
            <a:endParaRPr lang="tr-TR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532"/>
            <a:ext cx="12192000" cy="6195968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124200" y="0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KAVRAMSAL ŞEMA (ER)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14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64139"/>
              </p:ext>
            </p:extLst>
          </p:nvPr>
        </p:nvGraphicFramePr>
        <p:xfrm>
          <a:off x="647700" y="762001"/>
          <a:ext cx="10915650" cy="21907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31660">
                  <a:extLst>
                    <a:ext uri="{9D8B030D-6E8A-4147-A177-3AD203B41FA5}">
                      <a16:colId xmlns:a16="http://schemas.microsoft.com/office/drawing/2014/main" val="1002117097"/>
                    </a:ext>
                  </a:extLst>
                </a:gridCol>
                <a:gridCol w="2299526">
                  <a:extLst>
                    <a:ext uri="{9D8B030D-6E8A-4147-A177-3AD203B41FA5}">
                      <a16:colId xmlns:a16="http://schemas.microsoft.com/office/drawing/2014/main" val="2210181163"/>
                    </a:ext>
                  </a:extLst>
                </a:gridCol>
                <a:gridCol w="2171774">
                  <a:extLst>
                    <a:ext uri="{9D8B030D-6E8A-4147-A177-3AD203B41FA5}">
                      <a16:colId xmlns:a16="http://schemas.microsoft.com/office/drawing/2014/main" val="1978769799"/>
                    </a:ext>
                  </a:extLst>
                </a:gridCol>
                <a:gridCol w="1976598">
                  <a:extLst>
                    <a:ext uri="{9D8B030D-6E8A-4147-A177-3AD203B41FA5}">
                      <a16:colId xmlns:a16="http://schemas.microsoft.com/office/drawing/2014/main" val="734678991"/>
                    </a:ext>
                  </a:extLst>
                </a:gridCol>
                <a:gridCol w="833933">
                  <a:extLst>
                    <a:ext uri="{9D8B030D-6E8A-4147-A177-3AD203B41FA5}">
                      <a16:colId xmlns:a16="http://schemas.microsoft.com/office/drawing/2014/main" val="166881464"/>
                    </a:ext>
                  </a:extLst>
                </a:gridCol>
                <a:gridCol w="3002159">
                  <a:extLst>
                    <a:ext uri="{9D8B030D-6E8A-4147-A177-3AD203B41FA5}">
                      <a16:colId xmlns:a16="http://schemas.microsoft.com/office/drawing/2014/main" val="3797024902"/>
                    </a:ext>
                  </a:extLst>
                </a:gridCol>
              </a:tblGrid>
              <a:tr h="311112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42404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Sıra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Boyut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Anahtar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Boş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Açıklama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457277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PK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Bisikletlerin eşsiz numarası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993503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Bisiklet_adet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TINYINT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Bisikletlerin adedi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891964"/>
                  </a:ext>
                </a:extLst>
              </a:tr>
              <a:tr h="324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Bisiklet_marka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NVARCHAR 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Bisikletlerin markası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6007883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Bisiklet_tur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>
                          <a:effectLst/>
                        </a:rPr>
                        <a:t>NVARCHAR 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Bisikletlerin türü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628272"/>
                  </a:ext>
                </a:extLst>
              </a:tr>
              <a:tr h="311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Bisiklet_durum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>
                          <a:effectLst/>
                        </a:rPr>
                        <a:t>BIT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err="1">
                          <a:effectLst/>
                        </a:rPr>
                        <a:t>Bisikletlerin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kullanılabilirlik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durumu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413508"/>
                  </a:ext>
                </a:extLst>
              </a:tr>
            </a:tbl>
          </a:graphicData>
        </a:graphic>
      </p:graphicFrame>
      <p:sp>
        <p:nvSpPr>
          <p:cNvPr id="4" name="Metin kutusu 3"/>
          <p:cNvSpPr txBox="1"/>
          <p:nvPr/>
        </p:nvSpPr>
        <p:spPr>
          <a:xfrm>
            <a:off x="3440113" y="190500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MANTIKSAL (İLİŞKİSEL) ŞEMA </a:t>
            </a:r>
            <a:endParaRPr lang="en-US" b="1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50749"/>
              </p:ext>
            </p:extLst>
          </p:nvPr>
        </p:nvGraphicFramePr>
        <p:xfrm>
          <a:off x="647700" y="3154917"/>
          <a:ext cx="10915650" cy="28194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31660">
                  <a:extLst>
                    <a:ext uri="{9D8B030D-6E8A-4147-A177-3AD203B41FA5}">
                      <a16:colId xmlns:a16="http://schemas.microsoft.com/office/drawing/2014/main" val="934058003"/>
                    </a:ext>
                  </a:extLst>
                </a:gridCol>
                <a:gridCol w="2299526">
                  <a:extLst>
                    <a:ext uri="{9D8B030D-6E8A-4147-A177-3AD203B41FA5}">
                      <a16:colId xmlns:a16="http://schemas.microsoft.com/office/drawing/2014/main" val="3635421917"/>
                    </a:ext>
                  </a:extLst>
                </a:gridCol>
                <a:gridCol w="2171775">
                  <a:extLst>
                    <a:ext uri="{9D8B030D-6E8A-4147-A177-3AD203B41FA5}">
                      <a16:colId xmlns:a16="http://schemas.microsoft.com/office/drawing/2014/main" val="1389025405"/>
                    </a:ext>
                  </a:extLst>
                </a:gridCol>
                <a:gridCol w="1976598">
                  <a:extLst>
                    <a:ext uri="{9D8B030D-6E8A-4147-A177-3AD203B41FA5}">
                      <a16:colId xmlns:a16="http://schemas.microsoft.com/office/drawing/2014/main" val="1263895212"/>
                    </a:ext>
                  </a:extLst>
                </a:gridCol>
                <a:gridCol w="833933">
                  <a:extLst>
                    <a:ext uri="{9D8B030D-6E8A-4147-A177-3AD203B41FA5}">
                      <a16:colId xmlns:a16="http://schemas.microsoft.com/office/drawing/2014/main" val="497008997"/>
                    </a:ext>
                  </a:extLst>
                </a:gridCol>
                <a:gridCol w="3002158">
                  <a:extLst>
                    <a:ext uri="{9D8B030D-6E8A-4147-A177-3AD203B41FA5}">
                      <a16:colId xmlns:a16="http://schemas.microsoft.com/office/drawing/2014/main" val="2105131496"/>
                    </a:ext>
                  </a:extLst>
                </a:gridCol>
              </a:tblGrid>
              <a:tr h="255342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KIRALAMA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04144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Sıra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Boyut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Anahtar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Boş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Açıklama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521392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Kiralama_no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PK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Kiralama numarası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9148022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Kiralama_adet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SMALLINT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Yapılan kiralamadaki bisiklet adedi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590115"/>
                  </a:ext>
                </a:extLst>
              </a:tr>
              <a:tr h="265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Kiralama_teslim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SMALLDATETIME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Bisikletin müşteriye veriliş tarihi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585225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Kiralama_iade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SMALLDATETIME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Bisikletin müşteriden alınış tarihi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97735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Randevu_ucret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TINYINT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Günlük randevu ücreti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7673615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tr-TR" sz="1100">
                          <a:effectLst/>
                        </a:rPr>
                        <a:t>Dogrudan_ucret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TINYINT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Evet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Değişiklik gösteren kiralama ücreti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135187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Musteri_No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SMALLINT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FK ( Musteri 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Müşterinin numarası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17800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FK ( Bisiklet 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Bisikletlerin eşsiz numarası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601458"/>
                  </a:ext>
                </a:extLst>
              </a:tr>
              <a:tr h="255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Personel_no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SMALLINT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FK ( Personel 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>
                          <a:effectLst/>
                        </a:rPr>
                        <a:t>Hayır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 err="1">
                          <a:effectLst/>
                        </a:rPr>
                        <a:t>Şirket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personelinin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numarası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854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14350" y="577496"/>
            <a:ext cx="6096000" cy="55887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KIRALAMA (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Kiralama_no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Kiralama_adet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Kiralama_teslim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SMALLDATETIME,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Kiralama_iade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SMALLDATETIME,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Randevu_ucret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TINYINT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Dogrudan_ucret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TINYINT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Musteri_No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Bisiklet_no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Personel_no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SMALLINT NOT NULL,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KEY(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Kiralama_no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(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Musteri_No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MUSTERI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(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Bisiklet_no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BISIKLET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(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Personel_no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PERSONEL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3905250" y="20816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FİZİKSEL TASARIM</a:t>
            </a:r>
            <a:endParaRPr lang="en-US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8248650" y="3187184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KİRALAMA TABLOSU ÖRNEĞİ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932"/>
            <a:ext cx="4552950" cy="5744618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505200" y="1905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EKRAN TASARIMI</a:t>
            </a:r>
            <a:endParaRPr lang="en-US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5105400" y="2933700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1" dirty="0" smtClean="0"/>
              <a:t>Bisiklet kiralama sistemin ana sayfasının taslak </a:t>
            </a:r>
            <a:r>
              <a:rPr lang="tr-TR" b="1" i="1" smtClean="0"/>
              <a:t>ekran görüntüsü.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665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347</Words>
  <Application>Microsoft Office PowerPoint</Application>
  <PresentationFormat>Geniş ekran</PresentationFormat>
  <Paragraphs>177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Geçmişe bakış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RECEP</dc:creator>
  <cp:lastModifiedBy>RECEP</cp:lastModifiedBy>
  <cp:revision>29</cp:revision>
  <dcterms:created xsi:type="dcterms:W3CDTF">2018-04-09T19:51:53Z</dcterms:created>
  <dcterms:modified xsi:type="dcterms:W3CDTF">2018-04-09T21:04:48Z</dcterms:modified>
</cp:coreProperties>
</file>