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3"/>
  </p:notesMasterIdLst>
  <p:sldIdLst>
    <p:sldId id="256" r:id="rId2"/>
    <p:sldId id="273" r:id="rId3"/>
    <p:sldId id="259" r:id="rId4"/>
    <p:sldId id="258" r:id="rId5"/>
    <p:sldId id="261" r:id="rId6"/>
    <p:sldId id="262" r:id="rId7"/>
    <p:sldId id="263" r:id="rId8"/>
    <p:sldId id="265" r:id="rId9"/>
    <p:sldId id="266" r:id="rId10"/>
    <p:sldId id="268" r:id="rId11"/>
    <p:sldId id="267" r:id="rId12"/>
    <p:sldId id="271" r:id="rId13"/>
    <p:sldId id="272" r:id="rId14"/>
    <p:sldId id="275" r:id="rId15"/>
    <p:sldId id="274" r:id="rId16"/>
    <p:sldId id="276" r:id="rId17"/>
    <p:sldId id="277" r:id="rId18"/>
    <p:sldId id="278" r:id="rId19"/>
    <p:sldId id="269" r:id="rId20"/>
    <p:sldId id="264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D1"/>
    <a:srgbClr val="856408"/>
    <a:srgbClr val="F2F2F2"/>
    <a:srgbClr val="E27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F588D-E034-4D74-A2B1-E9B9FC07F683}" type="datetimeFigureOut">
              <a:rPr lang="tr-TR" smtClean="0"/>
              <a:t>8.08.2018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3DAC0-A2AC-4D05-B17F-F4A5D6D437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05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3DAC0-A2AC-4D05-B17F-F4A5D6D4377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2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9AED99-C171-4AE8-9B50-31FB8D1AC9EC}" type="datetimeFigureOut">
              <a:rPr lang="tr-TR" smtClean="0"/>
              <a:t>8.08.2018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952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8.08.2018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974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8.08.2018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210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8.08.2018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38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AED99-C171-4AE8-9B50-31FB8D1AC9EC}" type="datetimeFigureOut">
              <a:rPr lang="tr-TR" smtClean="0"/>
              <a:t>8.08.2018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71293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8.08.2018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15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8.08.2018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30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8.08.2018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743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8.08.2018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0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AED99-C171-4AE8-9B50-31FB8D1AC9EC}" type="datetimeFigureOut">
              <a:rPr lang="tr-TR" smtClean="0"/>
              <a:t>8.08.2018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46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AED99-C171-4AE8-9B50-31FB8D1AC9EC}" type="datetimeFigureOut">
              <a:rPr lang="tr-TR" smtClean="0"/>
              <a:t>8.08.2018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996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9AED99-C171-4AE8-9B50-31FB8D1AC9EC}" type="datetimeFigureOut">
              <a:rPr lang="tr-TR" smtClean="0"/>
              <a:t>8.08.2018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52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cepkarademir/D-Exception_Handling-Enumaration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abap/clean-code-and-the-art-of-exception-handling" TargetMode="External"/><Relationship Id="rId2" Type="http://schemas.openxmlformats.org/officeDocument/2006/relationships/hyperlink" Target="https://kodcu.com/2014/08/okunabilir-kod-ve-enu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smailgursoy.com.tr/tag/exception-handling/" TargetMode="External"/><Relationship Id="rId5" Type="http://schemas.openxmlformats.org/officeDocument/2006/relationships/hyperlink" Target="http://safakunel.blogspot.com/2009/12/c-enumeration-enum-kullanm.html" TargetMode="External"/><Relationship Id="rId4" Type="http://schemas.openxmlformats.org/officeDocument/2006/relationships/hyperlink" Target="http://www.bilisimogretmeni.com/visual-studio-c/c-enumeration-enum-kullanimi-ve-enumeration-enum-ornekleri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/>
          <p:cNvSpPr txBox="1"/>
          <p:nvPr/>
        </p:nvSpPr>
        <p:spPr>
          <a:xfrm>
            <a:off x="1205344" y="1347604"/>
            <a:ext cx="9767455" cy="4093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tr-TR" sz="20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Exception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 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Handling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(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İstİsna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İşleme )  </a:t>
            </a:r>
            <a:r>
              <a:rPr lang="tr-TR" sz="36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,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  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Enumaration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 ( NUMARALANDIRMA)</a:t>
            </a:r>
          </a:p>
          <a:p>
            <a:pPr algn="ctr"/>
            <a:endParaRPr lang="tr-TR" sz="2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													    &lt;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Recep KARADEMİR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&gt;</a:t>
            </a:r>
          </a:p>
          <a:p>
            <a:pPr algn="ctr"/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						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					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&lt;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1600811b01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&gt;</a:t>
            </a:r>
            <a:endParaRPr lang="tr-TR" sz="20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2202213" y="1772032"/>
            <a:ext cx="7758546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lackout" panose="02000506000000020004" pitchFamily="2" charset="0"/>
              </a:rPr>
              <a:t>NESNEYE DAYALI PROGRAMLAMA</a:t>
            </a:r>
          </a:p>
        </p:txBody>
      </p:sp>
    </p:spTree>
    <p:extLst>
      <p:ext uri="{BB962C8B-B14F-4D97-AF65-F5344CB8AC3E}">
        <p14:creationId xmlns:p14="http://schemas.microsoft.com/office/powerpoint/2010/main" val="21675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8" y="1357744"/>
            <a:ext cx="11077039" cy="539139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200" b="1" dirty="0" smtClean="0">
                <a:solidFill>
                  <a:schemeClr val="accent1">
                    <a:lumMod val="75000"/>
                  </a:schemeClr>
                </a:solidFill>
              </a:rPr>
              <a:t>Kullanım yapısı :				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 Basit örnek 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eğer aralığı dışında veri girelim.</a:t>
            </a:r>
            <a:endParaRPr lang="tr-TR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try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Hatanın kontrol edildiği satırlar.</a:t>
            </a:r>
            <a:endParaRPr lang="tr-T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atch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 smtClean="0"/>
              <a:t>{</a:t>
            </a: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Hata durumunda çalışacak kodlar.</a:t>
            </a:r>
          </a:p>
          <a:p>
            <a:pPr marL="0" indent="0">
              <a:buNone/>
            </a:pPr>
            <a:r>
              <a:rPr lang="tr-TR" dirty="0" smtClean="0"/>
              <a:t>}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finally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 smtClean="0"/>
              <a:t>{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Her zaman çalışacak blok. Zorunlu değil</a:t>
            </a:r>
          </a:p>
          <a:p>
            <a:pPr marL="0" indent="0">
              <a:buNone/>
            </a:pPr>
            <a:r>
              <a:rPr lang="tr-TR" dirty="0" smtClean="0"/>
              <a:t>}</a:t>
            </a:r>
            <a:endParaRPr lang="tr-TR" dirty="0"/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/>
              <a:t>Handling - Örnekler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43" y="1816310"/>
            <a:ext cx="6322843" cy="48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8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/>
              <a:t>Handling </a:t>
            </a:r>
            <a:r>
              <a:rPr lang="tr-TR" dirty="0" smtClean="0"/>
              <a:t>- </a:t>
            </a:r>
            <a:r>
              <a:rPr lang="tr-TR" dirty="0"/>
              <a:t>Örnekler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4" y="1256435"/>
            <a:ext cx="4159826" cy="3119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817417" y="4499702"/>
            <a:ext cx="4946074" cy="2108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blokları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yukarıdaki trafik dubaları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veya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kaza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anında açılan hava yastıkları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gibi görev yaparlar.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İstisnai durumları engellemeye çalışırlar.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Her hata kendisi için tasarlanmış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bloğuna girer.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1" y="1256435"/>
            <a:ext cx="6199133" cy="5346465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944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/>
              <a:t>Handling </a:t>
            </a:r>
            <a:r>
              <a:rPr lang="tr-TR" dirty="0" smtClean="0"/>
              <a:t>- </a:t>
            </a:r>
            <a:r>
              <a:rPr lang="tr-TR" dirty="0"/>
              <a:t>Örnekler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817417" y="1357745"/>
            <a:ext cx="4946074" cy="52508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sz="2900" b="1" dirty="0" smtClean="0"/>
              <a:t>THROW</a:t>
            </a:r>
            <a:r>
              <a:rPr lang="tr-TR" b="1" dirty="0" smtClean="0"/>
              <a:t> </a:t>
            </a:r>
          </a:p>
          <a:p>
            <a:pPr marL="0" indent="0">
              <a:buNone/>
            </a:pP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Oluşan hata sonucu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200" dirty="0" err="1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 bloğuna bir istisna nesnesi gönderilir.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2200" dirty="0" err="1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 bloğuna gelen istisna bilgileri </a:t>
            </a:r>
            <a:r>
              <a:rPr lang="tr-TR" sz="2200" dirty="0" err="1" smtClean="0">
                <a:solidFill>
                  <a:schemeClr val="accent1">
                    <a:lumMod val="75000"/>
                  </a:schemeClr>
                </a:solidFill>
              </a:rPr>
              <a:t>BolmeHata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 değişkenine aktarır.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2200" dirty="0" err="1" smtClean="0">
                <a:solidFill>
                  <a:schemeClr val="accent1">
                    <a:lumMod val="75000"/>
                  </a:schemeClr>
                </a:solidFill>
              </a:rPr>
              <a:t>BolmeHata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 değişkeninin içerdiği 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</a:rPr>
              <a:t>bilgilere </a:t>
            </a:r>
            <a:endParaRPr lang="tr-TR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 err="1" smtClean="0">
                <a:solidFill>
                  <a:schemeClr val="accent1">
                    <a:lumMod val="75000"/>
                  </a:schemeClr>
                </a:solidFill>
              </a:rPr>
              <a:t>System.Exception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</a:rPr>
              <a:t>sınıfının 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üye elemanı olan Message elemanıyla erişebiliriz.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 err="1" smtClean="0">
                <a:solidFill>
                  <a:srgbClr val="FF0000"/>
                </a:solidFill>
              </a:rPr>
              <a:t>System.ArithmeticException</a:t>
            </a:r>
            <a:r>
              <a:rPr lang="tr-TR" sz="2200" dirty="0" smtClean="0">
                <a:solidFill>
                  <a:srgbClr val="FF0000"/>
                </a:solidFill>
              </a:rPr>
              <a:t> (</a:t>
            </a:r>
            <a:r>
              <a:rPr lang="tr-TR" sz="2200" dirty="0" err="1" smtClean="0">
                <a:solidFill>
                  <a:srgbClr val="FF0000"/>
                </a:solidFill>
              </a:rPr>
              <a:t>DividedByZero</a:t>
            </a:r>
            <a:r>
              <a:rPr lang="tr-TR" sz="2200" dirty="0" smtClean="0">
                <a:solidFill>
                  <a:srgbClr val="FF0000"/>
                </a:solidFill>
              </a:rPr>
              <a:t>)</a:t>
            </a:r>
            <a:endParaRPr lang="tr-TR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Çıktı alarak oluşturduğumuz istisnanın ne olduğunu öğrendik.</a:t>
            </a:r>
            <a:endParaRPr lang="tr-TR" sz="2200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92" y="1357745"/>
            <a:ext cx="6097458" cy="5126182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2" t="86114" r="8695" b="9888"/>
          <a:stretch/>
        </p:blipFill>
        <p:spPr>
          <a:xfrm>
            <a:off x="7410451" y="5899150"/>
            <a:ext cx="4540250" cy="2286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95244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10663382" cy="849628"/>
          </a:xfrm>
        </p:spPr>
        <p:txBody>
          <a:bodyPr>
            <a:normAutofit/>
          </a:bodyPr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/>
              <a:t>Handling -</a:t>
            </a:r>
            <a:r>
              <a:rPr lang="tr-TR" dirty="0" smtClean="0"/>
              <a:t> </a:t>
            </a:r>
            <a:r>
              <a:rPr lang="tr-TR" dirty="0" err="1" smtClean="0"/>
              <a:t>Throw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817417" y="1357745"/>
            <a:ext cx="4946074" cy="52508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6" y="1256143"/>
            <a:ext cx="6367182" cy="2626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50000"/>
              </a:schemeClr>
            </a:solidFill>
          </a:ln>
          <a:effectLst/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6" y="3983181"/>
            <a:ext cx="6367182" cy="2822290"/>
          </a:xfrm>
          <a:prstGeom prst="roundRect">
            <a:avLst>
              <a:gd name="adj" fmla="val 58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8" name="Metin kutusu 7"/>
          <p:cNvSpPr txBox="1"/>
          <p:nvPr/>
        </p:nvSpPr>
        <p:spPr>
          <a:xfrm>
            <a:off x="7377502" y="1357743"/>
            <a:ext cx="457319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C# 7 ile gelen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throw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expressions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özelliğini 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?  ve  : operatörleriyle kullanabiliriz.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Sol üstteki örnekte, isimler dizisinde bir eleman olsaydı(?) 0. eleman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deger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değişkenine atanacak ve çıktı olarak yazdırılacaktı. Ama isimler dizisi boş olduğu ve boş dizideki bir eleman okunmaya çalışıldığı için( : ) kendi oluşturduğumuz istisna durumunun hata mesajını programı derleme esnasında alıyoruz. 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Alttaki örnekte ise programımız için özel oluşturduğumuz istisna yönetimini kullanarak hataların önüne geçmişiz.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2" t="86114" r="8695" b="9888"/>
          <a:stretch/>
        </p:blipFill>
        <p:spPr>
          <a:xfrm>
            <a:off x="1931859" y="6346825"/>
            <a:ext cx="4106545" cy="18945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5252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10663382" cy="849628"/>
          </a:xfrm>
        </p:spPr>
        <p:txBody>
          <a:bodyPr>
            <a:normAutofit/>
          </a:bodyPr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/>
              <a:t>Handling -</a:t>
            </a:r>
            <a:r>
              <a:rPr lang="tr-TR" dirty="0" smtClean="0"/>
              <a:t> C++ </a:t>
            </a:r>
            <a:r>
              <a:rPr lang="tr-TR" smtClean="0"/>
              <a:t>ve Java’da  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817417" y="1357745"/>
            <a:ext cx="4946074" cy="52508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1357745"/>
            <a:ext cx="4702052" cy="5250873"/>
          </a:xfrm>
          <a:prstGeom prst="roundRect">
            <a:avLst>
              <a:gd name="adj" fmla="val 2701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6">
                <a:lumMod val="75000"/>
              </a:schemeClr>
            </a:solidFill>
          </a:ln>
          <a:effectLst/>
        </p:spPr>
      </p:pic>
      <p:sp>
        <p:nvSpPr>
          <p:cNvPr id="7" name="Metin kutusu 6"/>
          <p:cNvSpPr txBox="1"/>
          <p:nvPr/>
        </p:nvSpPr>
        <p:spPr>
          <a:xfrm>
            <a:off x="3646426" y="3629238"/>
            <a:ext cx="133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smtClean="0">
                <a:solidFill>
                  <a:srgbClr val="00B050"/>
                </a:solidFill>
                <a:latin typeface="AR DELANEY" panose="02000000000000000000" pitchFamily="2" charset="0"/>
              </a:rPr>
              <a:t>C++</a:t>
            </a:r>
            <a:endParaRPr lang="tr-TR" sz="4000" b="1" dirty="0">
              <a:solidFill>
                <a:srgbClr val="00B050"/>
              </a:solidFill>
              <a:latin typeface="AR DELANEY" panose="02000000000000000000" pitchFamily="2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92" y="2216727"/>
            <a:ext cx="5954224" cy="4391891"/>
          </a:xfrm>
          <a:prstGeom prst="roundRect">
            <a:avLst>
              <a:gd name="adj" fmla="val 5389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6"/>
            </a:solidFill>
          </a:ln>
          <a:effectLst/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43" y="1260763"/>
            <a:ext cx="2587522" cy="1456524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576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Enumaration</a:t>
            </a:r>
            <a:r>
              <a:rPr lang="tr-TR" dirty="0" smtClean="0"/>
              <a:t>(Numaralandırma)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91" y="1357745"/>
            <a:ext cx="7049484" cy="2953162"/>
          </a:xfrm>
          <a:prstGeom prst="roundRect">
            <a:avLst>
              <a:gd name="adj" fmla="val 390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12700" stA="38000" endPos="17000" dist="5000" dir="5400000" sy="-100000" algn="bl" rotWithShape="0"/>
          </a:effectLst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8" y="1357744"/>
            <a:ext cx="11081157" cy="53062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Programımızdaki sabitleri anlamlı 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şekilde isimlendirerek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bir grup 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altında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kullanılabilmesini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sağlayan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yapıya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denir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Kodlarının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kolay okunmasını 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ağlarken hata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yapma ihtimalini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azaltmak amacıyla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kullanılmaktadır.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kullanmamızın temel sebebi,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yazdığımız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kodları makinelerden çok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insanlar için yazmamızdır.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kullarak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gelişmiş sabitler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yazalım.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içerisindeki değerler virgül ile ayrılarak yazılırlar.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bolumler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enumunun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tipinde bir  b  tanımlandı.  b ile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bolumler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enumunun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içindeki değerlerin  indis numaralarına eriştik.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b ile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bolumler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enumunun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içindeki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değerlere de erişebilirdik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206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Enumaration</a:t>
            </a:r>
            <a:r>
              <a:rPr lang="tr-TR" dirty="0" smtClean="0"/>
              <a:t>(Numaralandırma)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57745"/>
            <a:ext cx="2476846" cy="1676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Yedigen 8"/>
          <p:cNvSpPr/>
          <p:nvPr/>
        </p:nvSpPr>
        <p:spPr>
          <a:xfrm>
            <a:off x="969818" y="1752716"/>
            <a:ext cx="858982" cy="886691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 smtClean="0"/>
              <a:t>1</a:t>
            </a:r>
            <a:endParaRPr lang="tr-TR" sz="4000" dirty="0"/>
          </a:p>
        </p:txBody>
      </p:sp>
      <p:sp>
        <p:nvSpPr>
          <p:cNvPr id="10" name="Yedigen 9"/>
          <p:cNvSpPr/>
          <p:nvPr/>
        </p:nvSpPr>
        <p:spPr>
          <a:xfrm>
            <a:off x="11218302" y="651164"/>
            <a:ext cx="858982" cy="886691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2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940550" y="3526098"/>
            <a:ext cx="439345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Kadrolar isimli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tanımlandı.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Kodun devamında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ve değer döndürmeyen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PersonelBul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metodu, parametre olarak Kadrolar(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) tipinde konum değişkenini aldı.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Metod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gelen parametre değişkenine göre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switch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yapısından  bir bilgi üretir.</a:t>
            </a:r>
          </a:p>
          <a:p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3577"/>
          <a:stretch/>
        </p:blipFill>
        <p:spPr>
          <a:xfrm>
            <a:off x="5334000" y="1537855"/>
            <a:ext cx="6743284" cy="4855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6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Enumaration</a:t>
            </a:r>
            <a:r>
              <a:rPr lang="tr-TR" dirty="0" smtClean="0"/>
              <a:t>(Numaralandırma)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7" y="1357744"/>
            <a:ext cx="7126040" cy="2953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857" y="1357744"/>
            <a:ext cx="3480879" cy="2953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Yedigen 7"/>
          <p:cNvSpPr/>
          <p:nvPr/>
        </p:nvSpPr>
        <p:spPr>
          <a:xfrm>
            <a:off x="7236876" y="1357743"/>
            <a:ext cx="858982" cy="886691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3</a:t>
            </a:r>
          </a:p>
        </p:txBody>
      </p:sp>
      <p:sp>
        <p:nvSpPr>
          <p:cNvPr id="9" name="Yedigen 8"/>
          <p:cNvSpPr/>
          <p:nvPr/>
        </p:nvSpPr>
        <p:spPr>
          <a:xfrm>
            <a:off x="10717754" y="2391377"/>
            <a:ext cx="858982" cy="886691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4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969817" y="4821381"/>
            <a:ext cx="106069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3. Kod bloğunda personel değişkenine konsol ekranına girilen rakam </a:t>
            </a: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</a:rPr>
              <a:t>Byte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 türüne dönüştürülür.</a:t>
            </a:r>
          </a:p>
          <a:p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Personel Kadrolar tipinde olduğu için (Kadrolar) tür dönüşümü yapılarak aktarılır.</a:t>
            </a:r>
          </a:p>
          <a:p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</a:rPr>
              <a:t>PersonelBul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 metoduna, </a:t>
            </a: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</a:rPr>
              <a:t>enumdaki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 erişilmek istenen verinin indis bilgisini göndererek istediğimiz bilgiyi alabildik.</a:t>
            </a:r>
          </a:p>
          <a:p>
            <a:endParaRPr lang="tr-T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Enumaration</a:t>
            </a:r>
            <a:r>
              <a:rPr lang="tr-TR" dirty="0" smtClean="0"/>
              <a:t>(Numaralandırma)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8" y="1136072"/>
            <a:ext cx="7580242" cy="5721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60" y="1136072"/>
            <a:ext cx="3600953" cy="2495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Metin kutusu 9"/>
          <p:cNvSpPr txBox="1"/>
          <p:nvPr/>
        </p:nvSpPr>
        <p:spPr>
          <a:xfrm>
            <a:off x="8548255" y="4160072"/>
            <a:ext cx="34503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 | operatörü ile iki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değeri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bitsel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olarak toplanabilir.</a:t>
            </a:r>
          </a:p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sabiti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olarak çıktısı alınacağı zaman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operatörü sabitleri virgül ile ayırır.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58" y="1845775"/>
            <a:ext cx="4698683" cy="1409604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31273" y="3796145"/>
            <a:ext cx="112360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u="sng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https://github.com/recepkarademir/D-Exception_Handling-Enumaration</a:t>
            </a:r>
            <a:endParaRPr lang="tr-TR" sz="28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tr-TR" sz="2800" dirty="0">
                <a:solidFill>
                  <a:srgbClr val="0070C0"/>
                </a:solidFill>
              </a:rPr>
              <a:t>https://github.com/recepkarademir</a:t>
            </a:r>
            <a:endParaRPr lang="tr-TR" sz="2800" dirty="0" smtClean="0">
              <a:solidFill>
                <a:srgbClr val="0070C0"/>
              </a:solidFill>
            </a:endParaRPr>
          </a:p>
          <a:p>
            <a:pPr algn="just"/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9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8" y="1510145"/>
            <a:ext cx="11097493" cy="519545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800" b="1" dirty="0" err="1" smtClean="0">
                <a:solidFill>
                  <a:schemeClr val="tx2">
                    <a:lumMod val="75000"/>
                  </a:schemeClr>
                </a:solidFill>
              </a:rPr>
              <a:t>Exception</a:t>
            </a:r>
            <a:r>
              <a:rPr lang="tr-TR" sz="1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1800" b="1" dirty="0">
                <a:solidFill>
                  <a:schemeClr val="tx2">
                    <a:lumMod val="75000"/>
                  </a:schemeClr>
                </a:solidFill>
              </a:rPr>
              <a:t>Handling ( </a:t>
            </a:r>
            <a:r>
              <a:rPr lang="tr-TR" sz="1800" b="1" dirty="0" smtClean="0">
                <a:solidFill>
                  <a:schemeClr val="tx2">
                    <a:lumMod val="75000"/>
                  </a:schemeClr>
                </a:solidFill>
              </a:rPr>
              <a:t>İstisna </a:t>
            </a:r>
            <a:r>
              <a:rPr lang="tr-TR" sz="1800" b="1" dirty="0">
                <a:solidFill>
                  <a:schemeClr val="tx2">
                    <a:lumMod val="75000"/>
                  </a:schemeClr>
                </a:solidFill>
              </a:rPr>
              <a:t>İşleme </a:t>
            </a:r>
            <a:r>
              <a:rPr lang="tr-TR" sz="18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- İstisna ve hata engelleme hakkında bilgi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Sık kullanılan istisnai durum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sınıfları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sınıfının önemli üye elemanları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  - T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catch, finally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throw </a:t>
            </a: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   - Örnekler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    - </a:t>
            </a: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Throw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Expressions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     - Diğer programlama dillerinde istisna işleme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1800" b="1" dirty="0" err="1" smtClean="0">
                <a:solidFill>
                  <a:schemeClr val="tx2">
                    <a:lumMod val="75000"/>
                  </a:schemeClr>
                </a:solidFill>
              </a:rPr>
              <a:t>Enumaration</a:t>
            </a:r>
            <a:r>
              <a:rPr lang="tr-TR" sz="1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1800" b="1" dirty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tr-TR" sz="1800" b="1" dirty="0" smtClean="0">
                <a:solidFill>
                  <a:schemeClr val="tx2">
                    <a:lumMod val="75000"/>
                  </a:schemeClr>
                </a:solidFill>
              </a:rPr>
              <a:t>Numaralandırma)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Tanım ve örnekler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İÇERİK</a:t>
            </a:r>
            <a:endParaRPr lang="tr-T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5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2437" y="242454"/>
            <a:ext cx="9601200" cy="907473"/>
          </a:xfrm>
        </p:spPr>
        <p:txBody>
          <a:bodyPr/>
          <a:lstStyle/>
          <a:p>
            <a:pPr algn="ctr"/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11382" y="1149927"/>
            <a:ext cx="10820400" cy="536170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tr-TR" dirty="0" smtClean="0">
              <a:hlinkClick r:id="rId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kodcu.com/2014/08/okunabilir-kod-ve-enum/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 err="1">
                <a:hlinkClick r:id="rId2"/>
              </a:rPr>
              <a:t>https</a:t>
            </a:r>
            <a:r>
              <a:rPr lang="tr-TR" dirty="0">
                <a:hlinkClick r:id="rId2"/>
              </a:rPr>
              <a:t> </a:t>
            </a:r>
            <a:r>
              <a:rPr lang="en-US" dirty="0" smtClean="0"/>
              <a:t>://www.buraktungut.com/java-da-enum-yapisi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www.toptal.com/abap/clean-code-and-the-art-of-exception-handling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sz="1600" dirty="0">
                <a:hlinkClick r:id="rId4"/>
              </a:rPr>
              <a:t>http://</a:t>
            </a:r>
            <a:r>
              <a:rPr lang="tr-TR" sz="1600" dirty="0" smtClean="0">
                <a:hlinkClick r:id="rId4"/>
              </a:rPr>
              <a:t>www.bilisimogretmeni.com/visual-studio-c/c-enumeration-enum-kullanimi-ve-enumeration-enum-ornekleri.html</a:t>
            </a:r>
            <a:endParaRPr lang="tr-TR" sz="16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safakunel.blogspot.com/2009/12/c-enumeration-enum-kullanm.html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>
                <a:hlinkClick r:id="rId6"/>
              </a:rPr>
              <a:t>http://www.ismailgursoy.com.tr/tag/exception-handling</a:t>
            </a:r>
            <a:r>
              <a:rPr lang="tr-TR" dirty="0" smtClean="0">
                <a:hlinkClick r:id="rId6"/>
              </a:rPr>
              <a:t>/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/>
              <a:t>İstanbul Teknik Üniversitesi </a:t>
            </a:r>
            <a:r>
              <a:rPr lang="tr-TR" dirty="0" smtClean="0"/>
              <a:t>- </a:t>
            </a:r>
            <a:r>
              <a:rPr lang="tr-TR" dirty="0" err="1" smtClean="0"/>
              <a:t>C</a:t>
            </a:r>
            <a:r>
              <a:rPr lang="tr-TR" dirty="0" err="1"/>
              <a:t>#’ta</a:t>
            </a:r>
            <a:r>
              <a:rPr lang="tr-TR" dirty="0"/>
              <a:t> İstisnai Durum Yönetimi (</a:t>
            </a:r>
            <a:r>
              <a:rPr lang="tr-TR" dirty="0" err="1"/>
              <a:t>Exception</a:t>
            </a:r>
            <a:r>
              <a:rPr lang="tr-TR" dirty="0"/>
              <a:t> Handling</a:t>
            </a:r>
            <a:r>
              <a:rPr lang="tr-TR" dirty="0" smtClean="0"/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sv-SE" dirty="0"/>
              <a:t>Veysel Uğur </a:t>
            </a:r>
            <a:r>
              <a:rPr lang="sv-SE" dirty="0" smtClean="0"/>
              <a:t>KIZMAZ</a:t>
            </a:r>
            <a:r>
              <a:rPr lang="tr-TR" dirty="0" smtClean="0"/>
              <a:t> - </a:t>
            </a:r>
            <a:r>
              <a:rPr lang="sv-SE" dirty="0" smtClean="0"/>
              <a:t>C</a:t>
            </a:r>
            <a:r>
              <a:rPr lang="sv-SE" dirty="0"/>
              <a:t># ile Hata Yakalama (Exception Handling</a:t>
            </a:r>
            <a:r>
              <a:rPr lang="sv-SE" dirty="0" smtClean="0"/>
              <a:t>)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 smtClean="0"/>
              <a:t>KODLAB – Her yönüyle C# 7.0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35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79819" y="3061855"/>
            <a:ext cx="3551381" cy="69272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4400" dirty="0" smtClean="0"/>
              <a:t>Teşekkürler…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5286858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41" y="379072"/>
            <a:ext cx="5043055" cy="34040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8" y="1357745"/>
            <a:ext cx="11097493" cy="5347855"/>
          </a:xfrm>
        </p:spPr>
        <p:txBody>
          <a:bodyPr>
            <a:noAutofit/>
          </a:bodyPr>
          <a:lstStyle/>
          <a:p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Basit olmayan tüm programların hatalar içermesi temel </a:t>
            </a: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bir yazılım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mühendisliği kuralıdır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Bir yazılım geliştiricisinin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hayal ettiği ve 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amaçladığı 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durum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yazılımının beklenildiği gibi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çalışmasıdır. </a:t>
            </a: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Fakat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büyük çaplı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projelerde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böyle bir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beklenti yanlıştır.</a:t>
            </a:r>
          </a:p>
          <a:p>
            <a:pPr marL="0" indent="0">
              <a:buNone/>
            </a:pP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Tamamlanmış kodlar hata vermeden çalışabilir ama bu onların kullanılabilir  oldukları anlamına gelmez.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Bu nedenle yazılım projelerinde hata tespiti için </a:t>
            </a: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unit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testler, entegrasyon testleri, otomatik testler, bileşen </a:t>
            </a: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arayüz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testleri ve sistem testleri vardır. Genelde bu testler yeterli görülse de yeterli değillerdir.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Yeterli olsalardı günümüzde hatalı programlar olmazdı. Bu testlerin yeterli olmadığı durumlarda geliştiricinin istisnai durumları engelleyerek birçok hatanın önüne geçmesi beklenir.</a:t>
            </a:r>
          </a:p>
        </p:txBody>
      </p:sp>
      <p:sp>
        <p:nvSpPr>
          <p:cNvPr id="8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52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5"/>
          <a:stretch/>
        </p:blipFill>
        <p:spPr>
          <a:xfrm>
            <a:off x="7420098" y="2796145"/>
            <a:ext cx="4641273" cy="3778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İçerik Yer Tutucusu 2"/>
          <p:cNvSpPr txBox="1">
            <a:spLocks noGrp="1"/>
          </p:cNvSpPr>
          <p:nvPr>
            <p:ph idx="1"/>
          </p:nvPr>
        </p:nvSpPr>
        <p:spPr>
          <a:xfrm>
            <a:off x="969818" y="1343890"/>
            <a:ext cx="11222182" cy="495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5000"/>
              </a:lnSpc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Derleyicinin yakalayamadığı fakat hala hata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olan bir durum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engellenmelidir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75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Hatalar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erken dönemde engellenmeyince düzeltilmesi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zor,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hatta geri dönüşsüz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sonuçlar doğurabilir.</a:t>
            </a:r>
          </a:p>
          <a:p>
            <a:pPr>
              <a:lnSpc>
                <a:spcPct val="175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Hataları olan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bir program güvenlik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açıkları doğurur.</a:t>
            </a:r>
          </a:p>
          <a:p>
            <a:pPr>
              <a:lnSpc>
                <a:spcPct val="175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Örneğin Windows 2000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release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edildiğinde 63.000’den </a:t>
            </a:r>
          </a:p>
          <a:p>
            <a:pPr marL="0" indent="0">
              <a:lnSpc>
                <a:spcPct val="175000"/>
              </a:lnSpc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      fazla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bug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içerdiği raporlanmıştır.</a:t>
            </a:r>
          </a:p>
          <a:p>
            <a:pPr marL="0" indent="0">
              <a:lnSpc>
                <a:spcPct val="175000"/>
              </a:lnSpc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      (çoğu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önemli olmayan istek vb. sorunlar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75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Hatalar insan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veya bilgisayar kaynaklı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olabilir.</a:t>
            </a:r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3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7" y="1330035"/>
            <a:ext cx="11083637" cy="52370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Sık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oluşan hataları yakalamak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için gerekli sınıflar </a:t>
            </a:r>
            <a:r>
              <a:rPr lang="tr-TR" sz="1800" dirty="0" err="1">
                <a:solidFill>
                  <a:srgbClr val="FF0000"/>
                </a:solidFill>
              </a:rPr>
              <a:t>System.Exception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sınıfı altında bulunmaktadır. Bu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sınıfların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yetersiz görüldüğü yerde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programcı kendi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hata sınıfını kendisi de yazabilir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Sık kullanılan istisnai durum </a:t>
            </a:r>
            <a:r>
              <a:rPr lang="tr-TR" sz="1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sınıfları </a:t>
            </a: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System.OutOfMemoryException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Programın çalışması için yeterli bellek kalmadıysa oluşur.</a:t>
            </a:r>
          </a:p>
          <a:p>
            <a:pPr>
              <a:lnSpc>
                <a:spcPct val="150000"/>
              </a:lnSpc>
            </a:pP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System.StackOveflowException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Stack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(Yığın) bellek bölgesinin birden fazla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metod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için kullanılması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durumunda oluşur. Genellikle kendini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çağıran(</a:t>
            </a: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recursive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metodların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hatalı kullanılmasıyla meydana gelir.</a:t>
            </a: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System.NullReferenceException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Bellekte yer ayrılmamış bir nesne üzerinden sınıfın üye elemanlarına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erişmeye çalışırken oluşur.</a:t>
            </a:r>
          </a:p>
          <a:p>
            <a:pPr>
              <a:lnSpc>
                <a:spcPct val="150000"/>
              </a:lnSpc>
            </a:pP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System.OverflowException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Bir veri türüne kapasitesinden fazla veri yüklemeye çalışılırken oluşur.</a:t>
            </a: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System.InvalidCastException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Tür dönüştürme operatörüyle geçersiz tür dönüşümü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yapılırsa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oluşur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815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7" y="1330035"/>
            <a:ext cx="11083637" cy="5237020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tr-TR" sz="1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Sık </a:t>
            </a: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kullanılan istisnai durum </a:t>
            </a:r>
            <a:r>
              <a:rPr lang="tr-TR" sz="1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sınıfları (devam) :</a:t>
            </a:r>
            <a:endParaRPr lang="tr-TR" sz="1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System.IndexOutOfRangeException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Bir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dizinin,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olmayan elemanına erişilmeye çalışılırken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oluşur.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System.ArrayTypeMismatchException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Bir dizinin elemanına yanlış türde veri atanmaya çalışılırken oluşur.</a:t>
            </a: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System.DividedByZero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Sıfıra bölme yapıldığı zaman oluşur.</a:t>
            </a: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System.ArithmeticException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DividedByZero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ve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OverflowException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bu sınıftan türemiştir. </a:t>
            </a: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Bu sınıf, neredeyse matematikle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ilgili tüm istisnaları yakalayabilir.</a:t>
            </a:r>
          </a:p>
          <a:p>
            <a:pPr algn="just"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System.FormatException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Metodlara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yanlış biçimde parametre verildiğinde oluşur.</a:t>
            </a: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11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7" y="1330035"/>
            <a:ext cx="11083637" cy="52370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System.Exception</a:t>
            </a:r>
            <a:r>
              <a:rPr lang="tr-TR" sz="18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sınıfının önemli üye elemanları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(Mesaj): Ortaya çıkan hatayla ilgili açıklayıcı bir mesaj saklar.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(Kaynak): İstisnai durum nesnesinin gönderildiği uygulama ya da dosyanın adıdır.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StackTrace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Yığınİzi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Hatanın oluştuğu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 program hakkında bilgi içerir.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HelpLink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YardımBağlantısı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Hatayla ilgili olan yardım dosyasının yol bilgisini saklar.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TargetSite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HedefAlanı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İstisnai durumu yaratan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ile ilgili bilgi verir.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Dahiliİstisna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"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bloğu içerisinden bir hata yaratılırsa "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bloğuna gelinmesine </a:t>
            </a:r>
            <a:endParaRPr lang="tr-TR" sz="18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 açan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istisnai durumun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nesnesidir.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(Dizgiye): Bu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ilgili hataya ilişkin hata metninin tamamını dizi olarak döndürür.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986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İçerik Yer Tutucusu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8" y="508117"/>
            <a:ext cx="3926681" cy="2940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4298614"/>
            <a:ext cx="4514850" cy="24518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ol Ok 5"/>
          <p:cNvSpPr/>
          <p:nvPr/>
        </p:nvSpPr>
        <p:spPr>
          <a:xfrm>
            <a:off x="6068290" y="4748839"/>
            <a:ext cx="1801091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ol Ok 6"/>
          <p:cNvSpPr/>
          <p:nvPr/>
        </p:nvSpPr>
        <p:spPr>
          <a:xfrm>
            <a:off x="6068290" y="5827067"/>
            <a:ext cx="1801091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969818" y="1357745"/>
            <a:ext cx="713509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İ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stisnai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durumları yakalamak için 4 anahtar sözcük vardır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try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tr-TR" b="1" dirty="0" err="1" smtClean="0">
                <a:solidFill>
                  <a:srgbClr val="FF0000"/>
                </a:solidFill>
              </a:rPr>
              <a:t>catch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tr-TR" b="1" dirty="0" err="1">
                <a:solidFill>
                  <a:srgbClr val="FF0000"/>
                </a:solidFill>
              </a:rPr>
              <a:t>finally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ve </a:t>
            </a:r>
            <a:r>
              <a:rPr lang="tr-TR" b="1" dirty="0" err="1" smtClean="0">
                <a:solidFill>
                  <a:srgbClr val="FF0000"/>
                </a:solidFill>
              </a:rPr>
              <a:t>throw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’dur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. Bunlardan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try-catch-finally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bir blok yapısıdır.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sözcüğü, istisna kontrolü yapılacak satırları içine alan 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bloğu belirtir.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sözcüğü,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bloğundaki istisnai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durumun yakalandığı ve bunun sonucunda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programın ne yapacağını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belirttiğimiz kısımdır.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Finally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sözcüğü,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ve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blokları çalıştıktan sonra her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durumda çalışacak kodlarımızın yazıldığı kısımdır. 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Throw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ise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yeni bir istisna nesnesi oluşturarak hata durumu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oluşturmayı sağlamaktadır.</a:t>
            </a:r>
          </a:p>
          <a:p>
            <a:pPr>
              <a:lnSpc>
                <a:spcPct val="150000"/>
              </a:lnSpc>
            </a:pPr>
            <a:endParaRPr lang="tr-TR" dirty="0" smtClean="0"/>
          </a:p>
          <a:p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Exception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handling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yapısını mıknatısa benzetebiliriz.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					</a:t>
            </a:r>
            <a:r>
              <a:rPr lang="tr-TR" dirty="0"/>
              <a:t>	</a:t>
            </a:r>
            <a:r>
              <a:rPr lang="tr-TR" dirty="0" smtClean="0"/>
              <a:t>			 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endParaRPr lang="tr-T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5197103" y="4515774"/>
            <a:ext cx="87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  TRY</a:t>
            </a:r>
          </a:p>
          <a:p>
            <a:endParaRPr lang="tr-T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8" y="1357744"/>
            <a:ext cx="11077039" cy="539139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200" b="1" dirty="0" smtClean="0">
                <a:solidFill>
                  <a:schemeClr val="accent1">
                    <a:lumMod val="75000"/>
                  </a:schemeClr>
                </a:solidFill>
              </a:rPr>
              <a:t>Kullanım yapısı :				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 Basit örnek 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tr-TR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try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Hatanın kontrol edildiği satırlar.</a:t>
            </a:r>
            <a:endParaRPr lang="tr-T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atch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 smtClean="0"/>
              <a:t>{</a:t>
            </a: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Hata durumunda çalışacak kodlar.</a:t>
            </a:r>
          </a:p>
          <a:p>
            <a:pPr marL="0" indent="0">
              <a:buNone/>
            </a:pPr>
            <a:r>
              <a:rPr lang="tr-TR" dirty="0" smtClean="0"/>
              <a:t>}</a:t>
            </a:r>
            <a:endParaRPr lang="tr-TR" dirty="0"/>
          </a:p>
          <a:p>
            <a:pPr marL="0" indent="0">
              <a:buNone/>
            </a:pP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finally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Her zaman çalışacak blok. Zorunlu değil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 - Örnekler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7" y="1756230"/>
            <a:ext cx="6255657" cy="48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kırpılmış</Template>
  <TotalTime>1213</TotalTime>
  <Words>1073</Words>
  <Application>Microsoft Office PowerPoint</Application>
  <PresentationFormat>Geniş ekran</PresentationFormat>
  <Paragraphs>171</Paragraphs>
  <Slides>21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30" baseType="lpstr">
      <vt:lpstr>AR DELANEY</vt:lpstr>
      <vt:lpstr>Arial</vt:lpstr>
      <vt:lpstr>Bahnschrift</vt:lpstr>
      <vt:lpstr>Berlin Sans FB</vt:lpstr>
      <vt:lpstr>Blackout</vt:lpstr>
      <vt:lpstr>Calibri</vt:lpstr>
      <vt:lpstr>Franklin Gothic Book</vt:lpstr>
      <vt:lpstr>Mexcellent</vt:lpstr>
      <vt:lpstr>Crop</vt:lpstr>
      <vt:lpstr>PowerPoint Sunusu</vt:lpstr>
      <vt:lpstr>İÇERİK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 - Örnekler</vt:lpstr>
      <vt:lpstr>Exception Handling - Örnekler</vt:lpstr>
      <vt:lpstr>Exception Handling - Örnekler</vt:lpstr>
      <vt:lpstr>Exception Handling - Örnekler</vt:lpstr>
      <vt:lpstr>Exception Handling - Throw Expressions</vt:lpstr>
      <vt:lpstr>Exception Handling - C++ ve Java’da  </vt:lpstr>
      <vt:lpstr>Enumaration(Numaralandırma)</vt:lpstr>
      <vt:lpstr>Enumaration(Numaralandırma)</vt:lpstr>
      <vt:lpstr>Enumaration(Numaralandırma)</vt:lpstr>
      <vt:lpstr>Enumaration(Numaralandırma)</vt:lpstr>
      <vt:lpstr>PowerPoint Sunusu</vt:lpstr>
      <vt:lpstr>KAYNAKLAR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Kalıtım: Virtual, Abstract, Interface, Sealed Struct, Enumaration, Exception Handling, Attributes, Reflection</dc:title>
  <dc:creator>Recep Karademir</dc:creator>
  <cp:lastModifiedBy>Recep Karademir</cp:lastModifiedBy>
  <cp:revision>285</cp:revision>
  <dcterms:created xsi:type="dcterms:W3CDTF">2018-07-15T06:19:37Z</dcterms:created>
  <dcterms:modified xsi:type="dcterms:W3CDTF">2018-08-08T10:29:37Z</dcterms:modified>
</cp:coreProperties>
</file>