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59" r:id="rId3"/>
    <p:sldId id="258" r:id="rId4"/>
    <p:sldId id="261" r:id="rId5"/>
    <p:sldId id="262" r:id="rId6"/>
    <p:sldId id="263" r:id="rId7"/>
    <p:sldId id="265" r:id="rId8"/>
    <p:sldId id="266" r:id="rId9"/>
    <p:sldId id="268" r:id="rId10"/>
    <p:sldId id="267" r:id="rId11"/>
    <p:sldId id="271" r:id="rId12"/>
    <p:sldId id="272" r:id="rId13"/>
    <p:sldId id="270" r:id="rId14"/>
    <p:sldId id="257" r:id="rId15"/>
    <p:sldId id="269" r:id="rId16"/>
    <p:sldId id="26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6408"/>
    <a:srgbClr val="F2F2F2"/>
    <a:srgbClr val="E27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588D-E034-4D74-A2B1-E9B9FC07F683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3DAC0-A2AC-4D05-B17F-F4A5D6D437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05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3DAC0-A2AC-4D05-B17F-F4A5D6D4377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2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952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7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1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3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129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30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43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4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96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5.08.2018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2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abap/clean-code-and-the-art-of-exception-handling" TargetMode="External"/><Relationship Id="rId2" Type="http://schemas.openxmlformats.org/officeDocument/2006/relationships/hyperlink" Target="https://kodcu.com/2014/08/okunabilir-kod-ve-en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mailgursoy.com.tr/tag/exception-handling/" TargetMode="External"/><Relationship Id="rId5" Type="http://schemas.openxmlformats.org/officeDocument/2006/relationships/hyperlink" Target="http://safakunel.blogspot.com/2009/12/c-enumeration-enum-kullanm.html" TargetMode="External"/><Relationship Id="rId4" Type="http://schemas.openxmlformats.org/officeDocument/2006/relationships/hyperlink" Target="http://www.bilisimogretmeni.com/visual-studio-c/c-enumeration-enum-kullanimi-ve-enumeration-enum-ornekleri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/>
          <p:cNvSpPr txBox="1"/>
          <p:nvPr/>
        </p:nvSpPr>
        <p:spPr>
          <a:xfrm>
            <a:off x="1205344" y="1347604"/>
            <a:ext cx="9767455" cy="409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Exception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Handling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(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İstİsna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İşleme )  </a:t>
            </a:r>
            <a:r>
              <a:rPr lang="tr-TR" sz="36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,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Enumaration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(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NUMARALANDIRMA)</a:t>
            </a:r>
            <a:endParaRPr lang="tr-TR" sz="2400" dirty="0" smtClean="0">
              <a:solidFill>
                <a:schemeClr val="tx2">
                  <a:lumMod val="75000"/>
                </a:schemeClr>
              </a:solidFill>
              <a:latin typeface="Mexcellent" panose="04090104010101030C04" pitchFamily="82" charset="0"/>
            </a:endParaRPr>
          </a:p>
          <a:p>
            <a:pPr algn="ctr"/>
            <a:endParaRPr lang="tr-TR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								    &lt;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Recep KARADEMİR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&gt;</a:t>
            </a:r>
          </a:p>
          <a:p>
            <a:pPr algn="ctr"/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	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&lt;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1600811b01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&gt;</a:t>
            </a:r>
            <a:endParaRPr lang="tr-TR" sz="2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2202213" y="1772032"/>
            <a:ext cx="7758546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lackout" panose="02000506000000020004" pitchFamily="2" charset="0"/>
              </a:rPr>
              <a:t>NESNEYE DAYALI PROGRAMLAMA</a:t>
            </a:r>
          </a:p>
        </p:txBody>
      </p:sp>
    </p:spTree>
    <p:extLst>
      <p:ext uri="{BB962C8B-B14F-4D97-AF65-F5344CB8AC3E}">
        <p14:creationId xmlns:p14="http://schemas.microsoft.com/office/powerpoint/2010/main" val="21675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</a:t>
            </a:r>
            <a:r>
              <a:rPr lang="tr-TR" dirty="0" smtClean="0"/>
              <a:t>- </a:t>
            </a:r>
            <a:r>
              <a:rPr lang="tr-TR" dirty="0"/>
              <a:t>Örnekler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4" y="1256435"/>
            <a:ext cx="4159826" cy="3119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4499702"/>
            <a:ext cx="4946074" cy="2108915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blokları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yukarıdaki trafik dubaları gibi görev yaparlar.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İstisnai durumları engellemeye çalışırlar.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Her hata kendisi için tasarlanmış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bloğuna girer.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1256435"/>
            <a:ext cx="6199133" cy="5346465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4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</a:t>
            </a:r>
            <a:r>
              <a:rPr lang="tr-TR" dirty="0" smtClean="0"/>
              <a:t>- </a:t>
            </a:r>
            <a:r>
              <a:rPr lang="tr-TR" dirty="0"/>
              <a:t>Örnekler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2900" b="1" dirty="0" smtClean="0"/>
              <a:t>THROW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Oluşan hata sonucu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bloğuna bir istisna nesnesi gönderilir.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bloğuna gelen istisna bilgileri </a:t>
            </a: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BolmeHata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değişkenine aktarır.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BolmeHata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değişkeninin içerdiği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bilgilere </a:t>
            </a:r>
            <a:endParaRPr lang="tr-T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System.Exception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sınıfının 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üye elemanı olan Message elemanıyla erişebiliriz.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err="1" smtClean="0">
                <a:solidFill>
                  <a:srgbClr val="FF0000"/>
                </a:solidFill>
              </a:rPr>
              <a:t>System.ArithmeticException</a:t>
            </a:r>
            <a:r>
              <a:rPr lang="tr-TR" sz="2200" dirty="0" smtClean="0">
                <a:solidFill>
                  <a:srgbClr val="FF0000"/>
                </a:solidFill>
              </a:rPr>
              <a:t> (</a:t>
            </a:r>
            <a:r>
              <a:rPr lang="tr-TR" sz="2200" dirty="0" err="1" smtClean="0">
                <a:solidFill>
                  <a:srgbClr val="FF0000"/>
                </a:solidFill>
              </a:rPr>
              <a:t>DividedByZero</a:t>
            </a:r>
            <a:r>
              <a:rPr lang="tr-TR" sz="2200" dirty="0" smtClean="0">
                <a:solidFill>
                  <a:srgbClr val="FF0000"/>
                </a:solidFill>
              </a:rPr>
              <a:t>)</a:t>
            </a:r>
            <a:endParaRPr lang="tr-TR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Çıktı alarak oluşturduğumuz istisnanın ne olduğunu öğrendik.</a:t>
            </a:r>
            <a:endParaRPr lang="tr-TR" sz="220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2" y="1357745"/>
            <a:ext cx="6097458" cy="5126182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86114" r="8695" b="9888"/>
          <a:stretch/>
        </p:blipFill>
        <p:spPr>
          <a:xfrm>
            <a:off x="7410451" y="5899150"/>
            <a:ext cx="4540250" cy="2286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524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10663382" cy="849628"/>
          </a:xfrm>
        </p:spPr>
        <p:txBody>
          <a:bodyPr>
            <a:normAutofit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</a:t>
            </a:r>
            <a:r>
              <a:rPr lang="tr-TR" dirty="0" smtClean="0"/>
              <a:t> 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" y="1256143"/>
            <a:ext cx="6367182" cy="2626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/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" y="3983181"/>
            <a:ext cx="6367182" cy="2822290"/>
          </a:xfrm>
          <a:prstGeom prst="roundRect">
            <a:avLst>
              <a:gd name="adj" fmla="val 58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8" name="Metin kutusu 7"/>
          <p:cNvSpPr txBox="1"/>
          <p:nvPr/>
        </p:nvSpPr>
        <p:spPr>
          <a:xfrm>
            <a:off x="7377502" y="1357743"/>
            <a:ext cx="457319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C# 7 ile gelen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özelliğini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?  ve  : operatörleriyle kullanabiliriz.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Sol üstteki örnekte, isimler dizisinde bir eleman olsaydı(?) 0. eleman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deger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değişkenine atanacak ve çıktı olarak yazdırılacaktı. Ama isimler dizisi boş olduğu ve boş dizideki bir eleman okunmaya çalışıldığı için( : ) kendi oluşturduğumuz istisna durumunun hata mesajını programı derleme esnasında alıyoruz. 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Alttaki örnekte ise programımız için özel oluşturduğumuz istisna yönetimini kullanarak hataların önüne geçmişiz.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86114" r="8695" b="9888"/>
          <a:stretch/>
        </p:blipFill>
        <p:spPr>
          <a:xfrm>
            <a:off x="1931859" y="6346825"/>
            <a:ext cx="4106545" cy="18945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252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 - Bonus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91" y="1357745"/>
            <a:ext cx="4739135" cy="52508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" y="1357745"/>
            <a:ext cx="5918613" cy="52508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Metin kutusu 10"/>
          <p:cNvSpPr txBox="1"/>
          <p:nvPr/>
        </p:nvSpPr>
        <p:spPr>
          <a:xfrm rot="225535">
            <a:off x="1204545" y="4518227"/>
            <a:ext cx="2975480" cy="17543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/>
          <a:scene3d>
            <a:camera prst="perspectiveHeroicExtremeRightFacing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İstisnalarımla </a:t>
            </a:r>
          </a:p>
          <a:p>
            <a:r>
              <a:rPr lang="tr-TR" sz="3600" b="1" dirty="0" err="1" smtClean="0"/>
              <a:t>Release</a:t>
            </a:r>
            <a:r>
              <a:rPr lang="tr-TR" sz="3600" b="1" dirty="0" smtClean="0"/>
              <a:t> et beni !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22375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DERLEYİCİ SLOGANLARI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869180"/>
          </a:xfrm>
        </p:spPr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6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527040"/>
            <a:ext cx="9601200" cy="777969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İLETİŞİM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3512456"/>
            <a:ext cx="9601200" cy="2973615"/>
          </a:xfrm>
        </p:spPr>
        <p:txBody>
          <a:bodyPr/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Hatasız yazılım olmaz.</a:t>
            </a:r>
          </a:p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Hatalarımla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release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et beni.</a:t>
            </a: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Kazalardaki hava yastıkları gibi bizim yazdığımız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blokları görev yapar.</a:t>
            </a:r>
          </a:p>
          <a:p>
            <a:pPr marL="0" indent="0"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58" y="1305009"/>
            <a:ext cx="4698683" cy="14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2437" y="242454"/>
            <a:ext cx="9601200" cy="907473"/>
          </a:xfrm>
        </p:spPr>
        <p:txBody>
          <a:bodyPr/>
          <a:lstStyle/>
          <a:p>
            <a:pPr algn="ctr"/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1382" y="1149927"/>
            <a:ext cx="10820400" cy="536170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tr-TR" dirty="0" smtClean="0">
              <a:hlinkClick r:id="rId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kodcu.com/2014/08/okunabilir-kod-ve-enum/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err="1">
                <a:hlinkClick r:id="rId2"/>
              </a:rPr>
              <a:t>https</a:t>
            </a:r>
            <a:r>
              <a:rPr lang="tr-TR" dirty="0">
                <a:hlinkClick r:id="rId2"/>
              </a:rPr>
              <a:t> </a:t>
            </a:r>
            <a:r>
              <a:rPr lang="en-US" dirty="0" smtClean="0"/>
              <a:t>://www.buraktungut.com/java-da-enum-yapisi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www.toptal.com/abap/clean-code-and-the-art-of-exception-handling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sz="1600" dirty="0">
                <a:hlinkClick r:id="rId4"/>
              </a:rPr>
              <a:t>http://</a:t>
            </a:r>
            <a:r>
              <a:rPr lang="tr-TR" sz="1600" dirty="0" smtClean="0">
                <a:hlinkClick r:id="rId4"/>
              </a:rPr>
              <a:t>www.bilisimogretmeni.com/visual-studio-c/c-enumeration-enum-kullanimi-ve-enumeration-enum-ornekleri.html</a:t>
            </a:r>
            <a:endParaRPr lang="tr-TR" sz="16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safakunel.blogspot.com/2009/12/c-enumeration-enum-kullanm.html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>
                <a:hlinkClick r:id="rId6"/>
              </a:rPr>
              <a:t>http://www.ismailgursoy.com.tr/tag/exception-handling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/>
              <a:t>İstanbul Teknik Üniversitesi </a:t>
            </a:r>
            <a:r>
              <a:rPr lang="tr-TR" dirty="0" smtClean="0"/>
              <a:t>- </a:t>
            </a:r>
            <a:r>
              <a:rPr lang="tr-TR" dirty="0" err="1" smtClean="0"/>
              <a:t>C</a:t>
            </a:r>
            <a:r>
              <a:rPr lang="tr-TR" dirty="0" err="1"/>
              <a:t>#’ta</a:t>
            </a:r>
            <a:r>
              <a:rPr lang="tr-TR" dirty="0"/>
              <a:t> İstisnai Durum Yönetimi (</a:t>
            </a:r>
            <a:r>
              <a:rPr lang="tr-TR" dirty="0" err="1"/>
              <a:t>Exception</a:t>
            </a:r>
            <a:r>
              <a:rPr lang="tr-TR" dirty="0"/>
              <a:t> Handling</a:t>
            </a:r>
            <a:r>
              <a:rPr lang="tr-TR" dirty="0" smtClean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sv-SE" dirty="0"/>
              <a:t>Veysel Uğur </a:t>
            </a:r>
            <a:r>
              <a:rPr lang="sv-SE" dirty="0" smtClean="0"/>
              <a:t>KIZMAZ</a:t>
            </a:r>
            <a:r>
              <a:rPr lang="tr-TR" dirty="0" smtClean="0"/>
              <a:t> - </a:t>
            </a:r>
            <a:r>
              <a:rPr lang="sv-SE" dirty="0" smtClean="0"/>
              <a:t>C</a:t>
            </a:r>
            <a:r>
              <a:rPr lang="sv-SE" dirty="0"/>
              <a:t># ile Hata Yakalama (Exception Handling</a:t>
            </a:r>
            <a:r>
              <a:rPr lang="sv-SE" dirty="0" smtClean="0"/>
              <a:t>)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smtClean="0"/>
              <a:t>KODLAB – Her yönüyle C# 7.0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35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9819" y="3061855"/>
            <a:ext cx="3551381" cy="6927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400" dirty="0" smtClean="0"/>
              <a:t>Teşekkürler…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528685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41" y="379072"/>
            <a:ext cx="5043055" cy="34040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5"/>
            <a:ext cx="11097493" cy="5347855"/>
          </a:xfrm>
        </p:spPr>
        <p:txBody>
          <a:bodyPr>
            <a:noAutofit/>
          </a:bodyPr>
          <a:lstStyle/>
          <a:p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Basit olmayan tüm programların hatalar içermesi temel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bir yazılım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mühendisliği kuralıdır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Bir yazılım geliştiricisinin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hayal ettiği ve 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amaçladığı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durum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yazılımının beklenildiği gibi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çalışmasıdır.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Fakat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büyük çaplı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projelerde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böyle bir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beklenti yanlıştır.</a:t>
            </a: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Tamamlanmış kodlar hata vermeden çalışabilir ama bu onların kullanılabilir  oldukları anlamına gelmez.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Bu nedenle yazılım projelerinde hata tespiti için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unit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testler, entegrasyon testleri, otomatik testler, bileşen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arayüz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testleri ve sistem testleri vardır. Genelde bu testler yeterli görülse de yeterli değillerdir.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Yeterli olsalardı günümüzde hatalı programlar olmazdı. Bu testlerin yeterli olmadığı durumlarda geliştiricinin istisnai durumları engelleyerek birçok hatanın önüne geçmesi beklenir.</a:t>
            </a:r>
          </a:p>
        </p:txBody>
      </p:sp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52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"/>
          <a:stretch/>
        </p:blipFill>
        <p:spPr>
          <a:xfrm>
            <a:off x="7420098" y="2796145"/>
            <a:ext cx="4641273" cy="3778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İçerik Yer Tutucusu 2"/>
          <p:cNvSpPr txBox="1">
            <a:spLocks noGrp="1"/>
          </p:cNvSpPr>
          <p:nvPr>
            <p:ph idx="1"/>
          </p:nvPr>
        </p:nvSpPr>
        <p:spPr>
          <a:xfrm>
            <a:off x="969818" y="1343890"/>
            <a:ext cx="11222182" cy="495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Derleyicinin yakalayamadığı fakat hala hata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olan bir durum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engellenmelidir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erken dönemde engellenmeyince düzeltilmesi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zor,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hatta geri dönüşsüz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sonuçlar doğurabilir.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Hataları olan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bir program güvenlik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açıkları doğurur.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Örneğin Windows 2000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release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edildiğinde 63.000’den 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     fazla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bug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içerdiği raporlanmıştır.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     (çoğu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önemli olmayan istek vb. sorunlar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 insan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veya bilgisayar kaynaklı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olabilir.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Sık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oluşan hataları yakalamak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için gerekli sınıflar </a:t>
            </a:r>
            <a:r>
              <a:rPr lang="tr-TR" sz="1800" dirty="0" err="1">
                <a:solidFill>
                  <a:srgbClr val="FF0000"/>
                </a:solidFill>
              </a:rPr>
              <a:t>System.Exception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sınıfı altında bulunmaktadır. Bu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sınıfların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yetersiz görüldüğü yerde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programcı kendi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hata sınıfını kendisi de yazabilir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Sık kullanılan istisnai durum </a:t>
            </a: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sınıfları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System.OutOfMemoryException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Programın çalışması için yeterli bellek kalmadıysa oluşur.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System.StackOveflowException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(Yığın) bellek bölgesinin birden fazla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için kullanılması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durumunda oluşur. Genellikle kendini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çağıran(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recursive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metodların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hatalı kullanılmasıyla meydana gelir.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System.NullReferenceException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Bellekte yer ayrılmamış bir nesne üzerinden sınıfın üye elemanlarına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erişmeye çalışırken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System.OverflowException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veri türüne kapasitesinden fazla veri yüklemeye çalışılırken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System.InvalidCastException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Tür dönüştürme operatörüyle geçersiz tür dönüşümü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yapılırsa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oluşur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81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Sık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kullanılan istisnai durum </a:t>
            </a: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sınıfları (devam) :</a:t>
            </a:r>
            <a:endParaRPr lang="tr-TR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System.IndexOutOfRangeException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dizinin,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olmayan elemanına erişilmeye çalışılırken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oluşur.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System.ArrayTypeMismatchException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dizinin elemanına yanlış türde veri atanmaya çalışılırken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System.DividedByZero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Sıfıra bölme yapıldığı zaman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System.ArithmeticException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DividedByZero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ve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OverflowException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bu sınıftan türemiştir.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Bu sınıf, neredeyse matematikle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ilgili tüm istisnaları yakalayabilir.</a:t>
            </a:r>
          </a:p>
          <a:p>
            <a:pPr algn="just"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System.FormatException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Metodlara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yanlış biçimde parametre verildiğinde oluşur.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11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System.Exception</a:t>
            </a:r>
            <a:r>
              <a:rPr lang="tr-TR" sz="1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sınıfının önemli üye elemanları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(Mesaj): Ortaya çıkan hatayla ilgili açıklayıcı bir mesaj saklar.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(Kaynak): İstisnai durum nesnesinin gönderildiği uygulama ya da dosyanın adıdır.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StackTrace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Yığınİzi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Hatanın oluştuğu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program hakkında bilgi içerir.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HelpLink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YardımBağlantısı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Hatayla ilgili olan yardım dosyasının yol bilgisini saklar.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TargetSite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HedefAlanı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İstisnai durumu yaratan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ile ilgili bilgi verir.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Dahiliİstisna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"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bloğu içerisinden bir hata yaratılırsa "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bloğuna gelinmesine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 açan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istisnai durumun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nesnesidir.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(Dizgiye): Bu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ilgili hataya ilişkin hata metninin tamamını dizi olarak döndürür.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98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8" y="508117"/>
            <a:ext cx="3926681" cy="2940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4298614"/>
            <a:ext cx="4514850" cy="2451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ol Ok 5"/>
          <p:cNvSpPr/>
          <p:nvPr/>
        </p:nvSpPr>
        <p:spPr>
          <a:xfrm>
            <a:off x="6068290" y="4748839"/>
            <a:ext cx="18010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ol Ok 6"/>
          <p:cNvSpPr/>
          <p:nvPr/>
        </p:nvSpPr>
        <p:spPr>
          <a:xfrm>
            <a:off x="6068290" y="5827067"/>
            <a:ext cx="18010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969818" y="1357745"/>
            <a:ext cx="713509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İ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stisnai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durumları yakalamak için 4 anahtar sözcük vardır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b="1" dirty="0" err="1" smtClean="0">
                <a:solidFill>
                  <a:srgbClr val="FF0000"/>
                </a:solidFill>
              </a:rPr>
              <a:t>catch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b="1" dirty="0" err="1">
                <a:solidFill>
                  <a:srgbClr val="FF0000"/>
                </a:solidFill>
              </a:rPr>
              <a:t>finally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ve </a:t>
            </a:r>
            <a:r>
              <a:rPr lang="tr-TR" b="1" dirty="0" err="1" smtClean="0">
                <a:solidFill>
                  <a:srgbClr val="FF0000"/>
                </a:solidFill>
              </a:rPr>
              <a:t>throw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’dur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. Bunlardan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try-catch-finally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bir blok yapısıdır.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sözcüğü, istisna kontrolü yapılacak satırları içine alan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bloğu belirtir.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sözcüğü,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bloğundaki istisnai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durumun yakalandığı ve bunun sonucunda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programın ne yapacağını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belirttiğimiz kısımdır.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sözcüğü,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ve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blokları çalıştıktan sonra her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durumda çalışacak kodlarımızın yazıldığı kısımdır. 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ise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yeni bir istisna nesnesi oluşturarak hata durumu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oluşturmayı sağlamaktadır.</a:t>
            </a:r>
          </a:p>
          <a:p>
            <a:pPr>
              <a:lnSpc>
                <a:spcPct val="150000"/>
              </a:lnSpc>
            </a:pPr>
            <a:endParaRPr lang="tr-TR" dirty="0" smtClean="0"/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Exception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handling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yapısını mıknatısa benzetebiliriz.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smtClean="0"/>
              <a:t>					</a:t>
            </a:r>
            <a:r>
              <a:rPr lang="tr-TR" dirty="0"/>
              <a:t>	</a:t>
            </a:r>
            <a:r>
              <a:rPr lang="tr-TR" dirty="0" smtClean="0"/>
              <a:t>			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197103" y="4515774"/>
            <a:ext cx="87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  TRY</a:t>
            </a:r>
          </a:p>
          <a:p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77039" cy="53913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200" b="1" dirty="0" smtClean="0">
                <a:solidFill>
                  <a:schemeClr val="accent1">
                    <a:lumMod val="75000"/>
                  </a:schemeClr>
                </a:solidFill>
              </a:rPr>
              <a:t>Kullanım yapısı :				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Basit örnek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tr-T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Hatanın kontrol edildiği satırlar.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atch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 durumunda çalışacak kodlar.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Her zaman çalışacak blok. Zorunlu değil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 - Örnekler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7" y="1756230"/>
            <a:ext cx="6255657" cy="48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77039" cy="53913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200" b="1" dirty="0" smtClean="0">
                <a:solidFill>
                  <a:schemeClr val="accent1">
                    <a:lumMod val="75000"/>
                  </a:schemeClr>
                </a:solidFill>
              </a:rPr>
              <a:t>Kullanım yapısı :				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Basit örnek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eğer aralığı dışında veri girelim.</a:t>
            </a:r>
            <a:endParaRPr lang="tr-T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Hatanın kontrol edildiği satırlar.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atch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 durumunda çalışacak kodlar.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Her zaman çalışacak blok. Zorunlu değil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 Örnekler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43" y="1816310"/>
            <a:ext cx="6322843" cy="48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kırpılmış</Template>
  <TotalTime>827</TotalTime>
  <Words>829</Words>
  <Application>Microsoft Office PowerPoint</Application>
  <PresentationFormat>Geniş ekran</PresentationFormat>
  <Paragraphs>141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Arial</vt:lpstr>
      <vt:lpstr>Bahnschrift</vt:lpstr>
      <vt:lpstr>Berlin Sans FB</vt:lpstr>
      <vt:lpstr>Blackout</vt:lpstr>
      <vt:lpstr>Calibri</vt:lpstr>
      <vt:lpstr>Franklin Gothic Book</vt:lpstr>
      <vt:lpstr>Mexcellent</vt:lpstr>
      <vt:lpstr>Crop</vt:lpstr>
      <vt:lpstr>PowerPoint Sunusu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 - Örnekler</vt:lpstr>
      <vt:lpstr>Exception Handling - Örnekler</vt:lpstr>
      <vt:lpstr>Exception Handling - Örnekler</vt:lpstr>
      <vt:lpstr>Exception Handling - Örnekler</vt:lpstr>
      <vt:lpstr>Exception Handling - Throw Expressions</vt:lpstr>
      <vt:lpstr>Exception Handling - Bonus</vt:lpstr>
      <vt:lpstr>DERLEYİCİ SLOGANLARI</vt:lpstr>
      <vt:lpstr>İLETİŞİM</vt:lpstr>
      <vt:lpstr>KAYNAKLAR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Kalıtım: Virtual, Abstract, Interface, Sealed Struct, Enumaration, Exception Handling, Attributes, Reflection</dc:title>
  <dc:creator>Recep Karademir</dc:creator>
  <cp:lastModifiedBy>Recep Karademir</cp:lastModifiedBy>
  <cp:revision>192</cp:revision>
  <dcterms:created xsi:type="dcterms:W3CDTF">2018-07-15T06:19:37Z</dcterms:created>
  <dcterms:modified xsi:type="dcterms:W3CDTF">2018-08-05T13:49:01Z</dcterms:modified>
</cp:coreProperties>
</file>