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9" r:id="rId3"/>
    <p:sldId id="288" r:id="rId4"/>
    <p:sldId id="286" r:id="rId5"/>
    <p:sldId id="260" r:id="rId6"/>
    <p:sldId id="263" r:id="rId7"/>
    <p:sldId id="257" r:id="rId8"/>
    <p:sldId id="266" r:id="rId9"/>
    <p:sldId id="262" r:id="rId10"/>
    <p:sldId id="264" r:id="rId11"/>
    <p:sldId id="265" r:id="rId12"/>
    <p:sldId id="261" r:id="rId13"/>
    <p:sldId id="267" r:id="rId14"/>
    <p:sldId id="268" r:id="rId15"/>
    <p:sldId id="269" r:id="rId16"/>
    <p:sldId id="270" r:id="rId17"/>
    <p:sldId id="280" r:id="rId18"/>
    <p:sldId id="281" r:id="rId19"/>
    <p:sldId id="271" r:id="rId20"/>
    <p:sldId id="272" r:id="rId21"/>
    <p:sldId id="273" r:id="rId22"/>
    <p:sldId id="274" r:id="rId23"/>
    <p:sldId id="275" r:id="rId24"/>
    <p:sldId id="289" r:id="rId25"/>
    <p:sldId id="276" r:id="rId26"/>
    <p:sldId id="282" r:id="rId27"/>
    <p:sldId id="277" r:id="rId28"/>
    <p:sldId id="283" r:id="rId29"/>
    <p:sldId id="278" r:id="rId30"/>
    <p:sldId id="287"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58C2-8632-D36A-2050-1189FEA07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885432-C806-FD49-DCA7-EAC259ACB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E9B17C1-A68D-ADBB-88FA-E52A4B62D6E3}"/>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57E3A284-64F6-1721-843E-29B3453EFB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3D8824-141E-6391-0CC0-54064E968DAD}"/>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15785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C8A5-2820-1AD4-D04C-82D83CF78B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B36B99D-8B7D-0B92-C73F-E673379F2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7B51DA-95CE-5E95-98DC-25B46ABD1714}"/>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5ABFB1CF-1B17-5C1A-19FF-E52E2889BB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87284A-49A8-B3FC-B96A-2F329397A842}"/>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341461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9EF8C-9CD0-C95E-A5BD-C52A1DF40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A83D86-2A67-1E9B-750B-6E3FF2CF8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F5374C-13EB-2134-D00E-4AB6588EBC95}"/>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74DCFB48-0985-ED5D-A9FA-6E478FC0A1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6852C1-2950-1412-7515-79F6600C7518}"/>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213895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C3AF-CD99-CE22-6FEC-AD3D0251AE4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C615B3-1FC0-FA9C-1BC0-866FB99C9F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623B4B-4463-9135-AA01-90BF2CA49607}"/>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D9FBEE72-A15E-7671-47C9-E92F9BEFFF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B6A323-EE7F-D24F-6D67-4AE32B926F46}"/>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391391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363D-9E0C-DA9B-6BA4-46428ACE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A79737-6A7A-AC8E-9BEC-CA4158FCA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9FDD6-AD7D-5D60-DF98-B04C2F229F42}"/>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C7CAADC6-7C7C-64D4-EF93-0CC8EF2182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0C0CCB-5C2F-961A-BF8F-83DE7CB80ED6}"/>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339299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0A70-3C33-8951-7BF5-D6DB6301B37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B76578-CD84-AF0F-4D6E-044A33F1F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8C9AAB7-87B9-721E-525E-16AC8AD27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0A1235-42E1-04FC-AF9B-C7B2F5FA9378}"/>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6" name="Footer Placeholder 5">
            <a:extLst>
              <a:ext uri="{FF2B5EF4-FFF2-40B4-BE49-F238E27FC236}">
                <a16:creationId xmlns:a16="http://schemas.microsoft.com/office/drawing/2014/main" id="{EF9908BA-4192-3924-5079-1AC5C5C931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A7306B4-9343-91D4-D25E-C182C1D6C8B4}"/>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221862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1BBF-06CC-78D8-E7DC-E5F88B6FF8A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5A128F-81B2-FD38-B3D7-128F4FA48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E93F6-FFF2-0899-3ECA-EC25AF467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24A962A-05C7-571F-7F2E-A746F8FE1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87C72-13C9-78F1-5FDE-D5F7B7772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3BF8BF1-5F19-7FB9-ADC6-9FA022CEA193}"/>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8" name="Footer Placeholder 7">
            <a:extLst>
              <a:ext uri="{FF2B5EF4-FFF2-40B4-BE49-F238E27FC236}">
                <a16:creationId xmlns:a16="http://schemas.microsoft.com/office/drawing/2014/main" id="{38ADB3DA-36BF-0584-A445-41322B5D557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EB46066-D997-023E-8BFF-1F607AFD1707}"/>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43811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D0B8-F7F1-F8F4-386E-153CB6EE7DB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B456934-BE23-DF77-8558-934894A27ABD}"/>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4" name="Footer Placeholder 3">
            <a:extLst>
              <a:ext uri="{FF2B5EF4-FFF2-40B4-BE49-F238E27FC236}">
                <a16:creationId xmlns:a16="http://schemas.microsoft.com/office/drawing/2014/main" id="{158C3ED7-8070-C4F2-240B-BBEC14CB72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CFAD4B9-8A2F-6E5D-9005-A6678C29056D}"/>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17919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9398F-DC40-1389-59A0-E0B87CB8CE70}"/>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3" name="Footer Placeholder 2">
            <a:extLst>
              <a:ext uri="{FF2B5EF4-FFF2-40B4-BE49-F238E27FC236}">
                <a16:creationId xmlns:a16="http://schemas.microsoft.com/office/drawing/2014/main" id="{D012F0E1-EAE3-085E-9252-923BFD17D6A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E9C51C9-9BD7-1CA0-549B-ABCD4196B170}"/>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30261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1090-771C-DB11-BEF2-14AC19DE6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A2A3AB2-741D-5317-99FA-3909CBDF8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442FEDC-3D17-7355-24F2-DC1C522AA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8B223-773A-F9A3-4804-2E744CE42B63}"/>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6" name="Footer Placeholder 5">
            <a:extLst>
              <a:ext uri="{FF2B5EF4-FFF2-40B4-BE49-F238E27FC236}">
                <a16:creationId xmlns:a16="http://schemas.microsoft.com/office/drawing/2014/main" id="{47E30CD5-B700-024D-5491-9FFDA3183DF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A81E81-9E29-FE93-A5F3-9C09F5417955}"/>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6561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397A-C424-6AD9-7814-BDFAE1713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9313D6D-8BD2-E58D-6C9C-6E1D49926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B04AC5B-BBA1-765B-786D-601EBC854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98BB3-AF59-A7DC-4F47-4A0D966F39D7}"/>
              </a:ext>
            </a:extLst>
          </p:cNvPr>
          <p:cNvSpPr>
            <a:spLocks noGrp="1"/>
          </p:cNvSpPr>
          <p:nvPr>
            <p:ph type="dt" sz="half" idx="10"/>
          </p:nvPr>
        </p:nvSpPr>
        <p:spPr/>
        <p:txBody>
          <a:bodyPr/>
          <a:lstStyle/>
          <a:p>
            <a:fld id="{A2648EC1-8A0E-4CD7-9445-20E8661DCE2A}" type="datetimeFigureOut">
              <a:rPr lang="en-CA" smtClean="0"/>
              <a:t>2022-12-08</a:t>
            </a:fld>
            <a:endParaRPr lang="en-CA"/>
          </a:p>
        </p:txBody>
      </p:sp>
      <p:sp>
        <p:nvSpPr>
          <p:cNvPr id="6" name="Footer Placeholder 5">
            <a:extLst>
              <a:ext uri="{FF2B5EF4-FFF2-40B4-BE49-F238E27FC236}">
                <a16:creationId xmlns:a16="http://schemas.microsoft.com/office/drawing/2014/main" id="{C9639AF9-1317-5A9B-165E-65DEC52E857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C2B771-1893-2978-5268-741F4FBEFE62}"/>
              </a:ext>
            </a:extLst>
          </p:cNvPr>
          <p:cNvSpPr>
            <a:spLocks noGrp="1"/>
          </p:cNvSpPr>
          <p:nvPr>
            <p:ph type="sldNum" sz="quarter" idx="12"/>
          </p:nvPr>
        </p:nvSpPr>
        <p:spPr/>
        <p:txBody>
          <a:bodyPr/>
          <a:lstStyle/>
          <a:p>
            <a:fld id="{1D4E3BB1-ED95-481A-A3E9-24845B3F3852}" type="slidenum">
              <a:rPr lang="en-CA" smtClean="0"/>
              <a:t>‹#›</a:t>
            </a:fld>
            <a:endParaRPr lang="en-CA"/>
          </a:p>
        </p:txBody>
      </p:sp>
    </p:spTree>
    <p:extLst>
      <p:ext uri="{BB962C8B-B14F-4D97-AF65-F5344CB8AC3E}">
        <p14:creationId xmlns:p14="http://schemas.microsoft.com/office/powerpoint/2010/main" val="116145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F7DE1-8DB3-D883-64D1-9CAF06B25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6C129A-C62C-8862-B884-BC7F37510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FFA9E6-FABB-CF6A-4743-AFFE6A39D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48EC1-8A0E-4CD7-9445-20E8661DCE2A}" type="datetimeFigureOut">
              <a:rPr lang="en-CA" smtClean="0"/>
              <a:t>2022-12-08</a:t>
            </a:fld>
            <a:endParaRPr lang="en-CA"/>
          </a:p>
        </p:txBody>
      </p:sp>
      <p:sp>
        <p:nvSpPr>
          <p:cNvPr id="5" name="Footer Placeholder 4">
            <a:extLst>
              <a:ext uri="{FF2B5EF4-FFF2-40B4-BE49-F238E27FC236}">
                <a16:creationId xmlns:a16="http://schemas.microsoft.com/office/drawing/2014/main" id="{214C756C-0C47-9B36-9B99-311E8025D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47602FD-7CC1-F02B-AAF8-033A34BEC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E3BB1-ED95-481A-A3E9-24845B3F3852}" type="slidenum">
              <a:rPr lang="en-CA" smtClean="0"/>
              <a:t>‹#›</a:t>
            </a:fld>
            <a:endParaRPr lang="en-CA"/>
          </a:p>
        </p:txBody>
      </p:sp>
    </p:spTree>
    <p:extLst>
      <p:ext uri="{BB962C8B-B14F-4D97-AF65-F5344CB8AC3E}">
        <p14:creationId xmlns:p14="http://schemas.microsoft.com/office/powerpoint/2010/main" val="135154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E834AB-6E81-4FC4-9568-BF9ACB706F85}"/>
              </a:ext>
            </a:extLst>
          </p:cNvPr>
          <p:cNvSpPr>
            <a:spLocks noGrp="1"/>
          </p:cNvSpPr>
          <p:nvPr>
            <p:ph type="subTitle" idx="1"/>
          </p:nvPr>
        </p:nvSpPr>
        <p:spPr>
          <a:xfrm>
            <a:off x="1524000" y="2601118"/>
            <a:ext cx="9144000" cy="1723231"/>
          </a:xfrm>
        </p:spPr>
        <p:txBody>
          <a:bodyPr>
            <a:noAutofit/>
          </a:bodyPr>
          <a:lstStyle/>
          <a:p>
            <a:r>
              <a:rPr lang="en-US" b="1" dirty="0">
                <a:latin typeface="Arial" panose="020B0604020202020204" pitchFamily="34" charset="0"/>
                <a:cs typeface="Arial" panose="020B0604020202020204" pitchFamily="34" charset="0"/>
              </a:rPr>
              <a:t>DAB3014 Healthcare Analytics</a:t>
            </a:r>
            <a:br>
              <a:rPr lang="en-US" sz="2800" b="1" dirty="0">
                <a:solidFill>
                  <a:schemeClr val="tx1"/>
                </a:solidFill>
              </a:rPr>
            </a:br>
            <a:endParaRPr lang="en-US" sz="2800" b="1" dirty="0">
              <a:solidFill>
                <a:schemeClr val="tx1"/>
              </a:solidFill>
            </a:endParaRPr>
          </a:p>
          <a:p>
            <a:r>
              <a:rPr lang="en-US" sz="2800" b="1" dirty="0">
                <a:latin typeface="Corbel" panose="020B0503020204020204" pitchFamily="34" charset="0"/>
              </a:rPr>
              <a:t>Heart Failure Prediction </a:t>
            </a:r>
            <a:br>
              <a:rPr lang="en-US" sz="2800" b="1" dirty="0">
                <a:solidFill>
                  <a:schemeClr val="tx1"/>
                </a:solidFill>
              </a:rPr>
            </a:br>
            <a:endParaRPr lang="en-US" sz="2800" b="1" dirty="0">
              <a:solidFill>
                <a:schemeClr val="tx1"/>
              </a:solidFill>
            </a:endParaRPr>
          </a:p>
        </p:txBody>
      </p:sp>
      <p:pic>
        <p:nvPicPr>
          <p:cNvPr id="1026" name="Picture 2" descr="Zekelman School of Business &amp; Information Technology">
            <a:extLst>
              <a:ext uri="{FF2B5EF4-FFF2-40B4-BE49-F238E27FC236}">
                <a16:creationId xmlns:a16="http://schemas.microsoft.com/office/drawing/2014/main" id="{9E7165CE-E843-453B-BC6E-47EA367D3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096" y="425132"/>
            <a:ext cx="3261808" cy="1855153"/>
          </a:xfrm>
          <a:custGeom>
            <a:avLst/>
            <a:gdLst>
              <a:gd name="connsiteX0" fmla="*/ 0 w 3261808"/>
              <a:gd name="connsiteY0" fmla="*/ 0 h 1855153"/>
              <a:gd name="connsiteX1" fmla="*/ 608871 w 3261808"/>
              <a:gd name="connsiteY1" fmla="*/ 0 h 1855153"/>
              <a:gd name="connsiteX2" fmla="*/ 1054651 w 3261808"/>
              <a:gd name="connsiteY2" fmla="*/ 0 h 1855153"/>
              <a:gd name="connsiteX3" fmla="*/ 1565668 w 3261808"/>
              <a:gd name="connsiteY3" fmla="*/ 0 h 1855153"/>
              <a:gd name="connsiteX4" fmla="*/ 2076684 w 3261808"/>
              <a:gd name="connsiteY4" fmla="*/ 0 h 1855153"/>
              <a:gd name="connsiteX5" fmla="*/ 2522465 w 3261808"/>
              <a:gd name="connsiteY5" fmla="*/ 0 h 1855153"/>
              <a:gd name="connsiteX6" fmla="*/ 3261808 w 3261808"/>
              <a:gd name="connsiteY6" fmla="*/ 0 h 1855153"/>
              <a:gd name="connsiteX7" fmla="*/ 3261808 w 3261808"/>
              <a:gd name="connsiteY7" fmla="*/ 463788 h 1855153"/>
              <a:gd name="connsiteX8" fmla="*/ 3261808 w 3261808"/>
              <a:gd name="connsiteY8" fmla="*/ 946128 h 1855153"/>
              <a:gd name="connsiteX9" fmla="*/ 3261808 w 3261808"/>
              <a:gd name="connsiteY9" fmla="*/ 1372813 h 1855153"/>
              <a:gd name="connsiteX10" fmla="*/ 3261808 w 3261808"/>
              <a:gd name="connsiteY10" fmla="*/ 1855153 h 1855153"/>
              <a:gd name="connsiteX11" fmla="*/ 2816028 w 3261808"/>
              <a:gd name="connsiteY11" fmla="*/ 1855153 h 1855153"/>
              <a:gd name="connsiteX12" fmla="*/ 2239775 w 3261808"/>
              <a:gd name="connsiteY12" fmla="*/ 1855153 h 1855153"/>
              <a:gd name="connsiteX13" fmla="*/ 1793994 w 3261808"/>
              <a:gd name="connsiteY13" fmla="*/ 1855153 h 1855153"/>
              <a:gd name="connsiteX14" fmla="*/ 1315596 w 3261808"/>
              <a:gd name="connsiteY14" fmla="*/ 1855153 h 1855153"/>
              <a:gd name="connsiteX15" fmla="*/ 804579 w 3261808"/>
              <a:gd name="connsiteY15" fmla="*/ 1855153 h 1855153"/>
              <a:gd name="connsiteX16" fmla="*/ 0 w 3261808"/>
              <a:gd name="connsiteY16" fmla="*/ 1855153 h 1855153"/>
              <a:gd name="connsiteX17" fmla="*/ 0 w 3261808"/>
              <a:gd name="connsiteY17" fmla="*/ 1409916 h 1855153"/>
              <a:gd name="connsiteX18" fmla="*/ 0 w 3261808"/>
              <a:gd name="connsiteY18" fmla="*/ 983231 h 1855153"/>
              <a:gd name="connsiteX19" fmla="*/ 0 w 3261808"/>
              <a:gd name="connsiteY19" fmla="*/ 500891 h 1855153"/>
              <a:gd name="connsiteX20" fmla="*/ 0 w 3261808"/>
              <a:gd name="connsiteY20" fmla="*/ 0 h 185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61808" h="1855153" extrusionOk="0">
                <a:moveTo>
                  <a:pt x="0" y="0"/>
                </a:moveTo>
                <a:cubicBezTo>
                  <a:pt x="264105" y="-19143"/>
                  <a:pt x="393880" y="62622"/>
                  <a:pt x="608871" y="0"/>
                </a:cubicBezTo>
                <a:cubicBezTo>
                  <a:pt x="823862" y="-62622"/>
                  <a:pt x="946118" y="2968"/>
                  <a:pt x="1054651" y="0"/>
                </a:cubicBezTo>
                <a:cubicBezTo>
                  <a:pt x="1163184" y="-2968"/>
                  <a:pt x="1329065" y="59202"/>
                  <a:pt x="1565668" y="0"/>
                </a:cubicBezTo>
                <a:cubicBezTo>
                  <a:pt x="1802271" y="-59202"/>
                  <a:pt x="1854698" y="37424"/>
                  <a:pt x="2076684" y="0"/>
                </a:cubicBezTo>
                <a:cubicBezTo>
                  <a:pt x="2298670" y="-37424"/>
                  <a:pt x="2319520" y="26161"/>
                  <a:pt x="2522465" y="0"/>
                </a:cubicBezTo>
                <a:cubicBezTo>
                  <a:pt x="2725410" y="-26161"/>
                  <a:pt x="3107103" y="31563"/>
                  <a:pt x="3261808" y="0"/>
                </a:cubicBezTo>
                <a:cubicBezTo>
                  <a:pt x="3311684" y="147577"/>
                  <a:pt x="3242688" y="360602"/>
                  <a:pt x="3261808" y="463788"/>
                </a:cubicBezTo>
                <a:cubicBezTo>
                  <a:pt x="3280928" y="566974"/>
                  <a:pt x="3254492" y="847728"/>
                  <a:pt x="3261808" y="946128"/>
                </a:cubicBezTo>
                <a:cubicBezTo>
                  <a:pt x="3269124" y="1044528"/>
                  <a:pt x="3215424" y="1189745"/>
                  <a:pt x="3261808" y="1372813"/>
                </a:cubicBezTo>
                <a:cubicBezTo>
                  <a:pt x="3308192" y="1555882"/>
                  <a:pt x="3258092" y="1733844"/>
                  <a:pt x="3261808" y="1855153"/>
                </a:cubicBezTo>
                <a:cubicBezTo>
                  <a:pt x="3160835" y="1900993"/>
                  <a:pt x="2966010" y="1811770"/>
                  <a:pt x="2816028" y="1855153"/>
                </a:cubicBezTo>
                <a:cubicBezTo>
                  <a:pt x="2666046" y="1898536"/>
                  <a:pt x="2426181" y="1826105"/>
                  <a:pt x="2239775" y="1855153"/>
                </a:cubicBezTo>
                <a:cubicBezTo>
                  <a:pt x="2053369" y="1884201"/>
                  <a:pt x="1952147" y="1803481"/>
                  <a:pt x="1793994" y="1855153"/>
                </a:cubicBezTo>
                <a:cubicBezTo>
                  <a:pt x="1635841" y="1906825"/>
                  <a:pt x="1533066" y="1844103"/>
                  <a:pt x="1315596" y="1855153"/>
                </a:cubicBezTo>
                <a:cubicBezTo>
                  <a:pt x="1098126" y="1866203"/>
                  <a:pt x="1051287" y="1823349"/>
                  <a:pt x="804579" y="1855153"/>
                </a:cubicBezTo>
                <a:cubicBezTo>
                  <a:pt x="557871" y="1886957"/>
                  <a:pt x="346561" y="1801553"/>
                  <a:pt x="0" y="1855153"/>
                </a:cubicBezTo>
                <a:cubicBezTo>
                  <a:pt x="-26800" y="1721171"/>
                  <a:pt x="40654" y="1550413"/>
                  <a:pt x="0" y="1409916"/>
                </a:cubicBezTo>
                <a:cubicBezTo>
                  <a:pt x="-40654" y="1269419"/>
                  <a:pt x="23677" y="1175993"/>
                  <a:pt x="0" y="983231"/>
                </a:cubicBezTo>
                <a:cubicBezTo>
                  <a:pt x="-23677" y="790469"/>
                  <a:pt x="16043" y="616981"/>
                  <a:pt x="0" y="500891"/>
                </a:cubicBezTo>
                <a:cubicBezTo>
                  <a:pt x="-16043" y="384801"/>
                  <a:pt x="43270" y="209590"/>
                  <a:pt x="0" y="0"/>
                </a:cubicBezTo>
                <a:close/>
              </a:path>
            </a:pathLst>
          </a:custGeom>
          <a:noFill/>
          <a:ln w="9525">
            <a:solidFill>
              <a:schemeClr val="tx1"/>
            </a:solidFill>
            <a:prstDash val="lgDashDot"/>
            <a:extLst>
              <a:ext uri="{C807C97D-BFC1-408E-A445-0C87EB9F89A2}">
                <ask:lineSketchStyleProps xmlns:ask="http://schemas.microsoft.com/office/drawing/2018/sketchyshapes" sd="414578267">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pic>
      <p:pic>
        <p:nvPicPr>
          <p:cNvPr id="4" name="Picture 2" descr="Restrictive">
            <a:extLst>
              <a:ext uri="{FF2B5EF4-FFF2-40B4-BE49-F238E27FC236}">
                <a16:creationId xmlns:a16="http://schemas.microsoft.com/office/drawing/2014/main" id="{C456BBAF-6E60-4E55-5E9E-5F642B074E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0" t="13191" r="31554" b="17399"/>
          <a:stretch/>
        </p:blipFill>
        <p:spPr bwMode="auto">
          <a:xfrm>
            <a:off x="4985445" y="4132457"/>
            <a:ext cx="2221110" cy="253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31816"/>
      </p:ext>
    </p:extLst>
  </p:cSld>
  <p:clrMapOvr>
    <a:masterClrMapping/>
  </p:clrMapOvr>
  <p:transition spd="slow">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Statistics Summary</a:t>
            </a:r>
          </a:p>
        </p:txBody>
      </p:sp>
      <p:pic>
        <p:nvPicPr>
          <p:cNvPr id="9" name="Content Placeholder 8">
            <a:extLst>
              <a:ext uri="{FF2B5EF4-FFF2-40B4-BE49-F238E27FC236}">
                <a16:creationId xmlns:a16="http://schemas.microsoft.com/office/drawing/2014/main" id="{5E372AE2-C8DC-B44E-1E85-F314A67DDC92}"/>
              </a:ext>
            </a:extLst>
          </p:cNvPr>
          <p:cNvPicPr>
            <a:picLocks noGrp="1" noChangeAspect="1"/>
          </p:cNvPicPr>
          <p:nvPr>
            <p:ph idx="1"/>
          </p:nvPr>
        </p:nvPicPr>
        <p:blipFill>
          <a:blip r:embed="rId2"/>
          <a:stretch>
            <a:fillRect/>
          </a:stretch>
        </p:blipFill>
        <p:spPr>
          <a:xfrm>
            <a:off x="3062297" y="1325563"/>
            <a:ext cx="6067405" cy="5192355"/>
          </a:xfrm>
        </p:spPr>
      </p:pic>
      <p:sp>
        <p:nvSpPr>
          <p:cNvPr id="2" name="TextBox 1">
            <a:extLst>
              <a:ext uri="{FF2B5EF4-FFF2-40B4-BE49-F238E27FC236}">
                <a16:creationId xmlns:a16="http://schemas.microsoft.com/office/drawing/2014/main" id="{D0C77D4E-65A3-182C-7EF9-68E51EC2168D}"/>
              </a:ext>
            </a:extLst>
          </p:cNvPr>
          <p:cNvSpPr txBox="1"/>
          <p:nvPr/>
        </p:nvSpPr>
        <p:spPr>
          <a:xfrm>
            <a:off x="11801724" y="6396335"/>
            <a:ext cx="335280" cy="461665"/>
          </a:xfrm>
          <a:prstGeom prst="rect">
            <a:avLst/>
          </a:prstGeom>
          <a:noFill/>
        </p:spPr>
        <p:txBody>
          <a:bodyPr wrap="square" rtlCol="0">
            <a:spAutoFit/>
          </a:bodyPr>
          <a:lstStyle/>
          <a:p>
            <a:r>
              <a:rPr lang="en-CA" sz="2400" b="1" dirty="0"/>
              <a:t>D</a:t>
            </a:r>
          </a:p>
        </p:txBody>
      </p:sp>
    </p:spTree>
    <p:extLst>
      <p:ext uri="{BB962C8B-B14F-4D97-AF65-F5344CB8AC3E}">
        <p14:creationId xmlns:p14="http://schemas.microsoft.com/office/powerpoint/2010/main" val="184826964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Statistics Summary</a:t>
            </a:r>
          </a:p>
        </p:txBody>
      </p:sp>
      <p:pic>
        <p:nvPicPr>
          <p:cNvPr id="11" name="Picture 10">
            <a:extLst>
              <a:ext uri="{FF2B5EF4-FFF2-40B4-BE49-F238E27FC236}">
                <a16:creationId xmlns:a16="http://schemas.microsoft.com/office/drawing/2014/main" id="{82F32018-7098-0A6D-FBA4-5AD8E0E3438D}"/>
              </a:ext>
            </a:extLst>
          </p:cNvPr>
          <p:cNvPicPr>
            <a:picLocks noChangeAspect="1"/>
          </p:cNvPicPr>
          <p:nvPr/>
        </p:nvPicPr>
        <p:blipFill>
          <a:blip r:embed="rId2"/>
          <a:stretch>
            <a:fillRect/>
          </a:stretch>
        </p:blipFill>
        <p:spPr>
          <a:xfrm>
            <a:off x="2467995" y="2145314"/>
            <a:ext cx="7256010" cy="2567371"/>
          </a:xfrm>
          <a:prstGeom prst="rect">
            <a:avLst/>
          </a:prstGeom>
        </p:spPr>
      </p:pic>
      <p:sp>
        <p:nvSpPr>
          <p:cNvPr id="2" name="TextBox 1">
            <a:extLst>
              <a:ext uri="{FF2B5EF4-FFF2-40B4-BE49-F238E27FC236}">
                <a16:creationId xmlns:a16="http://schemas.microsoft.com/office/drawing/2014/main" id="{3ABD3384-9594-000E-6CAF-6C8A550C4F95}"/>
              </a:ext>
            </a:extLst>
          </p:cNvPr>
          <p:cNvSpPr txBox="1"/>
          <p:nvPr/>
        </p:nvSpPr>
        <p:spPr>
          <a:xfrm>
            <a:off x="11801724" y="6396335"/>
            <a:ext cx="335280" cy="461665"/>
          </a:xfrm>
          <a:prstGeom prst="rect">
            <a:avLst/>
          </a:prstGeom>
          <a:noFill/>
        </p:spPr>
        <p:txBody>
          <a:bodyPr wrap="square" rtlCol="0">
            <a:spAutoFit/>
          </a:bodyPr>
          <a:lstStyle/>
          <a:p>
            <a:r>
              <a:rPr lang="en-CA" sz="2400" b="1" dirty="0"/>
              <a:t>D</a:t>
            </a:r>
          </a:p>
        </p:txBody>
      </p:sp>
    </p:spTree>
    <p:extLst>
      <p:ext uri="{BB962C8B-B14F-4D97-AF65-F5344CB8AC3E}">
        <p14:creationId xmlns:p14="http://schemas.microsoft.com/office/powerpoint/2010/main" val="8732439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D2C3-7A52-4AF0-1AFB-7E130D4E2431}"/>
              </a:ext>
            </a:extLst>
          </p:cNvPr>
          <p:cNvSpPr>
            <a:spLocks noGrp="1"/>
          </p:cNvSpPr>
          <p:nvPr>
            <p:ph type="ctrTitle"/>
          </p:nvPr>
        </p:nvSpPr>
        <p:spPr>
          <a:xfrm>
            <a:off x="1524000" y="2472855"/>
            <a:ext cx="9144000" cy="1037107"/>
          </a:xfrm>
        </p:spPr>
        <p:txBody>
          <a:bodyPr/>
          <a:lstStyle/>
          <a:p>
            <a:r>
              <a:rPr lang="en-CA" b="1" dirty="0"/>
              <a:t>Visualizing Risk Factors</a:t>
            </a:r>
          </a:p>
        </p:txBody>
      </p:sp>
    </p:spTree>
    <p:extLst>
      <p:ext uri="{BB962C8B-B14F-4D97-AF65-F5344CB8AC3E}">
        <p14:creationId xmlns:p14="http://schemas.microsoft.com/office/powerpoint/2010/main" val="5000181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Age Distribution</a:t>
            </a:r>
          </a:p>
        </p:txBody>
      </p:sp>
      <p:pic>
        <p:nvPicPr>
          <p:cNvPr id="5" name="Picture 4">
            <a:extLst>
              <a:ext uri="{FF2B5EF4-FFF2-40B4-BE49-F238E27FC236}">
                <a16:creationId xmlns:a16="http://schemas.microsoft.com/office/drawing/2014/main" id="{38B2036C-926F-9CD3-F2F3-6C1A7A3069CE}"/>
              </a:ext>
            </a:extLst>
          </p:cNvPr>
          <p:cNvPicPr>
            <a:picLocks noChangeAspect="1"/>
          </p:cNvPicPr>
          <p:nvPr/>
        </p:nvPicPr>
        <p:blipFill>
          <a:blip r:embed="rId2"/>
          <a:stretch>
            <a:fillRect/>
          </a:stretch>
        </p:blipFill>
        <p:spPr>
          <a:xfrm>
            <a:off x="2456320" y="1325563"/>
            <a:ext cx="7279359" cy="4559870"/>
          </a:xfrm>
          <a:prstGeom prst="rect">
            <a:avLst/>
          </a:prstGeom>
        </p:spPr>
      </p:pic>
      <p:sp>
        <p:nvSpPr>
          <p:cNvPr id="9" name="TextBox 8">
            <a:extLst>
              <a:ext uri="{FF2B5EF4-FFF2-40B4-BE49-F238E27FC236}">
                <a16:creationId xmlns:a16="http://schemas.microsoft.com/office/drawing/2014/main" id="{617BFD2C-578F-0857-508C-67DDCF8D2954}"/>
              </a:ext>
            </a:extLst>
          </p:cNvPr>
          <p:cNvSpPr txBox="1"/>
          <p:nvPr/>
        </p:nvSpPr>
        <p:spPr>
          <a:xfrm>
            <a:off x="2957885" y="5744799"/>
            <a:ext cx="6671146" cy="584775"/>
          </a:xfrm>
          <a:prstGeom prst="rect">
            <a:avLst/>
          </a:prstGeom>
          <a:noFill/>
        </p:spPr>
        <p:txBody>
          <a:bodyPr wrap="square">
            <a:spAutoFit/>
          </a:bodyPr>
          <a:lstStyle/>
          <a:p>
            <a:pPr algn="just"/>
            <a:r>
              <a:rPr lang="en-US" sz="1600" i="1" dirty="0">
                <a:effectLst/>
                <a:latin typeface="Inter"/>
              </a:rPr>
              <a:t>Age groups under 40 and over 80 are hardly represented, while those between 40 and 80 are widely dispersed.</a:t>
            </a:r>
          </a:p>
        </p:txBody>
      </p:sp>
      <p:sp>
        <p:nvSpPr>
          <p:cNvPr id="2" name="TextBox 1">
            <a:extLst>
              <a:ext uri="{FF2B5EF4-FFF2-40B4-BE49-F238E27FC236}">
                <a16:creationId xmlns:a16="http://schemas.microsoft.com/office/drawing/2014/main" id="{EF869EB6-AE61-356C-D9A3-4794392E6682}"/>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
        <p:nvSpPr>
          <p:cNvPr id="3" name="Oval 2">
            <a:extLst>
              <a:ext uri="{FF2B5EF4-FFF2-40B4-BE49-F238E27FC236}">
                <a16:creationId xmlns:a16="http://schemas.microsoft.com/office/drawing/2014/main" id="{49303656-D380-3B88-D587-33FC79BCC161}"/>
              </a:ext>
            </a:extLst>
          </p:cNvPr>
          <p:cNvSpPr/>
          <p:nvPr/>
        </p:nvSpPr>
        <p:spPr>
          <a:xfrm>
            <a:off x="3159760" y="4789630"/>
            <a:ext cx="4846320" cy="584775"/>
          </a:xfrm>
          <a:custGeom>
            <a:avLst/>
            <a:gdLst>
              <a:gd name="connsiteX0" fmla="*/ 0 w 4846320"/>
              <a:gd name="connsiteY0" fmla="*/ 292388 h 584775"/>
              <a:gd name="connsiteX1" fmla="*/ 2423160 w 4846320"/>
              <a:gd name="connsiteY1" fmla="*/ 0 h 584775"/>
              <a:gd name="connsiteX2" fmla="*/ 4846320 w 4846320"/>
              <a:gd name="connsiteY2" fmla="*/ 292388 h 584775"/>
              <a:gd name="connsiteX3" fmla="*/ 2423160 w 4846320"/>
              <a:gd name="connsiteY3" fmla="*/ 584776 h 584775"/>
              <a:gd name="connsiteX4" fmla="*/ 0 w 4846320"/>
              <a:gd name="connsiteY4" fmla="*/ 292388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320" h="584775" extrusionOk="0">
                <a:moveTo>
                  <a:pt x="0" y="292388"/>
                </a:moveTo>
                <a:cubicBezTo>
                  <a:pt x="42657" y="118223"/>
                  <a:pt x="1009227" y="2561"/>
                  <a:pt x="2423160" y="0"/>
                </a:cubicBezTo>
                <a:cubicBezTo>
                  <a:pt x="3763748" y="-42869"/>
                  <a:pt x="4824652" y="130900"/>
                  <a:pt x="4846320" y="292388"/>
                </a:cubicBezTo>
                <a:cubicBezTo>
                  <a:pt x="5073731" y="494734"/>
                  <a:pt x="3722566" y="578165"/>
                  <a:pt x="2423160" y="584776"/>
                </a:cubicBezTo>
                <a:cubicBezTo>
                  <a:pt x="1093453" y="632101"/>
                  <a:pt x="28507" y="451241"/>
                  <a:pt x="0" y="292388"/>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36048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Death Analysis </a:t>
            </a:r>
            <a:br>
              <a:rPr lang="en-CA" b="1" dirty="0"/>
            </a:br>
            <a:r>
              <a:rPr lang="en-CA" sz="1800" b="1" dirty="0"/>
              <a:t>by age and gender </a:t>
            </a:r>
            <a:endParaRPr lang="en-CA" b="1" dirty="0"/>
          </a:p>
        </p:txBody>
      </p:sp>
      <p:pic>
        <p:nvPicPr>
          <p:cNvPr id="3" name="Picture 2">
            <a:extLst>
              <a:ext uri="{FF2B5EF4-FFF2-40B4-BE49-F238E27FC236}">
                <a16:creationId xmlns:a16="http://schemas.microsoft.com/office/drawing/2014/main" id="{BDA61F03-A496-F8C3-3971-F63868B11B24}"/>
              </a:ext>
            </a:extLst>
          </p:cNvPr>
          <p:cNvPicPr>
            <a:picLocks noChangeAspect="1"/>
          </p:cNvPicPr>
          <p:nvPr/>
        </p:nvPicPr>
        <p:blipFill>
          <a:blip r:embed="rId2"/>
          <a:stretch>
            <a:fillRect/>
          </a:stretch>
        </p:blipFill>
        <p:spPr>
          <a:xfrm>
            <a:off x="2243756" y="1303812"/>
            <a:ext cx="7704488" cy="4663844"/>
          </a:xfrm>
          <a:prstGeom prst="rect">
            <a:avLst/>
          </a:prstGeom>
        </p:spPr>
      </p:pic>
      <p:sp>
        <p:nvSpPr>
          <p:cNvPr id="5" name="TextBox 4">
            <a:extLst>
              <a:ext uri="{FF2B5EF4-FFF2-40B4-BE49-F238E27FC236}">
                <a16:creationId xmlns:a16="http://schemas.microsoft.com/office/drawing/2014/main" id="{6C4BE4BD-BBA4-DABB-927D-1CEAFE219186}"/>
              </a:ext>
            </a:extLst>
          </p:cNvPr>
          <p:cNvSpPr txBox="1"/>
          <p:nvPr/>
        </p:nvSpPr>
        <p:spPr>
          <a:xfrm>
            <a:off x="2908852" y="5967656"/>
            <a:ext cx="6374296" cy="584775"/>
          </a:xfrm>
          <a:prstGeom prst="rect">
            <a:avLst/>
          </a:prstGeom>
          <a:noFill/>
        </p:spPr>
        <p:txBody>
          <a:bodyPr wrap="square">
            <a:spAutoFit/>
          </a:bodyPr>
          <a:lstStyle/>
          <a:p>
            <a:pPr algn="just"/>
            <a:r>
              <a:rPr lang="en-US" sz="1600" i="1" dirty="0">
                <a:effectLst/>
                <a:latin typeface="Inter"/>
              </a:rPr>
              <a:t>Ages between 40 and 70 have a high rate of surviving. Males and females, 50 to 60 and 60 to 70 years old, respectively, both survived heart disease.</a:t>
            </a:r>
          </a:p>
        </p:txBody>
      </p:sp>
      <p:sp>
        <p:nvSpPr>
          <p:cNvPr id="7" name="TextBox 6">
            <a:extLst>
              <a:ext uri="{FF2B5EF4-FFF2-40B4-BE49-F238E27FC236}">
                <a16:creationId xmlns:a16="http://schemas.microsoft.com/office/drawing/2014/main" id="{B7894713-A16B-054F-C270-1D0DDF1E832F}"/>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Tree>
    <p:extLst>
      <p:ext uri="{BB962C8B-B14F-4D97-AF65-F5344CB8AC3E}">
        <p14:creationId xmlns:p14="http://schemas.microsoft.com/office/powerpoint/2010/main" val="27004749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Death Analysis </a:t>
            </a:r>
            <a:br>
              <a:rPr lang="en-CA" b="1" dirty="0"/>
            </a:br>
            <a:r>
              <a:rPr lang="en-CA" sz="1800" b="1" dirty="0"/>
              <a:t>by </a:t>
            </a:r>
            <a:r>
              <a:rPr lang="en-CA" sz="1800" b="1" dirty="0" err="1"/>
              <a:t>Ejaction</a:t>
            </a:r>
            <a:r>
              <a:rPr lang="en-CA" sz="1800" b="1" dirty="0"/>
              <a:t> Fraction</a:t>
            </a:r>
            <a:endParaRPr lang="en-CA" b="1" dirty="0"/>
          </a:p>
        </p:txBody>
      </p:sp>
      <p:pic>
        <p:nvPicPr>
          <p:cNvPr id="3" name="Picture 2">
            <a:extLst>
              <a:ext uri="{FF2B5EF4-FFF2-40B4-BE49-F238E27FC236}">
                <a16:creationId xmlns:a16="http://schemas.microsoft.com/office/drawing/2014/main" id="{26081A6E-B1E7-7A13-C663-7083C0A73706}"/>
              </a:ext>
            </a:extLst>
          </p:cNvPr>
          <p:cNvPicPr>
            <a:picLocks noChangeAspect="1"/>
          </p:cNvPicPr>
          <p:nvPr/>
        </p:nvPicPr>
        <p:blipFill>
          <a:blip r:embed="rId2"/>
          <a:stretch>
            <a:fillRect/>
          </a:stretch>
        </p:blipFill>
        <p:spPr>
          <a:xfrm>
            <a:off x="2641495" y="1084844"/>
            <a:ext cx="7529212" cy="4099915"/>
          </a:xfrm>
          <a:prstGeom prst="rect">
            <a:avLst/>
          </a:prstGeom>
        </p:spPr>
      </p:pic>
      <p:sp>
        <p:nvSpPr>
          <p:cNvPr id="5" name="TextBox 4">
            <a:extLst>
              <a:ext uri="{FF2B5EF4-FFF2-40B4-BE49-F238E27FC236}">
                <a16:creationId xmlns:a16="http://schemas.microsoft.com/office/drawing/2014/main" id="{A4EFD821-5F96-C4BE-3A68-89C6EAA8940B}"/>
              </a:ext>
            </a:extLst>
          </p:cNvPr>
          <p:cNvSpPr txBox="1"/>
          <p:nvPr/>
        </p:nvSpPr>
        <p:spPr>
          <a:xfrm>
            <a:off x="2983728" y="5184759"/>
            <a:ext cx="5866074" cy="584775"/>
          </a:xfrm>
          <a:prstGeom prst="rect">
            <a:avLst/>
          </a:prstGeom>
          <a:noFill/>
        </p:spPr>
        <p:txBody>
          <a:bodyPr wrap="square">
            <a:spAutoFit/>
          </a:bodyPr>
          <a:lstStyle/>
          <a:p>
            <a:r>
              <a:rPr lang="en-CA" sz="1600" i="1" dirty="0" err="1"/>
              <a:t>ejaction</a:t>
            </a:r>
            <a:r>
              <a:rPr lang="en-CA" sz="1600" i="1" dirty="0"/>
              <a:t> fraction values between 20 and 40 result in a record number of deaths.</a:t>
            </a:r>
          </a:p>
        </p:txBody>
      </p:sp>
      <p:sp>
        <p:nvSpPr>
          <p:cNvPr id="7" name="TextBox 6">
            <a:extLst>
              <a:ext uri="{FF2B5EF4-FFF2-40B4-BE49-F238E27FC236}">
                <a16:creationId xmlns:a16="http://schemas.microsoft.com/office/drawing/2014/main" id="{A2379D79-9645-30FA-4B2E-0303D97D118B}"/>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
        <p:nvSpPr>
          <p:cNvPr id="8" name="Oval 7">
            <a:extLst>
              <a:ext uri="{FF2B5EF4-FFF2-40B4-BE49-F238E27FC236}">
                <a16:creationId xmlns:a16="http://schemas.microsoft.com/office/drawing/2014/main" id="{F5DEC6F6-AAA1-2EC1-1485-DB5184C02537}"/>
              </a:ext>
            </a:extLst>
          </p:cNvPr>
          <p:cNvSpPr/>
          <p:nvPr/>
        </p:nvSpPr>
        <p:spPr>
          <a:xfrm>
            <a:off x="3454400" y="1426819"/>
            <a:ext cx="2367280" cy="2434130"/>
          </a:xfrm>
          <a:custGeom>
            <a:avLst/>
            <a:gdLst>
              <a:gd name="connsiteX0" fmla="*/ 0 w 2367280"/>
              <a:gd name="connsiteY0" fmla="*/ 1217065 h 2434130"/>
              <a:gd name="connsiteX1" fmla="*/ 1183640 w 2367280"/>
              <a:gd name="connsiteY1" fmla="*/ 0 h 2434130"/>
              <a:gd name="connsiteX2" fmla="*/ 2367280 w 2367280"/>
              <a:gd name="connsiteY2" fmla="*/ 1217065 h 2434130"/>
              <a:gd name="connsiteX3" fmla="*/ 1183640 w 2367280"/>
              <a:gd name="connsiteY3" fmla="*/ 2434130 h 2434130"/>
              <a:gd name="connsiteX4" fmla="*/ 0 w 2367280"/>
              <a:gd name="connsiteY4" fmla="*/ 1217065 h 2434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280" h="2434130" extrusionOk="0">
                <a:moveTo>
                  <a:pt x="0" y="1217065"/>
                </a:moveTo>
                <a:cubicBezTo>
                  <a:pt x="51540" y="529574"/>
                  <a:pt x="483934" y="1557"/>
                  <a:pt x="1183640" y="0"/>
                </a:cubicBezTo>
                <a:cubicBezTo>
                  <a:pt x="1844312" y="-129051"/>
                  <a:pt x="2313532" y="544883"/>
                  <a:pt x="2367280" y="1217065"/>
                </a:cubicBezTo>
                <a:cubicBezTo>
                  <a:pt x="2554165" y="1922813"/>
                  <a:pt x="1790015" y="2426079"/>
                  <a:pt x="1183640" y="2434130"/>
                </a:cubicBezTo>
                <a:cubicBezTo>
                  <a:pt x="558819" y="2593689"/>
                  <a:pt x="68778" y="1882891"/>
                  <a:pt x="0" y="1217065"/>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3267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Death Analysis </a:t>
            </a:r>
            <a:br>
              <a:rPr lang="en-CA" b="1" dirty="0"/>
            </a:br>
            <a:r>
              <a:rPr lang="en-CA" sz="1800" b="1" dirty="0"/>
              <a:t>by creatinine phosphokinase </a:t>
            </a:r>
            <a:endParaRPr lang="en-CA" b="1" dirty="0"/>
          </a:p>
        </p:txBody>
      </p:sp>
      <p:sp>
        <p:nvSpPr>
          <p:cNvPr id="3" name="TextBox 2">
            <a:extLst>
              <a:ext uri="{FF2B5EF4-FFF2-40B4-BE49-F238E27FC236}">
                <a16:creationId xmlns:a16="http://schemas.microsoft.com/office/drawing/2014/main" id="{DB6EE6AA-285A-9294-3BED-1248E4FD3FE4}"/>
              </a:ext>
            </a:extLst>
          </p:cNvPr>
          <p:cNvSpPr txBox="1"/>
          <p:nvPr/>
        </p:nvSpPr>
        <p:spPr>
          <a:xfrm>
            <a:off x="2937345" y="5300540"/>
            <a:ext cx="5506940" cy="584775"/>
          </a:xfrm>
          <a:prstGeom prst="rect">
            <a:avLst/>
          </a:prstGeom>
          <a:noFill/>
        </p:spPr>
        <p:txBody>
          <a:bodyPr wrap="square">
            <a:spAutoFit/>
          </a:bodyPr>
          <a:lstStyle/>
          <a:p>
            <a:pPr algn="just"/>
            <a:r>
              <a:rPr lang="en-CA" sz="1600" i="1" dirty="0"/>
              <a:t>For creatinine phosphokinase values ranging from 0 to 500, death cases are </a:t>
            </a:r>
          </a:p>
        </p:txBody>
      </p:sp>
      <p:pic>
        <p:nvPicPr>
          <p:cNvPr id="5" name="Picture 4">
            <a:extLst>
              <a:ext uri="{FF2B5EF4-FFF2-40B4-BE49-F238E27FC236}">
                <a16:creationId xmlns:a16="http://schemas.microsoft.com/office/drawing/2014/main" id="{268471EE-62A1-4BA4-0889-A8AE5C291495}"/>
              </a:ext>
            </a:extLst>
          </p:cNvPr>
          <p:cNvPicPr>
            <a:picLocks noChangeAspect="1"/>
          </p:cNvPicPr>
          <p:nvPr/>
        </p:nvPicPr>
        <p:blipFill rotWithShape="1">
          <a:blip r:embed="rId2"/>
          <a:srcRect t="7123"/>
          <a:stretch/>
        </p:blipFill>
        <p:spPr>
          <a:xfrm>
            <a:off x="2681080" y="1398061"/>
            <a:ext cx="7071973" cy="3822030"/>
          </a:xfrm>
          <a:prstGeom prst="rect">
            <a:avLst/>
          </a:prstGeom>
        </p:spPr>
      </p:pic>
      <p:sp>
        <p:nvSpPr>
          <p:cNvPr id="7" name="TextBox 6">
            <a:extLst>
              <a:ext uri="{FF2B5EF4-FFF2-40B4-BE49-F238E27FC236}">
                <a16:creationId xmlns:a16="http://schemas.microsoft.com/office/drawing/2014/main" id="{1CDA7F9F-5530-153E-9A77-E664013BD9FF}"/>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
        <p:nvSpPr>
          <p:cNvPr id="8" name="Oval 7">
            <a:extLst>
              <a:ext uri="{FF2B5EF4-FFF2-40B4-BE49-F238E27FC236}">
                <a16:creationId xmlns:a16="http://schemas.microsoft.com/office/drawing/2014/main" id="{4A9F6A76-EACB-5443-91F1-5440E3B4B18E}"/>
              </a:ext>
            </a:extLst>
          </p:cNvPr>
          <p:cNvSpPr/>
          <p:nvPr/>
        </p:nvSpPr>
        <p:spPr>
          <a:xfrm>
            <a:off x="3098800" y="3844750"/>
            <a:ext cx="650240" cy="584775"/>
          </a:xfrm>
          <a:custGeom>
            <a:avLst/>
            <a:gdLst>
              <a:gd name="connsiteX0" fmla="*/ 0 w 650240"/>
              <a:gd name="connsiteY0" fmla="*/ 292388 h 584775"/>
              <a:gd name="connsiteX1" fmla="*/ 325120 w 650240"/>
              <a:gd name="connsiteY1" fmla="*/ 0 h 584775"/>
              <a:gd name="connsiteX2" fmla="*/ 650240 w 650240"/>
              <a:gd name="connsiteY2" fmla="*/ 292388 h 584775"/>
              <a:gd name="connsiteX3" fmla="*/ 325120 w 650240"/>
              <a:gd name="connsiteY3" fmla="*/ 584776 h 584775"/>
              <a:gd name="connsiteX4" fmla="*/ 0 w 650240"/>
              <a:gd name="connsiteY4" fmla="*/ 292388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240" h="584775" extrusionOk="0">
                <a:moveTo>
                  <a:pt x="0" y="292388"/>
                </a:moveTo>
                <a:cubicBezTo>
                  <a:pt x="29954" y="122000"/>
                  <a:pt x="111918" y="1139"/>
                  <a:pt x="325120" y="0"/>
                </a:cubicBezTo>
                <a:cubicBezTo>
                  <a:pt x="506993" y="-42869"/>
                  <a:pt x="628572" y="130900"/>
                  <a:pt x="650240" y="292388"/>
                </a:cubicBezTo>
                <a:cubicBezTo>
                  <a:pt x="674753" y="458274"/>
                  <a:pt x="485575" y="581526"/>
                  <a:pt x="325120" y="584776"/>
                </a:cubicBezTo>
                <a:cubicBezTo>
                  <a:pt x="154128" y="632101"/>
                  <a:pt x="28507" y="451241"/>
                  <a:pt x="0" y="292388"/>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54947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Death Analysis </a:t>
            </a:r>
            <a:br>
              <a:rPr lang="en-CA" b="1" dirty="0"/>
            </a:br>
            <a:r>
              <a:rPr lang="en-CA" sz="1800" b="1" dirty="0"/>
              <a:t>by serum sodium</a:t>
            </a:r>
            <a:endParaRPr lang="en-CA" b="1" dirty="0"/>
          </a:p>
        </p:txBody>
      </p:sp>
      <p:sp>
        <p:nvSpPr>
          <p:cNvPr id="3" name="TextBox 2">
            <a:extLst>
              <a:ext uri="{FF2B5EF4-FFF2-40B4-BE49-F238E27FC236}">
                <a16:creationId xmlns:a16="http://schemas.microsoft.com/office/drawing/2014/main" id="{DB6EE6AA-285A-9294-3BED-1248E4FD3FE4}"/>
              </a:ext>
            </a:extLst>
          </p:cNvPr>
          <p:cNvSpPr txBox="1"/>
          <p:nvPr/>
        </p:nvSpPr>
        <p:spPr>
          <a:xfrm>
            <a:off x="2969150" y="5303021"/>
            <a:ext cx="5506940" cy="584775"/>
          </a:xfrm>
          <a:prstGeom prst="rect">
            <a:avLst/>
          </a:prstGeom>
          <a:noFill/>
        </p:spPr>
        <p:txBody>
          <a:bodyPr wrap="square">
            <a:spAutoFit/>
          </a:bodyPr>
          <a:lstStyle/>
          <a:p>
            <a:pPr algn="l"/>
            <a:r>
              <a:rPr lang="en-US" sz="1600" i="0" dirty="0" err="1">
                <a:effectLst/>
                <a:latin typeface="Inter"/>
              </a:rPr>
              <a:t>serum_sodium</a:t>
            </a:r>
            <a:r>
              <a:rPr lang="en-US" sz="1600" i="0" dirty="0">
                <a:effectLst/>
                <a:latin typeface="Inter"/>
              </a:rPr>
              <a:t> values 127 - 145 indicate towards a death due to heart failure.</a:t>
            </a:r>
          </a:p>
        </p:txBody>
      </p:sp>
      <p:pic>
        <p:nvPicPr>
          <p:cNvPr id="9" name="Picture 8">
            <a:extLst>
              <a:ext uri="{FF2B5EF4-FFF2-40B4-BE49-F238E27FC236}">
                <a16:creationId xmlns:a16="http://schemas.microsoft.com/office/drawing/2014/main" id="{48D86D7C-9A51-2A1D-34DB-F12A02E374D7}"/>
              </a:ext>
            </a:extLst>
          </p:cNvPr>
          <p:cNvPicPr>
            <a:picLocks noChangeAspect="1"/>
          </p:cNvPicPr>
          <p:nvPr/>
        </p:nvPicPr>
        <p:blipFill>
          <a:blip r:embed="rId2"/>
          <a:stretch>
            <a:fillRect/>
          </a:stretch>
        </p:blipFill>
        <p:spPr>
          <a:xfrm>
            <a:off x="2710254" y="1403904"/>
            <a:ext cx="7216765" cy="3779848"/>
          </a:xfrm>
          <a:prstGeom prst="rect">
            <a:avLst/>
          </a:prstGeom>
        </p:spPr>
      </p:pic>
      <p:sp>
        <p:nvSpPr>
          <p:cNvPr id="10" name="TextBox 9">
            <a:extLst>
              <a:ext uri="{FF2B5EF4-FFF2-40B4-BE49-F238E27FC236}">
                <a16:creationId xmlns:a16="http://schemas.microsoft.com/office/drawing/2014/main" id="{EB72022D-E5B0-BAB2-5CE8-CF21E2D7F2DE}"/>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
        <p:nvSpPr>
          <p:cNvPr id="11" name="Oval 10">
            <a:extLst>
              <a:ext uri="{FF2B5EF4-FFF2-40B4-BE49-F238E27FC236}">
                <a16:creationId xmlns:a16="http://schemas.microsoft.com/office/drawing/2014/main" id="{5004CA17-42A4-0A7E-6804-CDF104BD1015}"/>
              </a:ext>
            </a:extLst>
          </p:cNvPr>
          <p:cNvSpPr/>
          <p:nvPr/>
        </p:nvSpPr>
        <p:spPr>
          <a:xfrm>
            <a:off x="5080699" y="1403904"/>
            <a:ext cx="2803461" cy="2629616"/>
          </a:xfrm>
          <a:custGeom>
            <a:avLst/>
            <a:gdLst>
              <a:gd name="connsiteX0" fmla="*/ 0 w 2803461"/>
              <a:gd name="connsiteY0" fmla="*/ 1314808 h 2629616"/>
              <a:gd name="connsiteX1" fmla="*/ 1401731 w 2803461"/>
              <a:gd name="connsiteY1" fmla="*/ 0 h 2629616"/>
              <a:gd name="connsiteX2" fmla="*/ 2803462 w 2803461"/>
              <a:gd name="connsiteY2" fmla="*/ 1314808 h 2629616"/>
              <a:gd name="connsiteX3" fmla="*/ 1401731 w 2803461"/>
              <a:gd name="connsiteY3" fmla="*/ 2629616 h 2629616"/>
              <a:gd name="connsiteX4" fmla="*/ 0 w 2803461"/>
              <a:gd name="connsiteY4" fmla="*/ 1314808 h 262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3461" h="2629616" extrusionOk="0">
                <a:moveTo>
                  <a:pt x="0" y="1314808"/>
                </a:moveTo>
                <a:cubicBezTo>
                  <a:pt x="50597" y="573615"/>
                  <a:pt x="432269" y="6611"/>
                  <a:pt x="1401731" y="0"/>
                </a:cubicBezTo>
                <a:cubicBezTo>
                  <a:pt x="2179601" y="-68828"/>
                  <a:pt x="2768576" y="588649"/>
                  <a:pt x="2803462" y="1314808"/>
                </a:cubicBezTo>
                <a:cubicBezTo>
                  <a:pt x="2837332" y="2047042"/>
                  <a:pt x="2003793" y="2600343"/>
                  <a:pt x="1401731" y="2629616"/>
                </a:cubicBezTo>
                <a:cubicBezTo>
                  <a:pt x="664121" y="2831488"/>
                  <a:pt x="85321" y="2033091"/>
                  <a:pt x="0" y="1314808"/>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7720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Death Analysis </a:t>
            </a:r>
            <a:br>
              <a:rPr lang="en-CA" b="1" dirty="0"/>
            </a:br>
            <a:r>
              <a:rPr lang="en-CA" sz="1800" b="1" dirty="0"/>
              <a:t>by creatinine phosphokinase </a:t>
            </a:r>
            <a:endParaRPr lang="en-CA" b="1" dirty="0"/>
          </a:p>
        </p:txBody>
      </p:sp>
      <p:sp>
        <p:nvSpPr>
          <p:cNvPr id="3" name="TextBox 2">
            <a:extLst>
              <a:ext uri="{FF2B5EF4-FFF2-40B4-BE49-F238E27FC236}">
                <a16:creationId xmlns:a16="http://schemas.microsoft.com/office/drawing/2014/main" id="{DB6EE6AA-285A-9294-3BED-1248E4FD3FE4}"/>
              </a:ext>
            </a:extLst>
          </p:cNvPr>
          <p:cNvSpPr txBox="1"/>
          <p:nvPr/>
        </p:nvSpPr>
        <p:spPr>
          <a:xfrm>
            <a:off x="3231542" y="5195039"/>
            <a:ext cx="5506940" cy="584775"/>
          </a:xfrm>
          <a:prstGeom prst="rect">
            <a:avLst/>
          </a:prstGeom>
          <a:noFill/>
        </p:spPr>
        <p:txBody>
          <a:bodyPr wrap="square">
            <a:spAutoFit/>
          </a:bodyPr>
          <a:lstStyle/>
          <a:p>
            <a:pPr algn="l"/>
            <a:r>
              <a:rPr lang="en-US" sz="1600" i="1" dirty="0" err="1">
                <a:effectLst/>
                <a:latin typeface="Inter"/>
              </a:rPr>
              <a:t>serum_creatinine</a:t>
            </a:r>
            <a:r>
              <a:rPr lang="en-US" sz="1600" i="1" dirty="0">
                <a:effectLst/>
                <a:latin typeface="Inter"/>
              </a:rPr>
              <a:t> values from 0.6 to 3.0 have higher probability to lead to death</a:t>
            </a:r>
          </a:p>
        </p:txBody>
      </p:sp>
      <p:pic>
        <p:nvPicPr>
          <p:cNvPr id="4" name="Picture 3">
            <a:extLst>
              <a:ext uri="{FF2B5EF4-FFF2-40B4-BE49-F238E27FC236}">
                <a16:creationId xmlns:a16="http://schemas.microsoft.com/office/drawing/2014/main" id="{B832EF1E-2180-4048-BDDE-0BBE13795F98}"/>
              </a:ext>
            </a:extLst>
          </p:cNvPr>
          <p:cNvPicPr>
            <a:picLocks noChangeAspect="1"/>
          </p:cNvPicPr>
          <p:nvPr/>
        </p:nvPicPr>
        <p:blipFill>
          <a:blip r:embed="rId2"/>
          <a:stretch>
            <a:fillRect/>
          </a:stretch>
        </p:blipFill>
        <p:spPr>
          <a:xfrm>
            <a:off x="2909697" y="1325563"/>
            <a:ext cx="7247248" cy="3932261"/>
          </a:xfrm>
          <a:prstGeom prst="rect">
            <a:avLst/>
          </a:prstGeom>
        </p:spPr>
      </p:pic>
      <p:sp>
        <p:nvSpPr>
          <p:cNvPr id="7" name="TextBox 6">
            <a:extLst>
              <a:ext uri="{FF2B5EF4-FFF2-40B4-BE49-F238E27FC236}">
                <a16:creationId xmlns:a16="http://schemas.microsoft.com/office/drawing/2014/main" id="{9B7FFC38-40A9-DCFB-4DA2-20631975A210}"/>
              </a:ext>
            </a:extLst>
          </p:cNvPr>
          <p:cNvSpPr txBox="1"/>
          <p:nvPr/>
        </p:nvSpPr>
        <p:spPr>
          <a:xfrm>
            <a:off x="11801724" y="6396335"/>
            <a:ext cx="335280" cy="461665"/>
          </a:xfrm>
          <a:prstGeom prst="rect">
            <a:avLst/>
          </a:prstGeom>
          <a:noFill/>
        </p:spPr>
        <p:txBody>
          <a:bodyPr wrap="square" rtlCol="0">
            <a:spAutoFit/>
          </a:bodyPr>
          <a:lstStyle/>
          <a:p>
            <a:r>
              <a:rPr lang="en-CA" sz="2400" b="1" dirty="0"/>
              <a:t>R</a:t>
            </a:r>
          </a:p>
        </p:txBody>
      </p:sp>
      <p:sp>
        <p:nvSpPr>
          <p:cNvPr id="8" name="Oval 7">
            <a:extLst>
              <a:ext uri="{FF2B5EF4-FFF2-40B4-BE49-F238E27FC236}">
                <a16:creationId xmlns:a16="http://schemas.microsoft.com/office/drawing/2014/main" id="{6552A41B-1F3D-E209-7C6B-B77FB62A82F2}"/>
              </a:ext>
            </a:extLst>
          </p:cNvPr>
          <p:cNvSpPr/>
          <p:nvPr/>
        </p:nvSpPr>
        <p:spPr>
          <a:xfrm>
            <a:off x="3454400" y="3834590"/>
            <a:ext cx="1656080" cy="584775"/>
          </a:xfrm>
          <a:custGeom>
            <a:avLst/>
            <a:gdLst>
              <a:gd name="connsiteX0" fmla="*/ 0 w 1656080"/>
              <a:gd name="connsiteY0" fmla="*/ 292388 h 584775"/>
              <a:gd name="connsiteX1" fmla="*/ 828040 w 1656080"/>
              <a:gd name="connsiteY1" fmla="*/ 0 h 584775"/>
              <a:gd name="connsiteX2" fmla="*/ 1656080 w 1656080"/>
              <a:gd name="connsiteY2" fmla="*/ 292388 h 584775"/>
              <a:gd name="connsiteX3" fmla="*/ 828040 w 1656080"/>
              <a:gd name="connsiteY3" fmla="*/ 584776 h 584775"/>
              <a:gd name="connsiteX4" fmla="*/ 0 w 1656080"/>
              <a:gd name="connsiteY4" fmla="*/ 292388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080" h="584775" extrusionOk="0">
                <a:moveTo>
                  <a:pt x="0" y="292388"/>
                </a:moveTo>
                <a:cubicBezTo>
                  <a:pt x="100940" y="100892"/>
                  <a:pt x="327983" y="1447"/>
                  <a:pt x="828040" y="0"/>
                </a:cubicBezTo>
                <a:cubicBezTo>
                  <a:pt x="1287668" y="-42869"/>
                  <a:pt x="1634412" y="130900"/>
                  <a:pt x="1656080" y="292388"/>
                </a:cubicBezTo>
                <a:cubicBezTo>
                  <a:pt x="1722327" y="465773"/>
                  <a:pt x="1270885" y="582315"/>
                  <a:pt x="828040" y="584776"/>
                </a:cubicBezTo>
                <a:cubicBezTo>
                  <a:pt x="379293" y="632101"/>
                  <a:pt x="28507" y="451241"/>
                  <a:pt x="0" y="292388"/>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43032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Analysis on Diabetes</a:t>
            </a:r>
          </a:p>
        </p:txBody>
      </p:sp>
      <p:pic>
        <p:nvPicPr>
          <p:cNvPr id="3" name="Picture 2">
            <a:extLst>
              <a:ext uri="{FF2B5EF4-FFF2-40B4-BE49-F238E27FC236}">
                <a16:creationId xmlns:a16="http://schemas.microsoft.com/office/drawing/2014/main" id="{607743F5-ECA7-351B-705F-9BD2D0F22F00}"/>
              </a:ext>
            </a:extLst>
          </p:cNvPr>
          <p:cNvPicPr>
            <a:picLocks noChangeAspect="1"/>
          </p:cNvPicPr>
          <p:nvPr/>
        </p:nvPicPr>
        <p:blipFill rotWithShape="1">
          <a:blip r:embed="rId2"/>
          <a:srcRect t="13971"/>
          <a:stretch/>
        </p:blipFill>
        <p:spPr>
          <a:xfrm>
            <a:off x="3383628" y="1707498"/>
            <a:ext cx="7285351" cy="3586127"/>
          </a:xfrm>
          <a:prstGeom prst="rect">
            <a:avLst/>
          </a:prstGeom>
        </p:spPr>
      </p:pic>
      <p:sp>
        <p:nvSpPr>
          <p:cNvPr id="7" name="TextBox 6">
            <a:extLst>
              <a:ext uri="{FF2B5EF4-FFF2-40B4-BE49-F238E27FC236}">
                <a16:creationId xmlns:a16="http://schemas.microsoft.com/office/drawing/2014/main" id="{A01A033E-C526-9961-AC60-C44EC3126A62}"/>
              </a:ext>
            </a:extLst>
          </p:cNvPr>
          <p:cNvSpPr txBox="1"/>
          <p:nvPr/>
        </p:nvSpPr>
        <p:spPr>
          <a:xfrm>
            <a:off x="3383628" y="5293625"/>
            <a:ext cx="7959257" cy="1323439"/>
          </a:xfrm>
          <a:prstGeom prst="rect">
            <a:avLst/>
          </a:prstGeom>
          <a:noFill/>
        </p:spPr>
        <p:txBody>
          <a:bodyPr wrap="square">
            <a:spAutoFit/>
          </a:bodyPr>
          <a:lstStyle/>
          <a:p>
            <a:pPr algn="just"/>
            <a:r>
              <a:rPr lang="en-US" sz="1600" i="1" dirty="0">
                <a:solidFill>
                  <a:srgbClr val="171616"/>
                </a:solidFill>
                <a:effectLst/>
                <a:latin typeface="Inter"/>
              </a:rPr>
              <a:t>From the pie charts, we may deduce that in our dataset, </a:t>
            </a:r>
          </a:p>
          <a:p>
            <a:pPr algn="just"/>
            <a:r>
              <a:rPr lang="en-US" sz="1600" b="1" i="1" dirty="0">
                <a:solidFill>
                  <a:srgbClr val="171616"/>
                </a:solidFill>
                <a:effectLst/>
                <a:latin typeface="Inter"/>
              </a:rPr>
              <a:t>non-diabetic</a:t>
            </a:r>
            <a:endParaRPr lang="en-US" sz="1600" b="1" i="1" dirty="0">
              <a:solidFill>
                <a:srgbClr val="171616"/>
              </a:solidFill>
              <a:latin typeface="Inter"/>
            </a:endParaRPr>
          </a:p>
          <a:p>
            <a:pPr algn="just"/>
            <a:r>
              <a:rPr lang="en-US" sz="1600" i="1" dirty="0">
                <a:solidFill>
                  <a:srgbClr val="171616"/>
                </a:solidFill>
                <a:effectLst/>
                <a:latin typeface="Inter"/>
              </a:rPr>
              <a:t>118 lived, while 56 did not, </a:t>
            </a:r>
          </a:p>
          <a:p>
            <a:pPr algn="just"/>
            <a:r>
              <a:rPr lang="en-US" sz="1600" b="1" i="1" dirty="0">
                <a:solidFill>
                  <a:srgbClr val="171616"/>
                </a:solidFill>
                <a:effectLst/>
                <a:latin typeface="Inter"/>
              </a:rPr>
              <a:t>diabetes</a:t>
            </a:r>
          </a:p>
          <a:p>
            <a:pPr algn="just"/>
            <a:r>
              <a:rPr lang="en-US" sz="1600" i="1" dirty="0">
                <a:solidFill>
                  <a:srgbClr val="171616"/>
                </a:solidFill>
                <a:effectLst/>
                <a:latin typeface="Inter"/>
              </a:rPr>
              <a:t>and 85 survived, while 40 did not.</a:t>
            </a:r>
            <a:endParaRPr lang="en-CA" sz="1600" i="1" dirty="0"/>
          </a:p>
        </p:txBody>
      </p:sp>
      <p:sp>
        <p:nvSpPr>
          <p:cNvPr id="8" name="TextBox 7">
            <a:extLst>
              <a:ext uri="{FF2B5EF4-FFF2-40B4-BE49-F238E27FC236}">
                <a16:creationId xmlns:a16="http://schemas.microsoft.com/office/drawing/2014/main" id="{1932C6C5-B9A9-B8F5-8AE0-52546D84009C}"/>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28451988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07B5-7BB3-BC8B-6A1B-66EDC3CED9B0}"/>
              </a:ext>
            </a:extLst>
          </p:cNvPr>
          <p:cNvSpPr>
            <a:spLocks noGrp="1"/>
          </p:cNvSpPr>
          <p:nvPr>
            <p:ph idx="1"/>
          </p:nvPr>
        </p:nvSpPr>
        <p:spPr>
          <a:xfrm>
            <a:off x="222636" y="1539378"/>
            <a:ext cx="11759979" cy="5318622"/>
          </a:xfrm>
        </p:spPr>
        <p:txBody>
          <a:bodyPr>
            <a:normAutofit/>
          </a:bodyPr>
          <a:lstStyle/>
          <a:p>
            <a:pPr algn="just"/>
            <a:r>
              <a:rPr lang="en-CA" sz="2000" b="0" i="0" dirty="0">
                <a:solidFill>
                  <a:srgbClr val="000000"/>
                </a:solidFill>
                <a:effectLst/>
                <a:latin typeface="Inter"/>
              </a:rPr>
              <a:t>Problem Statement</a:t>
            </a:r>
          </a:p>
          <a:p>
            <a:pPr algn="just"/>
            <a:r>
              <a:rPr lang="en-CA" sz="2000" dirty="0">
                <a:solidFill>
                  <a:srgbClr val="000000"/>
                </a:solidFill>
                <a:latin typeface="Inter"/>
              </a:rPr>
              <a:t>Objectives</a:t>
            </a:r>
          </a:p>
          <a:p>
            <a:pPr algn="just"/>
            <a:r>
              <a:rPr lang="en-CA" sz="2000" b="0" i="0" dirty="0">
                <a:solidFill>
                  <a:srgbClr val="000000"/>
                </a:solidFill>
                <a:effectLst/>
                <a:latin typeface="Inter"/>
              </a:rPr>
              <a:t>Contr</a:t>
            </a:r>
            <a:r>
              <a:rPr lang="en-CA" sz="2000" dirty="0">
                <a:solidFill>
                  <a:srgbClr val="000000"/>
                </a:solidFill>
                <a:latin typeface="Inter"/>
              </a:rPr>
              <a:t>ibution</a:t>
            </a:r>
          </a:p>
          <a:p>
            <a:pPr algn="just"/>
            <a:r>
              <a:rPr lang="en-CA" sz="2000" b="0" i="0" dirty="0">
                <a:solidFill>
                  <a:srgbClr val="000000"/>
                </a:solidFill>
                <a:effectLst/>
                <a:latin typeface="Inter"/>
              </a:rPr>
              <a:t>About Data</a:t>
            </a:r>
          </a:p>
          <a:p>
            <a:pPr algn="just"/>
            <a:r>
              <a:rPr lang="en-CA" sz="2000" dirty="0">
                <a:solidFill>
                  <a:srgbClr val="000000"/>
                </a:solidFill>
                <a:latin typeface="Inter"/>
              </a:rPr>
              <a:t>Knowing Data</a:t>
            </a:r>
          </a:p>
          <a:p>
            <a:pPr algn="just"/>
            <a:r>
              <a:rPr lang="en-CA" sz="2000" dirty="0">
                <a:solidFill>
                  <a:srgbClr val="000000"/>
                </a:solidFill>
                <a:latin typeface="Inter"/>
              </a:rPr>
              <a:t>Statistics Summary</a:t>
            </a:r>
          </a:p>
          <a:p>
            <a:pPr algn="just"/>
            <a:r>
              <a:rPr lang="en-CA" sz="2000" dirty="0">
                <a:solidFill>
                  <a:srgbClr val="000000"/>
                </a:solidFill>
                <a:latin typeface="Inter"/>
              </a:rPr>
              <a:t>Visualizing Risk Factors</a:t>
            </a:r>
          </a:p>
          <a:p>
            <a:pPr algn="just"/>
            <a:r>
              <a:rPr lang="en-CA" sz="2000" dirty="0">
                <a:solidFill>
                  <a:srgbClr val="000000"/>
                </a:solidFill>
                <a:latin typeface="Inter"/>
              </a:rPr>
              <a:t>Feature Engineering</a:t>
            </a:r>
          </a:p>
          <a:p>
            <a:pPr algn="just"/>
            <a:r>
              <a:rPr lang="en-CA" sz="2000" dirty="0">
                <a:solidFill>
                  <a:srgbClr val="000000"/>
                </a:solidFill>
                <a:latin typeface="Inter"/>
              </a:rPr>
              <a:t>Data Model(s) Building</a:t>
            </a:r>
          </a:p>
          <a:p>
            <a:pPr algn="just"/>
            <a:r>
              <a:rPr lang="en-CA" sz="2000" dirty="0">
                <a:solidFill>
                  <a:srgbClr val="000000"/>
                </a:solidFill>
                <a:latin typeface="Inter"/>
              </a:rPr>
              <a:t>Model’s Accuracy Summary</a:t>
            </a:r>
          </a:p>
          <a:p>
            <a:pPr algn="just"/>
            <a:r>
              <a:rPr lang="en-CA" sz="2000" dirty="0">
                <a:solidFill>
                  <a:srgbClr val="000000"/>
                </a:solidFill>
                <a:latin typeface="Inter"/>
              </a:rPr>
              <a:t>Model Deployment</a:t>
            </a:r>
          </a:p>
          <a:p>
            <a:pPr marL="0" indent="0" algn="just">
              <a:buNone/>
            </a:pPr>
            <a:endParaRPr lang="en-CA" sz="2000" dirty="0">
              <a:solidFill>
                <a:srgbClr val="000000"/>
              </a:solidFill>
              <a:latin typeface="Inter"/>
            </a:endParaRPr>
          </a:p>
          <a:p>
            <a:pPr algn="just"/>
            <a:endParaRPr lang="en-CA" sz="2000" dirty="0">
              <a:solidFill>
                <a:srgbClr val="000000"/>
              </a:solidFill>
              <a:latin typeface="Inter"/>
            </a:endParaRPr>
          </a:p>
          <a:p>
            <a:pPr algn="just"/>
            <a:endParaRPr lang="en-US" sz="2000" b="0" i="0" dirty="0">
              <a:solidFill>
                <a:srgbClr val="000000"/>
              </a:solidFill>
              <a:effectLst/>
              <a:latin typeface="Inter"/>
            </a:endParaRPr>
          </a:p>
        </p:txBody>
      </p:sp>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Timelines</a:t>
            </a:r>
            <a:endParaRPr lang="en-CA" dirty="0"/>
          </a:p>
        </p:txBody>
      </p:sp>
      <p:sp>
        <p:nvSpPr>
          <p:cNvPr id="2" name="TextBox 1">
            <a:extLst>
              <a:ext uri="{FF2B5EF4-FFF2-40B4-BE49-F238E27FC236}">
                <a16:creationId xmlns:a16="http://schemas.microsoft.com/office/drawing/2014/main" id="{B8F4CCD6-3150-63DB-549A-54113E59CEE2}"/>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
        <p:nvSpPr>
          <p:cNvPr id="8" name="TextBox 7">
            <a:extLst>
              <a:ext uri="{FF2B5EF4-FFF2-40B4-BE49-F238E27FC236}">
                <a16:creationId xmlns:a16="http://schemas.microsoft.com/office/drawing/2014/main" id="{5F5613C1-30B8-4DC5-1479-0AB77ECB32F5}"/>
              </a:ext>
            </a:extLst>
          </p:cNvPr>
          <p:cNvSpPr txBox="1"/>
          <p:nvPr/>
        </p:nvSpPr>
        <p:spPr>
          <a:xfrm>
            <a:off x="5948180" y="1696554"/>
            <a:ext cx="6111630" cy="1569660"/>
          </a:xfrm>
          <a:prstGeom prst="rect">
            <a:avLst/>
          </a:prstGeom>
          <a:noFill/>
        </p:spPr>
        <p:txBody>
          <a:bodyPr wrap="square">
            <a:spAutoFit/>
          </a:bodyPr>
          <a:lstStyle/>
          <a:p>
            <a:pPr algn="ctr"/>
            <a:r>
              <a:rPr lang="en-US" sz="2400" b="1" dirty="0">
                <a:solidFill>
                  <a:schemeClr val="tx1"/>
                </a:solidFill>
              </a:rPr>
              <a:t>Group 009 - Section 002</a:t>
            </a:r>
          </a:p>
          <a:p>
            <a:pPr algn="ctr"/>
            <a:r>
              <a:rPr lang="en-US" sz="1800" b="1" dirty="0"/>
              <a:t>SMIT RANA - 792056</a:t>
            </a:r>
          </a:p>
          <a:p>
            <a:pPr algn="ctr">
              <a:lnSpc>
                <a:spcPct val="100000"/>
              </a:lnSpc>
              <a:spcBef>
                <a:spcPts val="0"/>
              </a:spcBef>
            </a:pPr>
            <a:r>
              <a:rPr lang="en-US" sz="1800" b="1" dirty="0"/>
              <a:t>HARSH PATEL - 791820</a:t>
            </a:r>
          </a:p>
          <a:p>
            <a:pPr algn="ctr">
              <a:lnSpc>
                <a:spcPct val="100000"/>
              </a:lnSpc>
              <a:spcBef>
                <a:spcPts val="0"/>
              </a:spcBef>
            </a:pPr>
            <a:r>
              <a:rPr lang="en-CA" sz="1800" b="1" dirty="0"/>
              <a:t>RECHEL THOMAS REBELLO - 787548</a:t>
            </a:r>
          </a:p>
          <a:p>
            <a:pPr algn="ctr">
              <a:lnSpc>
                <a:spcPct val="100000"/>
              </a:lnSpc>
              <a:spcBef>
                <a:spcPts val="0"/>
              </a:spcBef>
            </a:pPr>
            <a:r>
              <a:rPr lang="en-CA" sz="1800" b="1" dirty="0"/>
              <a:t>DHRUV LIMBACHIYA - 784687</a:t>
            </a:r>
          </a:p>
        </p:txBody>
      </p:sp>
    </p:spTree>
    <p:extLst>
      <p:ext uri="{BB962C8B-B14F-4D97-AF65-F5344CB8AC3E}">
        <p14:creationId xmlns:p14="http://schemas.microsoft.com/office/powerpoint/2010/main" val="15971428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Analysis on Anemia</a:t>
            </a:r>
          </a:p>
        </p:txBody>
      </p:sp>
      <p:pic>
        <p:nvPicPr>
          <p:cNvPr id="3" name="Picture 2">
            <a:extLst>
              <a:ext uri="{FF2B5EF4-FFF2-40B4-BE49-F238E27FC236}">
                <a16:creationId xmlns:a16="http://schemas.microsoft.com/office/drawing/2014/main" id="{BA27CFE9-0748-8E60-4891-8B2F915AEF1F}"/>
              </a:ext>
            </a:extLst>
          </p:cNvPr>
          <p:cNvPicPr>
            <a:picLocks noChangeAspect="1"/>
          </p:cNvPicPr>
          <p:nvPr/>
        </p:nvPicPr>
        <p:blipFill rotWithShape="1">
          <a:blip r:embed="rId2"/>
          <a:srcRect t="12805"/>
          <a:stretch/>
        </p:blipFill>
        <p:spPr>
          <a:xfrm>
            <a:off x="3311073" y="1661474"/>
            <a:ext cx="7239627" cy="3535051"/>
          </a:xfrm>
          <a:prstGeom prst="rect">
            <a:avLst/>
          </a:prstGeom>
        </p:spPr>
      </p:pic>
      <p:sp>
        <p:nvSpPr>
          <p:cNvPr id="5" name="TextBox 4">
            <a:extLst>
              <a:ext uri="{FF2B5EF4-FFF2-40B4-BE49-F238E27FC236}">
                <a16:creationId xmlns:a16="http://schemas.microsoft.com/office/drawing/2014/main" id="{B3D7F05A-DF71-0CDB-86C5-C022B8BAE2C1}"/>
              </a:ext>
            </a:extLst>
          </p:cNvPr>
          <p:cNvSpPr txBox="1"/>
          <p:nvPr/>
        </p:nvSpPr>
        <p:spPr>
          <a:xfrm>
            <a:off x="3212870" y="5196525"/>
            <a:ext cx="8220967" cy="1323439"/>
          </a:xfrm>
          <a:prstGeom prst="rect">
            <a:avLst/>
          </a:prstGeom>
          <a:noFill/>
        </p:spPr>
        <p:txBody>
          <a:bodyPr wrap="square">
            <a:spAutoFit/>
          </a:bodyPr>
          <a:lstStyle/>
          <a:p>
            <a:r>
              <a:rPr lang="en-US" sz="1600" i="1" dirty="0">
                <a:solidFill>
                  <a:srgbClr val="171616"/>
                </a:solidFill>
                <a:effectLst/>
                <a:latin typeface="Inter"/>
              </a:rPr>
              <a:t>Based on the pie charts above, we can conclude that in our dataset </a:t>
            </a:r>
            <a:endParaRPr lang="en-US" sz="1600" i="1" dirty="0">
              <a:solidFill>
                <a:srgbClr val="171616"/>
              </a:solidFill>
              <a:latin typeface="Inter"/>
            </a:endParaRPr>
          </a:p>
          <a:p>
            <a:r>
              <a:rPr lang="en-US" sz="1600" b="1" i="1" dirty="0">
                <a:solidFill>
                  <a:srgbClr val="171616"/>
                </a:solidFill>
                <a:effectLst/>
                <a:latin typeface="Inter"/>
              </a:rPr>
              <a:t>non-anemic</a:t>
            </a:r>
          </a:p>
          <a:p>
            <a:r>
              <a:rPr lang="en-US" sz="1600" i="1" dirty="0">
                <a:solidFill>
                  <a:srgbClr val="171616"/>
                </a:solidFill>
                <a:effectLst/>
                <a:latin typeface="Inter"/>
              </a:rPr>
              <a:t>120 survived and 50 did not</a:t>
            </a:r>
          </a:p>
          <a:p>
            <a:r>
              <a:rPr lang="en-US" sz="1600" b="1" i="1" dirty="0" err="1">
                <a:solidFill>
                  <a:srgbClr val="171616"/>
                </a:solidFill>
                <a:effectLst/>
                <a:latin typeface="Inter"/>
              </a:rPr>
              <a:t>anaemic</a:t>
            </a:r>
            <a:endParaRPr lang="en-US" sz="1600" b="1" i="1" dirty="0">
              <a:solidFill>
                <a:srgbClr val="171616"/>
              </a:solidFill>
              <a:effectLst/>
              <a:latin typeface="Inter"/>
            </a:endParaRPr>
          </a:p>
          <a:p>
            <a:r>
              <a:rPr lang="en-US" sz="1600" i="1" dirty="0">
                <a:solidFill>
                  <a:srgbClr val="171616"/>
                </a:solidFill>
                <a:effectLst/>
                <a:latin typeface="Inter"/>
              </a:rPr>
              <a:t>83 of the survived, while 46 did not.</a:t>
            </a:r>
            <a:endParaRPr lang="en-CA" sz="1600" i="1" dirty="0"/>
          </a:p>
        </p:txBody>
      </p:sp>
      <p:sp>
        <p:nvSpPr>
          <p:cNvPr id="9" name="TextBox 8">
            <a:extLst>
              <a:ext uri="{FF2B5EF4-FFF2-40B4-BE49-F238E27FC236}">
                <a16:creationId xmlns:a16="http://schemas.microsoft.com/office/drawing/2014/main" id="{FD429B49-54D6-64FA-FEF6-4F95CC223922}"/>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73548318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Analysis on High Blood Pressure</a:t>
            </a:r>
          </a:p>
        </p:txBody>
      </p:sp>
      <p:pic>
        <p:nvPicPr>
          <p:cNvPr id="3" name="Picture 2">
            <a:extLst>
              <a:ext uri="{FF2B5EF4-FFF2-40B4-BE49-F238E27FC236}">
                <a16:creationId xmlns:a16="http://schemas.microsoft.com/office/drawing/2014/main" id="{CCFD335C-9487-F55C-F564-24D090B4B760}"/>
              </a:ext>
            </a:extLst>
          </p:cNvPr>
          <p:cNvPicPr>
            <a:picLocks noChangeAspect="1"/>
          </p:cNvPicPr>
          <p:nvPr/>
        </p:nvPicPr>
        <p:blipFill>
          <a:blip r:embed="rId2"/>
          <a:stretch>
            <a:fillRect/>
          </a:stretch>
        </p:blipFill>
        <p:spPr>
          <a:xfrm>
            <a:off x="3751076" y="1491274"/>
            <a:ext cx="6911939" cy="3619814"/>
          </a:xfrm>
          <a:prstGeom prst="rect">
            <a:avLst/>
          </a:prstGeom>
        </p:spPr>
      </p:pic>
      <p:sp>
        <p:nvSpPr>
          <p:cNvPr id="5" name="TextBox 4">
            <a:extLst>
              <a:ext uri="{FF2B5EF4-FFF2-40B4-BE49-F238E27FC236}">
                <a16:creationId xmlns:a16="http://schemas.microsoft.com/office/drawing/2014/main" id="{986941FB-F979-03D9-EA11-771AFA594002}"/>
              </a:ext>
            </a:extLst>
          </p:cNvPr>
          <p:cNvSpPr txBox="1"/>
          <p:nvPr/>
        </p:nvSpPr>
        <p:spPr>
          <a:xfrm>
            <a:off x="3751076" y="5262583"/>
            <a:ext cx="8881608" cy="1323439"/>
          </a:xfrm>
          <a:prstGeom prst="rect">
            <a:avLst/>
          </a:prstGeom>
          <a:noFill/>
        </p:spPr>
        <p:txBody>
          <a:bodyPr wrap="square">
            <a:spAutoFit/>
          </a:bodyPr>
          <a:lstStyle/>
          <a:p>
            <a:pPr algn="just"/>
            <a:r>
              <a:rPr lang="en-US" sz="1600" i="1" dirty="0">
                <a:solidFill>
                  <a:srgbClr val="171616"/>
                </a:solidFill>
                <a:effectLst/>
                <a:latin typeface="Inter"/>
              </a:rPr>
              <a:t>Based on the pie charts above, we can conclude that in our dataset, </a:t>
            </a:r>
          </a:p>
          <a:p>
            <a:pPr algn="just"/>
            <a:r>
              <a:rPr lang="en-US" sz="1600" b="1" i="1" dirty="0">
                <a:solidFill>
                  <a:srgbClr val="171616"/>
                </a:solidFill>
                <a:latin typeface="Inter"/>
              </a:rPr>
              <a:t>No HBP</a:t>
            </a:r>
          </a:p>
          <a:p>
            <a:pPr algn="just"/>
            <a:r>
              <a:rPr lang="en-US" sz="1600" i="1" dirty="0">
                <a:solidFill>
                  <a:srgbClr val="171616"/>
                </a:solidFill>
                <a:effectLst/>
                <a:latin typeface="Inter"/>
              </a:rPr>
              <a:t>137 survived, while 57 do not </a:t>
            </a:r>
          </a:p>
          <a:p>
            <a:pPr algn="just"/>
            <a:r>
              <a:rPr lang="en-US" sz="1600" b="1" i="1" dirty="0">
                <a:solidFill>
                  <a:srgbClr val="171616"/>
                </a:solidFill>
                <a:latin typeface="Inter"/>
              </a:rPr>
              <a:t>HBP</a:t>
            </a:r>
            <a:endParaRPr lang="en-US" sz="1600" b="1" i="1" dirty="0">
              <a:solidFill>
                <a:srgbClr val="171616"/>
              </a:solidFill>
              <a:effectLst/>
              <a:latin typeface="Inter"/>
            </a:endParaRPr>
          </a:p>
          <a:p>
            <a:pPr algn="just"/>
            <a:r>
              <a:rPr lang="en-US" sz="1600" i="1" dirty="0">
                <a:solidFill>
                  <a:srgbClr val="171616"/>
                </a:solidFill>
                <a:effectLst/>
                <a:latin typeface="Inter"/>
              </a:rPr>
              <a:t>66 survived, while 39 did not.</a:t>
            </a:r>
            <a:endParaRPr lang="en-CA" sz="1600" i="1" dirty="0"/>
          </a:p>
        </p:txBody>
      </p:sp>
      <p:sp>
        <p:nvSpPr>
          <p:cNvPr id="7" name="TextBox 6">
            <a:extLst>
              <a:ext uri="{FF2B5EF4-FFF2-40B4-BE49-F238E27FC236}">
                <a16:creationId xmlns:a16="http://schemas.microsoft.com/office/drawing/2014/main" id="{7CB887BA-C62B-2D79-CCEC-96F892EE7F0E}"/>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20544491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Analysis on Smoking</a:t>
            </a:r>
          </a:p>
        </p:txBody>
      </p:sp>
      <p:pic>
        <p:nvPicPr>
          <p:cNvPr id="3" name="Picture 2">
            <a:extLst>
              <a:ext uri="{FF2B5EF4-FFF2-40B4-BE49-F238E27FC236}">
                <a16:creationId xmlns:a16="http://schemas.microsoft.com/office/drawing/2014/main" id="{EA922B82-61C2-8F73-1E29-6A8969DEA062}"/>
              </a:ext>
            </a:extLst>
          </p:cNvPr>
          <p:cNvPicPr>
            <a:picLocks noChangeAspect="1"/>
          </p:cNvPicPr>
          <p:nvPr/>
        </p:nvPicPr>
        <p:blipFill>
          <a:blip r:embed="rId2"/>
          <a:stretch>
            <a:fillRect/>
          </a:stretch>
        </p:blipFill>
        <p:spPr>
          <a:xfrm>
            <a:off x="3642787" y="1325563"/>
            <a:ext cx="7148179" cy="3779848"/>
          </a:xfrm>
          <a:prstGeom prst="rect">
            <a:avLst/>
          </a:prstGeom>
        </p:spPr>
      </p:pic>
      <p:sp>
        <p:nvSpPr>
          <p:cNvPr id="5" name="TextBox 4">
            <a:extLst>
              <a:ext uri="{FF2B5EF4-FFF2-40B4-BE49-F238E27FC236}">
                <a16:creationId xmlns:a16="http://schemas.microsoft.com/office/drawing/2014/main" id="{CA960CC9-99DF-DC8A-179B-C2CE4E3C8755}"/>
              </a:ext>
            </a:extLst>
          </p:cNvPr>
          <p:cNvSpPr txBox="1"/>
          <p:nvPr/>
        </p:nvSpPr>
        <p:spPr>
          <a:xfrm>
            <a:off x="3859238" y="5230645"/>
            <a:ext cx="8680174" cy="1200329"/>
          </a:xfrm>
          <a:prstGeom prst="rect">
            <a:avLst/>
          </a:prstGeom>
          <a:noFill/>
        </p:spPr>
        <p:txBody>
          <a:bodyPr wrap="square">
            <a:spAutoFit/>
          </a:bodyPr>
          <a:lstStyle/>
          <a:p>
            <a:pPr algn="just"/>
            <a:r>
              <a:rPr lang="en-US" i="1" dirty="0">
                <a:solidFill>
                  <a:srgbClr val="171616"/>
                </a:solidFill>
                <a:effectLst/>
                <a:latin typeface="Inter"/>
              </a:rPr>
              <a:t>Based on the pie charts above, we can conclude that in our dataset, </a:t>
            </a:r>
          </a:p>
          <a:p>
            <a:pPr algn="just"/>
            <a:r>
              <a:rPr lang="en-US" b="1" i="1" dirty="0">
                <a:solidFill>
                  <a:srgbClr val="171616"/>
                </a:solidFill>
                <a:latin typeface="Inter"/>
              </a:rPr>
              <a:t>From nonsmokers.</a:t>
            </a:r>
          </a:p>
          <a:p>
            <a:pPr algn="just"/>
            <a:r>
              <a:rPr lang="en-US" i="1" dirty="0">
                <a:solidFill>
                  <a:srgbClr val="171616"/>
                </a:solidFill>
                <a:effectLst/>
                <a:latin typeface="Inter"/>
              </a:rPr>
              <a:t>137 survived, while 66 </a:t>
            </a:r>
            <a:r>
              <a:rPr lang="en-US" i="1" dirty="0">
                <a:solidFill>
                  <a:srgbClr val="171616"/>
                </a:solidFill>
                <a:latin typeface="Inter"/>
              </a:rPr>
              <a:t>died.</a:t>
            </a:r>
          </a:p>
          <a:p>
            <a:pPr algn="just"/>
            <a:r>
              <a:rPr lang="en-US" i="1" dirty="0">
                <a:solidFill>
                  <a:srgbClr val="171616"/>
                </a:solidFill>
                <a:effectLst/>
                <a:latin typeface="Inter"/>
              </a:rPr>
              <a:t>And 66 survived and 30 not are </a:t>
            </a:r>
            <a:r>
              <a:rPr lang="en-US" b="1" i="1" dirty="0">
                <a:solidFill>
                  <a:srgbClr val="171616"/>
                </a:solidFill>
                <a:effectLst/>
                <a:latin typeface="Inter"/>
              </a:rPr>
              <a:t>smokers</a:t>
            </a:r>
          </a:p>
        </p:txBody>
      </p:sp>
      <p:sp>
        <p:nvSpPr>
          <p:cNvPr id="7" name="TextBox 6">
            <a:extLst>
              <a:ext uri="{FF2B5EF4-FFF2-40B4-BE49-F238E27FC236}">
                <a16:creationId xmlns:a16="http://schemas.microsoft.com/office/drawing/2014/main" id="{35D67697-7ACF-07E6-8CE1-8743A9845E50}"/>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4476302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Feature Engineering</a:t>
            </a:r>
          </a:p>
        </p:txBody>
      </p:sp>
      <p:sp>
        <p:nvSpPr>
          <p:cNvPr id="5" name="TextBox 4">
            <a:extLst>
              <a:ext uri="{FF2B5EF4-FFF2-40B4-BE49-F238E27FC236}">
                <a16:creationId xmlns:a16="http://schemas.microsoft.com/office/drawing/2014/main" id="{020C779D-933B-7165-FE19-B6C478ADCA5F}"/>
              </a:ext>
            </a:extLst>
          </p:cNvPr>
          <p:cNvSpPr txBox="1"/>
          <p:nvPr/>
        </p:nvSpPr>
        <p:spPr>
          <a:xfrm>
            <a:off x="326003" y="1325563"/>
            <a:ext cx="11394220" cy="738664"/>
          </a:xfrm>
          <a:prstGeom prst="rect">
            <a:avLst/>
          </a:prstGeom>
          <a:noFill/>
        </p:spPr>
        <p:txBody>
          <a:bodyPr wrap="square">
            <a:spAutoFit/>
          </a:bodyPr>
          <a:lstStyle/>
          <a:p>
            <a:r>
              <a:rPr lang="en-CA" dirty="0"/>
              <a:t>We will not use the feature </a:t>
            </a:r>
            <a:r>
              <a:rPr lang="en-CA" sz="2400" b="1" dirty="0"/>
              <a:t>time</a:t>
            </a:r>
            <a:r>
              <a:rPr lang="en-CA" dirty="0"/>
              <a:t> because it has no precise meaning (like death/alive can’t predict by follow-up days), even if the correlation map shows that the time feature and the target are correlated</a:t>
            </a:r>
          </a:p>
        </p:txBody>
      </p:sp>
      <p:pic>
        <p:nvPicPr>
          <p:cNvPr id="8" name="Picture 7">
            <a:extLst>
              <a:ext uri="{FF2B5EF4-FFF2-40B4-BE49-F238E27FC236}">
                <a16:creationId xmlns:a16="http://schemas.microsoft.com/office/drawing/2014/main" id="{20B9FFDE-A7A1-321F-627D-13CC042E223F}"/>
              </a:ext>
            </a:extLst>
          </p:cNvPr>
          <p:cNvPicPr>
            <a:picLocks noChangeAspect="1"/>
          </p:cNvPicPr>
          <p:nvPr/>
        </p:nvPicPr>
        <p:blipFill>
          <a:blip r:embed="rId2"/>
          <a:stretch>
            <a:fillRect/>
          </a:stretch>
        </p:blipFill>
        <p:spPr>
          <a:xfrm>
            <a:off x="3798936" y="2119127"/>
            <a:ext cx="4594127" cy="4738873"/>
          </a:xfrm>
          <a:prstGeom prst="rect">
            <a:avLst/>
          </a:prstGeom>
        </p:spPr>
      </p:pic>
      <p:sp>
        <p:nvSpPr>
          <p:cNvPr id="9" name="TextBox 8">
            <a:extLst>
              <a:ext uri="{FF2B5EF4-FFF2-40B4-BE49-F238E27FC236}">
                <a16:creationId xmlns:a16="http://schemas.microsoft.com/office/drawing/2014/main" id="{B4BCE924-AC52-DE34-32CC-578F3944D628}"/>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2436236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Correlation between features</a:t>
            </a:r>
          </a:p>
        </p:txBody>
      </p:sp>
      <p:sp>
        <p:nvSpPr>
          <p:cNvPr id="9" name="TextBox 8">
            <a:extLst>
              <a:ext uri="{FF2B5EF4-FFF2-40B4-BE49-F238E27FC236}">
                <a16:creationId xmlns:a16="http://schemas.microsoft.com/office/drawing/2014/main" id="{B4BCE924-AC52-DE34-32CC-578F3944D628}"/>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pic>
        <p:nvPicPr>
          <p:cNvPr id="3" name="Picture 2">
            <a:extLst>
              <a:ext uri="{FF2B5EF4-FFF2-40B4-BE49-F238E27FC236}">
                <a16:creationId xmlns:a16="http://schemas.microsoft.com/office/drawing/2014/main" id="{96B487C8-4338-B94C-D10B-44AAB23916B8}"/>
              </a:ext>
            </a:extLst>
          </p:cNvPr>
          <p:cNvPicPr>
            <a:picLocks noChangeAspect="1"/>
          </p:cNvPicPr>
          <p:nvPr/>
        </p:nvPicPr>
        <p:blipFill>
          <a:blip r:embed="rId2"/>
          <a:stretch>
            <a:fillRect/>
          </a:stretch>
        </p:blipFill>
        <p:spPr>
          <a:xfrm>
            <a:off x="962248" y="1325563"/>
            <a:ext cx="10161406" cy="5301604"/>
          </a:xfrm>
          <a:prstGeom prst="rect">
            <a:avLst/>
          </a:prstGeom>
        </p:spPr>
      </p:pic>
    </p:spTree>
    <p:extLst>
      <p:ext uri="{BB962C8B-B14F-4D97-AF65-F5344CB8AC3E}">
        <p14:creationId xmlns:p14="http://schemas.microsoft.com/office/powerpoint/2010/main" val="10651191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Data Model(s) Building</a:t>
            </a:r>
          </a:p>
        </p:txBody>
      </p:sp>
      <p:pic>
        <p:nvPicPr>
          <p:cNvPr id="5" name="Picture 4">
            <a:extLst>
              <a:ext uri="{FF2B5EF4-FFF2-40B4-BE49-F238E27FC236}">
                <a16:creationId xmlns:a16="http://schemas.microsoft.com/office/drawing/2014/main" id="{A328A430-0B94-5FB3-B988-6A84D49A7102}"/>
              </a:ext>
            </a:extLst>
          </p:cNvPr>
          <p:cNvPicPr>
            <a:picLocks noChangeAspect="1"/>
          </p:cNvPicPr>
          <p:nvPr/>
        </p:nvPicPr>
        <p:blipFill>
          <a:blip r:embed="rId2"/>
          <a:stretch>
            <a:fillRect/>
          </a:stretch>
        </p:blipFill>
        <p:spPr>
          <a:xfrm>
            <a:off x="1905249" y="1325563"/>
            <a:ext cx="8381501" cy="701800"/>
          </a:xfrm>
          <a:prstGeom prst="rect">
            <a:avLst/>
          </a:prstGeom>
        </p:spPr>
      </p:pic>
      <p:pic>
        <p:nvPicPr>
          <p:cNvPr id="8" name="Picture 7">
            <a:extLst>
              <a:ext uri="{FF2B5EF4-FFF2-40B4-BE49-F238E27FC236}">
                <a16:creationId xmlns:a16="http://schemas.microsoft.com/office/drawing/2014/main" id="{CF492258-FECB-AF7E-7948-43775C90CE3E}"/>
              </a:ext>
            </a:extLst>
          </p:cNvPr>
          <p:cNvPicPr>
            <a:picLocks noChangeAspect="1"/>
          </p:cNvPicPr>
          <p:nvPr/>
        </p:nvPicPr>
        <p:blipFill rotWithShape="1">
          <a:blip r:embed="rId3"/>
          <a:srcRect b="55324"/>
          <a:stretch/>
        </p:blipFill>
        <p:spPr>
          <a:xfrm>
            <a:off x="1280778" y="2007462"/>
            <a:ext cx="3757169" cy="3380575"/>
          </a:xfrm>
          <a:prstGeom prst="rect">
            <a:avLst/>
          </a:prstGeom>
        </p:spPr>
      </p:pic>
      <p:pic>
        <p:nvPicPr>
          <p:cNvPr id="9" name="Picture 8">
            <a:extLst>
              <a:ext uri="{FF2B5EF4-FFF2-40B4-BE49-F238E27FC236}">
                <a16:creationId xmlns:a16="http://schemas.microsoft.com/office/drawing/2014/main" id="{78439755-D05F-C5A1-F1CC-CDB7B210087B}"/>
              </a:ext>
            </a:extLst>
          </p:cNvPr>
          <p:cNvPicPr>
            <a:picLocks noChangeAspect="1"/>
          </p:cNvPicPr>
          <p:nvPr/>
        </p:nvPicPr>
        <p:blipFill rotWithShape="1">
          <a:blip r:embed="rId3"/>
          <a:srcRect t="42976" b="13554"/>
          <a:stretch/>
        </p:blipFill>
        <p:spPr>
          <a:xfrm>
            <a:off x="6315978" y="2098791"/>
            <a:ext cx="3757170" cy="3289246"/>
          </a:xfrm>
          <a:prstGeom prst="rect">
            <a:avLst/>
          </a:prstGeom>
        </p:spPr>
      </p:pic>
      <p:pic>
        <p:nvPicPr>
          <p:cNvPr id="10" name="Picture 9">
            <a:extLst>
              <a:ext uri="{FF2B5EF4-FFF2-40B4-BE49-F238E27FC236}">
                <a16:creationId xmlns:a16="http://schemas.microsoft.com/office/drawing/2014/main" id="{14A2F89F-95E9-6429-BFB5-ACD2943E6199}"/>
              </a:ext>
            </a:extLst>
          </p:cNvPr>
          <p:cNvPicPr>
            <a:picLocks noChangeAspect="1"/>
          </p:cNvPicPr>
          <p:nvPr/>
        </p:nvPicPr>
        <p:blipFill rotWithShape="1">
          <a:blip r:embed="rId3"/>
          <a:srcRect t="84018"/>
          <a:stretch/>
        </p:blipFill>
        <p:spPr>
          <a:xfrm>
            <a:off x="3931611" y="5532437"/>
            <a:ext cx="3861490" cy="1242949"/>
          </a:xfrm>
          <a:prstGeom prst="rect">
            <a:avLst/>
          </a:prstGeom>
        </p:spPr>
      </p:pic>
      <p:sp>
        <p:nvSpPr>
          <p:cNvPr id="11" name="TextBox 10">
            <a:extLst>
              <a:ext uri="{FF2B5EF4-FFF2-40B4-BE49-F238E27FC236}">
                <a16:creationId xmlns:a16="http://schemas.microsoft.com/office/drawing/2014/main" id="{F729C79A-3613-3892-EC49-4FC5C2BBA34A}"/>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Tree>
    <p:extLst>
      <p:ext uri="{BB962C8B-B14F-4D97-AF65-F5344CB8AC3E}">
        <p14:creationId xmlns:p14="http://schemas.microsoft.com/office/powerpoint/2010/main" val="132546717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Model’s Accuracy Summary</a:t>
            </a:r>
          </a:p>
        </p:txBody>
      </p:sp>
      <p:pic>
        <p:nvPicPr>
          <p:cNvPr id="3" name="Picture 2">
            <a:extLst>
              <a:ext uri="{FF2B5EF4-FFF2-40B4-BE49-F238E27FC236}">
                <a16:creationId xmlns:a16="http://schemas.microsoft.com/office/drawing/2014/main" id="{6086C782-25E8-99A5-B24C-A4F007A8EDCA}"/>
              </a:ext>
            </a:extLst>
          </p:cNvPr>
          <p:cNvPicPr>
            <a:picLocks noChangeAspect="1"/>
          </p:cNvPicPr>
          <p:nvPr/>
        </p:nvPicPr>
        <p:blipFill>
          <a:blip r:embed="rId2"/>
          <a:stretch>
            <a:fillRect/>
          </a:stretch>
        </p:blipFill>
        <p:spPr>
          <a:xfrm>
            <a:off x="1428537" y="1492711"/>
            <a:ext cx="9334926" cy="4322577"/>
          </a:xfrm>
          <a:prstGeom prst="rect">
            <a:avLst/>
          </a:prstGeom>
        </p:spPr>
      </p:pic>
      <p:sp>
        <p:nvSpPr>
          <p:cNvPr id="2" name="TextBox 1">
            <a:extLst>
              <a:ext uri="{FF2B5EF4-FFF2-40B4-BE49-F238E27FC236}">
                <a16:creationId xmlns:a16="http://schemas.microsoft.com/office/drawing/2014/main" id="{FB4C18C0-EB12-838D-7315-ED081DD510E5}"/>
              </a:ext>
            </a:extLst>
          </p:cNvPr>
          <p:cNvSpPr txBox="1"/>
          <p:nvPr/>
        </p:nvSpPr>
        <p:spPr>
          <a:xfrm>
            <a:off x="11801724" y="6396335"/>
            <a:ext cx="335280" cy="461665"/>
          </a:xfrm>
          <a:prstGeom prst="rect">
            <a:avLst/>
          </a:prstGeom>
          <a:noFill/>
        </p:spPr>
        <p:txBody>
          <a:bodyPr wrap="square" rtlCol="0">
            <a:spAutoFit/>
          </a:bodyPr>
          <a:lstStyle/>
          <a:p>
            <a:r>
              <a:rPr lang="en-CA" sz="2400" b="1" dirty="0"/>
              <a:t>H</a:t>
            </a:r>
          </a:p>
        </p:txBody>
      </p:sp>
      <p:sp>
        <p:nvSpPr>
          <p:cNvPr id="4" name="Oval 3">
            <a:extLst>
              <a:ext uri="{FF2B5EF4-FFF2-40B4-BE49-F238E27FC236}">
                <a16:creationId xmlns:a16="http://schemas.microsoft.com/office/drawing/2014/main" id="{248715C3-5614-0DC3-FE89-D47AD3D01F28}"/>
              </a:ext>
            </a:extLst>
          </p:cNvPr>
          <p:cNvSpPr/>
          <p:nvPr/>
        </p:nvSpPr>
        <p:spPr>
          <a:xfrm>
            <a:off x="8900160" y="1325562"/>
            <a:ext cx="2235200" cy="4800918"/>
          </a:xfrm>
          <a:custGeom>
            <a:avLst/>
            <a:gdLst>
              <a:gd name="connsiteX0" fmla="*/ 0 w 2235200"/>
              <a:gd name="connsiteY0" fmla="*/ 2400459 h 4800918"/>
              <a:gd name="connsiteX1" fmla="*/ 1117600 w 2235200"/>
              <a:gd name="connsiteY1" fmla="*/ 0 h 4800918"/>
              <a:gd name="connsiteX2" fmla="*/ 2235200 w 2235200"/>
              <a:gd name="connsiteY2" fmla="*/ 2400459 h 4800918"/>
              <a:gd name="connsiteX3" fmla="*/ 1117600 w 2235200"/>
              <a:gd name="connsiteY3" fmla="*/ 4800918 h 4800918"/>
              <a:gd name="connsiteX4" fmla="*/ 0 w 2235200"/>
              <a:gd name="connsiteY4" fmla="*/ 2400459 h 480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4800918" extrusionOk="0">
                <a:moveTo>
                  <a:pt x="0" y="2400459"/>
                </a:moveTo>
                <a:cubicBezTo>
                  <a:pt x="16823" y="1069720"/>
                  <a:pt x="348080" y="5155"/>
                  <a:pt x="1117600" y="0"/>
                </a:cubicBezTo>
                <a:cubicBezTo>
                  <a:pt x="1749781" y="-276917"/>
                  <a:pt x="1910937" y="1074623"/>
                  <a:pt x="2235200" y="2400459"/>
                </a:cubicBezTo>
                <a:cubicBezTo>
                  <a:pt x="2343443" y="3745647"/>
                  <a:pt x="1621134" y="4781578"/>
                  <a:pt x="1117600" y="4800918"/>
                </a:cubicBezTo>
                <a:cubicBezTo>
                  <a:pt x="561678" y="5139602"/>
                  <a:pt x="270743" y="3701238"/>
                  <a:pt x="0" y="2400459"/>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9125399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Model Deployment</a:t>
            </a:r>
          </a:p>
        </p:txBody>
      </p:sp>
      <p:pic>
        <p:nvPicPr>
          <p:cNvPr id="3" name="Picture 2">
            <a:extLst>
              <a:ext uri="{FF2B5EF4-FFF2-40B4-BE49-F238E27FC236}">
                <a16:creationId xmlns:a16="http://schemas.microsoft.com/office/drawing/2014/main" id="{5048EC6C-37B1-D1C2-3838-8F8089FB1E9B}"/>
              </a:ext>
            </a:extLst>
          </p:cNvPr>
          <p:cNvPicPr>
            <a:picLocks noChangeAspect="1"/>
          </p:cNvPicPr>
          <p:nvPr/>
        </p:nvPicPr>
        <p:blipFill>
          <a:blip r:embed="rId2"/>
          <a:stretch>
            <a:fillRect/>
          </a:stretch>
        </p:blipFill>
        <p:spPr>
          <a:xfrm>
            <a:off x="2557041" y="1325563"/>
            <a:ext cx="7077918" cy="5326598"/>
          </a:xfrm>
          <a:prstGeom prst="rect">
            <a:avLst/>
          </a:prstGeom>
        </p:spPr>
      </p:pic>
      <p:sp>
        <p:nvSpPr>
          <p:cNvPr id="4" name="TextBox 3">
            <a:extLst>
              <a:ext uri="{FF2B5EF4-FFF2-40B4-BE49-F238E27FC236}">
                <a16:creationId xmlns:a16="http://schemas.microsoft.com/office/drawing/2014/main" id="{06E00F3A-4F0A-114D-2A74-FE3C9A5F8411}"/>
              </a:ext>
            </a:extLst>
          </p:cNvPr>
          <p:cNvSpPr txBox="1"/>
          <p:nvPr/>
        </p:nvSpPr>
        <p:spPr>
          <a:xfrm>
            <a:off x="1484671" y="1238865"/>
            <a:ext cx="1976284" cy="369332"/>
          </a:xfrm>
          <a:prstGeom prst="rect">
            <a:avLst/>
          </a:prstGeom>
          <a:noFill/>
        </p:spPr>
        <p:txBody>
          <a:bodyPr wrap="square" rtlCol="0">
            <a:spAutoFit/>
          </a:bodyPr>
          <a:lstStyle/>
          <a:p>
            <a:r>
              <a:rPr lang="en-CA" b="1" dirty="0"/>
              <a:t>model.py</a:t>
            </a:r>
          </a:p>
        </p:txBody>
      </p:sp>
      <p:sp>
        <p:nvSpPr>
          <p:cNvPr id="5" name="Rectangle 4">
            <a:extLst>
              <a:ext uri="{FF2B5EF4-FFF2-40B4-BE49-F238E27FC236}">
                <a16:creationId xmlns:a16="http://schemas.microsoft.com/office/drawing/2014/main" id="{86614745-9754-70BE-AEF5-2E9A8AAD29C3}"/>
              </a:ext>
            </a:extLst>
          </p:cNvPr>
          <p:cNvSpPr/>
          <p:nvPr/>
        </p:nvSpPr>
        <p:spPr>
          <a:xfrm>
            <a:off x="2557040" y="6110748"/>
            <a:ext cx="4145909" cy="5414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B34B5E22-BB7E-696C-EF04-E83599237145}"/>
              </a:ext>
            </a:extLst>
          </p:cNvPr>
          <p:cNvSpPr txBox="1"/>
          <p:nvPr/>
        </p:nvSpPr>
        <p:spPr>
          <a:xfrm>
            <a:off x="703263" y="5851942"/>
            <a:ext cx="1976284" cy="800219"/>
          </a:xfrm>
          <a:prstGeom prst="rect">
            <a:avLst/>
          </a:prstGeom>
          <a:noFill/>
        </p:spPr>
        <p:txBody>
          <a:bodyPr wrap="square" rtlCol="0">
            <a:spAutoFit/>
          </a:bodyPr>
          <a:lstStyle/>
          <a:p>
            <a:pPr algn="ctr"/>
            <a:r>
              <a:rPr lang="en-CA" sz="1400" i="1" dirty="0"/>
              <a:t>Saving the Gradient Boosting model into </a:t>
            </a:r>
            <a:r>
              <a:rPr lang="en-CA" b="1" i="1" dirty="0" err="1"/>
              <a:t>gboost.pkl</a:t>
            </a:r>
            <a:endParaRPr lang="en-CA" sz="1400" b="1" i="1" dirty="0"/>
          </a:p>
        </p:txBody>
      </p:sp>
      <p:sp>
        <p:nvSpPr>
          <p:cNvPr id="8" name="TextBox 7">
            <a:extLst>
              <a:ext uri="{FF2B5EF4-FFF2-40B4-BE49-F238E27FC236}">
                <a16:creationId xmlns:a16="http://schemas.microsoft.com/office/drawing/2014/main" id="{2DBF2523-F0C7-EFCB-E2D4-CB28D006CD40}"/>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Tree>
    <p:extLst>
      <p:ext uri="{BB962C8B-B14F-4D97-AF65-F5344CB8AC3E}">
        <p14:creationId xmlns:p14="http://schemas.microsoft.com/office/powerpoint/2010/main" val="34548429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7620"/>
            <a:ext cx="12192000" cy="1325563"/>
          </a:xfrm>
        </p:spPr>
        <p:txBody>
          <a:bodyPr/>
          <a:lstStyle/>
          <a:p>
            <a:pPr algn="ctr"/>
            <a:r>
              <a:rPr lang="en-CA" b="1" dirty="0"/>
              <a:t>Model Deployment</a:t>
            </a:r>
          </a:p>
        </p:txBody>
      </p:sp>
      <p:sp>
        <p:nvSpPr>
          <p:cNvPr id="4" name="TextBox 3">
            <a:extLst>
              <a:ext uri="{FF2B5EF4-FFF2-40B4-BE49-F238E27FC236}">
                <a16:creationId xmlns:a16="http://schemas.microsoft.com/office/drawing/2014/main" id="{06E00F3A-4F0A-114D-2A74-FE3C9A5F8411}"/>
              </a:ext>
            </a:extLst>
          </p:cNvPr>
          <p:cNvSpPr txBox="1"/>
          <p:nvPr/>
        </p:nvSpPr>
        <p:spPr>
          <a:xfrm>
            <a:off x="924232" y="1239254"/>
            <a:ext cx="1976284" cy="369332"/>
          </a:xfrm>
          <a:prstGeom prst="rect">
            <a:avLst/>
          </a:prstGeom>
          <a:noFill/>
        </p:spPr>
        <p:txBody>
          <a:bodyPr wrap="square" rtlCol="0">
            <a:spAutoFit/>
          </a:bodyPr>
          <a:lstStyle/>
          <a:p>
            <a:r>
              <a:rPr lang="en-CA" b="1" dirty="0"/>
              <a:t>app.py</a:t>
            </a:r>
          </a:p>
        </p:txBody>
      </p:sp>
      <p:pic>
        <p:nvPicPr>
          <p:cNvPr id="8" name="Picture 7">
            <a:extLst>
              <a:ext uri="{FF2B5EF4-FFF2-40B4-BE49-F238E27FC236}">
                <a16:creationId xmlns:a16="http://schemas.microsoft.com/office/drawing/2014/main" id="{FDEAB2FD-DF64-56C8-0865-AA832DCA8915}"/>
              </a:ext>
            </a:extLst>
          </p:cNvPr>
          <p:cNvPicPr>
            <a:picLocks noChangeAspect="1"/>
          </p:cNvPicPr>
          <p:nvPr/>
        </p:nvPicPr>
        <p:blipFill>
          <a:blip r:embed="rId2"/>
          <a:stretch>
            <a:fillRect/>
          </a:stretch>
        </p:blipFill>
        <p:spPr>
          <a:xfrm>
            <a:off x="1801758" y="1239254"/>
            <a:ext cx="8588484" cy="4016088"/>
          </a:xfrm>
          <a:prstGeom prst="rect">
            <a:avLst/>
          </a:prstGeom>
        </p:spPr>
      </p:pic>
      <p:sp>
        <p:nvSpPr>
          <p:cNvPr id="9" name="Oval 8">
            <a:extLst>
              <a:ext uri="{FF2B5EF4-FFF2-40B4-BE49-F238E27FC236}">
                <a16:creationId xmlns:a16="http://schemas.microsoft.com/office/drawing/2014/main" id="{E7F5ACAA-80B8-1461-350C-AE79EC1C5F9A}"/>
              </a:ext>
            </a:extLst>
          </p:cNvPr>
          <p:cNvSpPr/>
          <p:nvPr/>
        </p:nvSpPr>
        <p:spPr>
          <a:xfrm>
            <a:off x="3802380" y="2766060"/>
            <a:ext cx="1196340" cy="571500"/>
          </a:xfrm>
          <a:custGeom>
            <a:avLst/>
            <a:gdLst>
              <a:gd name="connsiteX0" fmla="*/ 0 w 1196340"/>
              <a:gd name="connsiteY0" fmla="*/ 285750 h 571500"/>
              <a:gd name="connsiteX1" fmla="*/ 598170 w 1196340"/>
              <a:gd name="connsiteY1" fmla="*/ 0 h 571500"/>
              <a:gd name="connsiteX2" fmla="*/ 1196340 w 1196340"/>
              <a:gd name="connsiteY2" fmla="*/ 285750 h 571500"/>
              <a:gd name="connsiteX3" fmla="*/ 598170 w 1196340"/>
              <a:gd name="connsiteY3" fmla="*/ 571500 h 571500"/>
              <a:gd name="connsiteX4" fmla="*/ 0 w 1196340"/>
              <a:gd name="connsiteY4" fmla="*/ 28575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340" h="571500" extrusionOk="0">
                <a:moveTo>
                  <a:pt x="0" y="285750"/>
                </a:moveTo>
                <a:cubicBezTo>
                  <a:pt x="-18255" y="91925"/>
                  <a:pt x="297524" y="75854"/>
                  <a:pt x="598170" y="0"/>
                </a:cubicBezTo>
                <a:cubicBezTo>
                  <a:pt x="921684" y="-26403"/>
                  <a:pt x="1181574" y="120005"/>
                  <a:pt x="1196340" y="285750"/>
                </a:cubicBezTo>
                <a:cubicBezTo>
                  <a:pt x="1238672" y="376298"/>
                  <a:pt x="925897" y="542598"/>
                  <a:pt x="598170" y="571500"/>
                </a:cubicBezTo>
                <a:cubicBezTo>
                  <a:pt x="243651" y="546284"/>
                  <a:pt x="20028" y="422187"/>
                  <a:pt x="0" y="285750"/>
                </a:cubicBezTo>
                <a:close/>
              </a:path>
            </a:pathLst>
          </a:custGeom>
          <a:noFill/>
          <a:ln w="38100">
            <a:solidFill>
              <a:srgbClr val="FF0000"/>
            </a:solidFill>
            <a:extLst>
              <a:ext uri="{C807C97D-BFC1-408E-A445-0C87EB9F89A2}">
                <ask:lineSketchStyleProps xmlns:ask="http://schemas.microsoft.com/office/drawing/2018/sketchyshapes" sd="849061371">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a:extLst>
              <a:ext uri="{FF2B5EF4-FFF2-40B4-BE49-F238E27FC236}">
                <a16:creationId xmlns:a16="http://schemas.microsoft.com/office/drawing/2014/main" id="{93D1ED41-5E12-AA83-F3D2-369BEB5D4D93}"/>
              </a:ext>
            </a:extLst>
          </p:cNvPr>
          <p:cNvCxnSpPr>
            <a:cxnSpLocks/>
          </p:cNvCxnSpPr>
          <p:nvPr/>
        </p:nvCxnSpPr>
        <p:spPr>
          <a:xfrm flipH="1">
            <a:off x="5097780" y="2853689"/>
            <a:ext cx="778466" cy="1488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BEF0C19-38FB-7692-785B-019F6691702B}"/>
              </a:ext>
            </a:extLst>
          </p:cNvPr>
          <p:cNvSpPr txBox="1"/>
          <p:nvPr/>
        </p:nvSpPr>
        <p:spPr>
          <a:xfrm>
            <a:off x="5585460" y="2465070"/>
            <a:ext cx="2171700" cy="523220"/>
          </a:xfrm>
          <a:prstGeom prst="rect">
            <a:avLst/>
          </a:prstGeom>
          <a:noFill/>
        </p:spPr>
        <p:txBody>
          <a:bodyPr wrap="square" rtlCol="0">
            <a:spAutoFit/>
          </a:bodyPr>
          <a:lstStyle/>
          <a:p>
            <a:pPr algn="ctr"/>
            <a:r>
              <a:rPr lang="en-CA" sz="1400" dirty="0">
                <a:solidFill>
                  <a:schemeClr val="bg1"/>
                </a:solidFill>
              </a:rPr>
              <a:t>getting input through html webpage</a:t>
            </a:r>
          </a:p>
        </p:txBody>
      </p:sp>
      <p:sp>
        <p:nvSpPr>
          <p:cNvPr id="15" name="Rectangle 14">
            <a:extLst>
              <a:ext uri="{FF2B5EF4-FFF2-40B4-BE49-F238E27FC236}">
                <a16:creationId xmlns:a16="http://schemas.microsoft.com/office/drawing/2014/main" id="{60C04D42-BD84-D49F-A645-8FA10CB73CC2}"/>
              </a:ext>
            </a:extLst>
          </p:cNvPr>
          <p:cNvSpPr/>
          <p:nvPr/>
        </p:nvSpPr>
        <p:spPr>
          <a:xfrm>
            <a:off x="2080260" y="4538324"/>
            <a:ext cx="8309982" cy="239733"/>
          </a:xfrm>
          <a:custGeom>
            <a:avLst/>
            <a:gdLst>
              <a:gd name="connsiteX0" fmla="*/ 0 w 8309982"/>
              <a:gd name="connsiteY0" fmla="*/ 0 h 239733"/>
              <a:gd name="connsiteX1" fmla="*/ 526299 w 8309982"/>
              <a:gd name="connsiteY1" fmla="*/ 0 h 239733"/>
              <a:gd name="connsiteX2" fmla="*/ 1135698 w 8309982"/>
              <a:gd name="connsiteY2" fmla="*/ 0 h 239733"/>
              <a:gd name="connsiteX3" fmla="*/ 1661996 w 8309982"/>
              <a:gd name="connsiteY3" fmla="*/ 0 h 239733"/>
              <a:gd name="connsiteX4" fmla="*/ 2188295 w 8309982"/>
              <a:gd name="connsiteY4" fmla="*/ 0 h 239733"/>
              <a:gd name="connsiteX5" fmla="*/ 2631494 w 8309982"/>
              <a:gd name="connsiteY5" fmla="*/ 0 h 239733"/>
              <a:gd name="connsiteX6" fmla="*/ 3490192 w 8309982"/>
              <a:gd name="connsiteY6" fmla="*/ 0 h 239733"/>
              <a:gd name="connsiteX7" fmla="*/ 4016491 w 8309982"/>
              <a:gd name="connsiteY7" fmla="*/ 0 h 239733"/>
              <a:gd name="connsiteX8" fmla="*/ 4542790 w 8309982"/>
              <a:gd name="connsiteY8" fmla="*/ 0 h 239733"/>
              <a:gd name="connsiteX9" fmla="*/ 5318388 w 8309982"/>
              <a:gd name="connsiteY9" fmla="*/ 0 h 239733"/>
              <a:gd name="connsiteX10" fmla="*/ 5844687 w 8309982"/>
              <a:gd name="connsiteY10" fmla="*/ 0 h 239733"/>
              <a:gd name="connsiteX11" fmla="*/ 6287886 w 8309982"/>
              <a:gd name="connsiteY11" fmla="*/ 0 h 239733"/>
              <a:gd name="connsiteX12" fmla="*/ 6980385 w 8309982"/>
              <a:gd name="connsiteY12" fmla="*/ 0 h 239733"/>
              <a:gd name="connsiteX13" fmla="*/ 7423584 w 8309982"/>
              <a:gd name="connsiteY13" fmla="*/ 0 h 239733"/>
              <a:gd name="connsiteX14" fmla="*/ 8309982 w 8309982"/>
              <a:gd name="connsiteY14" fmla="*/ 0 h 239733"/>
              <a:gd name="connsiteX15" fmla="*/ 8309982 w 8309982"/>
              <a:gd name="connsiteY15" fmla="*/ 239733 h 239733"/>
              <a:gd name="connsiteX16" fmla="*/ 7534384 w 8309982"/>
              <a:gd name="connsiteY16" fmla="*/ 239733 h 239733"/>
              <a:gd name="connsiteX17" fmla="*/ 7091185 w 8309982"/>
              <a:gd name="connsiteY17" fmla="*/ 239733 h 239733"/>
              <a:gd name="connsiteX18" fmla="*/ 6481786 w 8309982"/>
              <a:gd name="connsiteY18" fmla="*/ 239733 h 239733"/>
              <a:gd name="connsiteX19" fmla="*/ 5706188 w 8309982"/>
              <a:gd name="connsiteY19" fmla="*/ 239733 h 239733"/>
              <a:gd name="connsiteX20" fmla="*/ 5013689 w 8309982"/>
              <a:gd name="connsiteY20" fmla="*/ 239733 h 239733"/>
              <a:gd name="connsiteX21" fmla="*/ 4238091 w 8309982"/>
              <a:gd name="connsiteY21" fmla="*/ 239733 h 239733"/>
              <a:gd name="connsiteX22" fmla="*/ 3711792 w 8309982"/>
              <a:gd name="connsiteY22" fmla="*/ 239733 h 239733"/>
              <a:gd name="connsiteX23" fmla="*/ 2936194 w 8309982"/>
              <a:gd name="connsiteY23" fmla="*/ 239733 h 239733"/>
              <a:gd name="connsiteX24" fmla="*/ 2409895 w 8309982"/>
              <a:gd name="connsiteY24" fmla="*/ 239733 h 239733"/>
              <a:gd name="connsiteX25" fmla="*/ 1883596 w 8309982"/>
              <a:gd name="connsiteY25" fmla="*/ 239733 h 239733"/>
              <a:gd name="connsiteX26" fmla="*/ 1440397 w 8309982"/>
              <a:gd name="connsiteY26" fmla="*/ 239733 h 239733"/>
              <a:gd name="connsiteX27" fmla="*/ 830998 w 8309982"/>
              <a:gd name="connsiteY27" fmla="*/ 239733 h 239733"/>
              <a:gd name="connsiteX28" fmla="*/ 0 w 8309982"/>
              <a:gd name="connsiteY28" fmla="*/ 239733 h 239733"/>
              <a:gd name="connsiteX29" fmla="*/ 0 w 8309982"/>
              <a:gd name="connsiteY29" fmla="*/ 0 h 23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309982" h="239733" extrusionOk="0">
                <a:moveTo>
                  <a:pt x="0" y="0"/>
                </a:moveTo>
                <a:cubicBezTo>
                  <a:pt x="130179" y="-3861"/>
                  <a:pt x="350638" y="26232"/>
                  <a:pt x="526299" y="0"/>
                </a:cubicBezTo>
                <a:cubicBezTo>
                  <a:pt x="701960" y="-26232"/>
                  <a:pt x="986717" y="-21534"/>
                  <a:pt x="1135698" y="0"/>
                </a:cubicBezTo>
                <a:cubicBezTo>
                  <a:pt x="1284679" y="21534"/>
                  <a:pt x="1412168" y="10004"/>
                  <a:pt x="1661996" y="0"/>
                </a:cubicBezTo>
                <a:cubicBezTo>
                  <a:pt x="1911824" y="-10004"/>
                  <a:pt x="1934690" y="-8179"/>
                  <a:pt x="2188295" y="0"/>
                </a:cubicBezTo>
                <a:cubicBezTo>
                  <a:pt x="2441900" y="8179"/>
                  <a:pt x="2482987" y="-22078"/>
                  <a:pt x="2631494" y="0"/>
                </a:cubicBezTo>
                <a:cubicBezTo>
                  <a:pt x="2780001" y="22078"/>
                  <a:pt x="3101591" y="-3666"/>
                  <a:pt x="3490192" y="0"/>
                </a:cubicBezTo>
                <a:cubicBezTo>
                  <a:pt x="3878793" y="3666"/>
                  <a:pt x="3842882" y="16101"/>
                  <a:pt x="4016491" y="0"/>
                </a:cubicBezTo>
                <a:cubicBezTo>
                  <a:pt x="4190100" y="-16101"/>
                  <a:pt x="4372919" y="26076"/>
                  <a:pt x="4542790" y="0"/>
                </a:cubicBezTo>
                <a:cubicBezTo>
                  <a:pt x="4712661" y="-26076"/>
                  <a:pt x="5015649" y="18063"/>
                  <a:pt x="5318388" y="0"/>
                </a:cubicBezTo>
                <a:cubicBezTo>
                  <a:pt x="5621127" y="-18063"/>
                  <a:pt x="5585351" y="2888"/>
                  <a:pt x="5844687" y="0"/>
                </a:cubicBezTo>
                <a:cubicBezTo>
                  <a:pt x="6104023" y="-2888"/>
                  <a:pt x="6105931" y="-8129"/>
                  <a:pt x="6287886" y="0"/>
                </a:cubicBezTo>
                <a:cubicBezTo>
                  <a:pt x="6469841" y="8129"/>
                  <a:pt x="6684058" y="10342"/>
                  <a:pt x="6980385" y="0"/>
                </a:cubicBezTo>
                <a:cubicBezTo>
                  <a:pt x="7276712" y="-10342"/>
                  <a:pt x="7287260" y="4584"/>
                  <a:pt x="7423584" y="0"/>
                </a:cubicBezTo>
                <a:cubicBezTo>
                  <a:pt x="7559908" y="-4584"/>
                  <a:pt x="7997233" y="-1321"/>
                  <a:pt x="8309982" y="0"/>
                </a:cubicBezTo>
                <a:cubicBezTo>
                  <a:pt x="8308899" y="117847"/>
                  <a:pt x="8315511" y="170369"/>
                  <a:pt x="8309982" y="239733"/>
                </a:cubicBezTo>
                <a:cubicBezTo>
                  <a:pt x="7949282" y="241672"/>
                  <a:pt x="7833697" y="238138"/>
                  <a:pt x="7534384" y="239733"/>
                </a:cubicBezTo>
                <a:cubicBezTo>
                  <a:pt x="7235071" y="241328"/>
                  <a:pt x="7192533" y="227581"/>
                  <a:pt x="7091185" y="239733"/>
                </a:cubicBezTo>
                <a:cubicBezTo>
                  <a:pt x="6989837" y="251885"/>
                  <a:pt x="6686612" y="259660"/>
                  <a:pt x="6481786" y="239733"/>
                </a:cubicBezTo>
                <a:cubicBezTo>
                  <a:pt x="6276960" y="219806"/>
                  <a:pt x="6087918" y="238417"/>
                  <a:pt x="5706188" y="239733"/>
                </a:cubicBezTo>
                <a:cubicBezTo>
                  <a:pt x="5324458" y="241049"/>
                  <a:pt x="5342284" y="236985"/>
                  <a:pt x="5013689" y="239733"/>
                </a:cubicBezTo>
                <a:cubicBezTo>
                  <a:pt x="4685094" y="242481"/>
                  <a:pt x="4472010" y="237173"/>
                  <a:pt x="4238091" y="239733"/>
                </a:cubicBezTo>
                <a:cubicBezTo>
                  <a:pt x="4004172" y="242293"/>
                  <a:pt x="3964491" y="232036"/>
                  <a:pt x="3711792" y="239733"/>
                </a:cubicBezTo>
                <a:cubicBezTo>
                  <a:pt x="3459093" y="247430"/>
                  <a:pt x="3320274" y="276443"/>
                  <a:pt x="2936194" y="239733"/>
                </a:cubicBezTo>
                <a:cubicBezTo>
                  <a:pt x="2552114" y="203023"/>
                  <a:pt x="2626669" y="238065"/>
                  <a:pt x="2409895" y="239733"/>
                </a:cubicBezTo>
                <a:cubicBezTo>
                  <a:pt x="2193121" y="241401"/>
                  <a:pt x="2047867" y="220623"/>
                  <a:pt x="1883596" y="239733"/>
                </a:cubicBezTo>
                <a:cubicBezTo>
                  <a:pt x="1719325" y="258843"/>
                  <a:pt x="1570494" y="223367"/>
                  <a:pt x="1440397" y="239733"/>
                </a:cubicBezTo>
                <a:cubicBezTo>
                  <a:pt x="1310300" y="256099"/>
                  <a:pt x="1061444" y="261143"/>
                  <a:pt x="830998" y="239733"/>
                </a:cubicBezTo>
                <a:cubicBezTo>
                  <a:pt x="600552" y="218323"/>
                  <a:pt x="266286" y="233027"/>
                  <a:pt x="0" y="239733"/>
                </a:cubicBezTo>
                <a:cubicBezTo>
                  <a:pt x="10801" y="145097"/>
                  <a:pt x="-9484" y="63406"/>
                  <a:pt x="0" y="0"/>
                </a:cubicBezTo>
                <a:close/>
              </a:path>
            </a:pathLst>
          </a:custGeom>
          <a:noFill/>
          <a:ln w="28575">
            <a:solidFill>
              <a:srgbClr val="FF0000"/>
            </a:solidFill>
            <a:extLst>
              <a:ext uri="{C807C97D-BFC1-408E-A445-0C87EB9F89A2}">
                <ask:lineSketchStyleProps xmlns:ask="http://schemas.microsoft.com/office/drawing/2018/sketchyshapes" sd="406934048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ight Bracket 18">
            <a:extLst>
              <a:ext uri="{FF2B5EF4-FFF2-40B4-BE49-F238E27FC236}">
                <a16:creationId xmlns:a16="http://schemas.microsoft.com/office/drawing/2014/main" id="{73113F0C-54FB-1223-6798-0FB14AD39CF3}"/>
              </a:ext>
            </a:extLst>
          </p:cNvPr>
          <p:cNvSpPr/>
          <p:nvPr/>
        </p:nvSpPr>
        <p:spPr>
          <a:xfrm>
            <a:off x="6652260" y="3787140"/>
            <a:ext cx="114300" cy="647700"/>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36122C98-4EDB-8690-55DE-84AA9EC63B1A}"/>
              </a:ext>
            </a:extLst>
          </p:cNvPr>
          <p:cNvCxnSpPr>
            <a:cxnSpLocks/>
          </p:cNvCxnSpPr>
          <p:nvPr/>
        </p:nvCxnSpPr>
        <p:spPr>
          <a:xfrm flipH="1">
            <a:off x="6888973" y="3960156"/>
            <a:ext cx="778466" cy="1488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1FC4DE6-CE47-CBF8-7250-163BA1E2A74E}"/>
              </a:ext>
            </a:extLst>
          </p:cNvPr>
          <p:cNvSpPr txBox="1"/>
          <p:nvPr/>
        </p:nvSpPr>
        <p:spPr>
          <a:xfrm>
            <a:off x="7492551" y="3501697"/>
            <a:ext cx="2171700" cy="738664"/>
          </a:xfrm>
          <a:prstGeom prst="rect">
            <a:avLst/>
          </a:prstGeom>
          <a:noFill/>
        </p:spPr>
        <p:txBody>
          <a:bodyPr wrap="square" rtlCol="0">
            <a:spAutoFit/>
          </a:bodyPr>
          <a:lstStyle/>
          <a:p>
            <a:pPr algn="ctr"/>
            <a:r>
              <a:rPr lang="en-CA" sz="1400" dirty="0">
                <a:solidFill>
                  <a:schemeClr val="bg1"/>
                </a:solidFill>
              </a:rPr>
              <a:t>Predict output from collected input by saved model </a:t>
            </a:r>
            <a:r>
              <a:rPr lang="en-CA" sz="1400" dirty="0" err="1">
                <a:solidFill>
                  <a:schemeClr val="bg1"/>
                </a:solidFill>
              </a:rPr>
              <a:t>gboost.pkl</a:t>
            </a:r>
            <a:endParaRPr lang="en-CA" sz="1400" dirty="0">
              <a:solidFill>
                <a:schemeClr val="bg1"/>
              </a:solidFill>
            </a:endParaRPr>
          </a:p>
        </p:txBody>
      </p:sp>
      <p:cxnSp>
        <p:nvCxnSpPr>
          <p:cNvPr id="22" name="Straight Arrow Connector 21">
            <a:extLst>
              <a:ext uri="{FF2B5EF4-FFF2-40B4-BE49-F238E27FC236}">
                <a16:creationId xmlns:a16="http://schemas.microsoft.com/office/drawing/2014/main" id="{5F02C674-4BB1-7620-3CC2-FD4FF0B352C4}"/>
              </a:ext>
            </a:extLst>
          </p:cNvPr>
          <p:cNvCxnSpPr>
            <a:cxnSpLocks/>
            <a:stCxn id="24" idx="0"/>
          </p:cNvCxnSpPr>
          <p:nvPr/>
        </p:nvCxnSpPr>
        <p:spPr>
          <a:xfrm flipV="1">
            <a:off x="6469873" y="4876783"/>
            <a:ext cx="0" cy="6982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F0AEB9A-3B71-892A-A5DD-2E414C63F230}"/>
              </a:ext>
            </a:extLst>
          </p:cNvPr>
          <p:cNvSpPr txBox="1"/>
          <p:nvPr/>
        </p:nvSpPr>
        <p:spPr>
          <a:xfrm>
            <a:off x="5384023" y="5575048"/>
            <a:ext cx="2171700" cy="523220"/>
          </a:xfrm>
          <a:prstGeom prst="rect">
            <a:avLst/>
          </a:prstGeom>
          <a:noFill/>
        </p:spPr>
        <p:txBody>
          <a:bodyPr wrap="square" rtlCol="0">
            <a:spAutoFit/>
          </a:bodyPr>
          <a:lstStyle/>
          <a:p>
            <a:pPr algn="ctr"/>
            <a:r>
              <a:rPr lang="en-CA" sz="1400" b="1" dirty="0"/>
              <a:t>Displaying what model predicted</a:t>
            </a:r>
          </a:p>
        </p:txBody>
      </p:sp>
      <p:sp>
        <p:nvSpPr>
          <p:cNvPr id="26" name="Rectangle 25">
            <a:extLst>
              <a:ext uri="{FF2B5EF4-FFF2-40B4-BE49-F238E27FC236}">
                <a16:creationId xmlns:a16="http://schemas.microsoft.com/office/drawing/2014/main" id="{29A1B2BA-D5D8-C078-1BD9-8B814B927358}"/>
              </a:ext>
            </a:extLst>
          </p:cNvPr>
          <p:cNvSpPr/>
          <p:nvPr/>
        </p:nvSpPr>
        <p:spPr>
          <a:xfrm>
            <a:off x="1801758" y="2247505"/>
            <a:ext cx="3582265" cy="265419"/>
          </a:xfrm>
          <a:custGeom>
            <a:avLst/>
            <a:gdLst>
              <a:gd name="connsiteX0" fmla="*/ 0 w 3582265"/>
              <a:gd name="connsiteY0" fmla="*/ 0 h 265419"/>
              <a:gd name="connsiteX1" fmla="*/ 525399 w 3582265"/>
              <a:gd name="connsiteY1" fmla="*/ 0 h 265419"/>
              <a:gd name="connsiteX2" fmla="*/ 1086620 w 3582265"/>
              <a:gd name="connsiteY2" fmla="*/ 0 h 265419"/>
              <a:gd name="connsiteX3" fmla="*/ 1612019 w 3582265"/>
              <a:gd name="connsiteY3" fmla="*/ 0 h 265419"/>
              <a:gd name="connsiteX4" fmla="*/ 2137418 w 3582265"/>
              <a:gd name="connsiteY4" fmla="*/ 0 h 265419"/>
              <a:gd name="connsiteX5" fmla="*/ 2626994 w 3582265"/>
              <a:gd name="connsiteY5" fmla="*/ 0 h 265419"/>
              <a:gd name="connsiteX6" fmla="*/ 3582265 w 3582265"/>
              <a:gd name="connsiteY6" fmla="*/ 0 h 265419"/>
              <a:gd name="connsiteX7" fmla="*/ 3582265 w 3582265"/>
              <a:gd name="connsiteY7" fmla="*/ 265419 h 265419"/>
              <a:gd name="connsiteX8" fmla="*/ 2913576 w 3582265"/>
              <a:gd name="connsiteY8" fmla="*/ 265419 h 265419"/>
              <a:gd name="connsiteX9" fmla="*/ 2352354 w 3582265"/>
              <a:gd name="connsiteY9" fmla="*/ 265419 h 265419"/>
              <a:gd name="connsiteX10" fmla="*/ 1719487 w 3582265"/>
              <a:gd name="connsiteY10" fmla="*/ 265419 h 265419"/>
              <a:gd name="connsiteX11" fmla="*/ 1194088 w 3582265"/>
              <a:gd name="connsiteY11" fmla="*/ 265419 h 265419"/>
              <a:gd name="connsiteX12" fmla="*/ 561222 w 3582265"/>
              <a:gd name="connsiteY12" fmla="*/ 265419 h 265419"/>
              <a:gd name="connsiteX13" fmla="*/ 0 w 3582265"/>
              <a:gd name="connsiteY13" fmla="*/ 265419 h 265419"/>
              <a:gd name="connsiteX14" fmla="*/ 0 w 3582265"/>
              <a:gd name="connsiteY14" fmla="*/ 0 h 26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2265" h="265419" extrusionOk="0">
                <a:moveTo>
                  <a:pt x="0" y="0"/>
                </a:moveTo>
                <a:cubicBezTo>
                  <a:pt x="260212" y="1107"/>
                  <a:pt x="296947" y="520"/>
                  <a:pt x="525399" y="0"/>
                </a:cubicBezTo>
                <a:cubicBezTo>
                  <a:pt x="753851" y="-520"/>
                  <a:pt x="847301" y="-16885"/>
                  <a:pt x="1086620" y="0"/>
                </a:cubicBezTo>
                <a:cubicBezTo>
                  <a:pt x="1325939" y="16885"/>
                  <a:pt x="1438107" y="19012"/>
                  <a:pt x="1612019" y="0"/>
                </a:cubicBezTo>
                <a:cubicBezTo>
                  <a:pt x="1785931" y="-19012"/>
                  <a:pt x="2016168" y="9511"/>
                  <a:pt x="2137418" y="0"/>
                </a:cubicBezTo>
                <a:cubicBezTo>
                  <a:pt x="2258668" y="-9511"/>
                  <a:pt x="2424158" y="-22511"/>
                  <a:pt x="2626994" y="0"/>
                </a:cubicBezTo>
                <a:cubicBezTo>
                  <a:pt x="2829830" y="22511"/>
                  <a:pt x="3257958" y="37438"/>
                  <a:pt x="3582265" y="0"/>
                </a:cubicBezTo>
                <a:cubicBezTo>
                  <a:pt x="3592167" y="57634"/>
                  <a:pt x="3575673" y="137167"/>
                  <a:pt x="3582265" y="265419"/>
                </a:cubicBezTo>
                <a:cubicBezTo>
                  <a:pt x="3359455" y="235801"/>
                  <a:pt x="3069462" y="239408"/>
                  <a:pt x="2913576" y="265419"/>
                </a:cubicBezTo>
                <a:cubicBezTo>
                  <a:pt x="2757690" y="291430"/>
                  <a:pt x="2505767" y="238403"/>
                  <a:pt x="2352354" y="265419"/>
                </a:cubicBezTo>
                <a:cubicBezTo>
                  <a:pt x="2198941" y="292435"/>
                  <a:pt x="1970763" y="276396"/>
                  <a:pt x="1719487" y="265419"/>
                </a:cubicBezTo>
                <a:cubicBezTo>
                  <a:pt x="1468211" y="254442"/>
                  <a:pt x="1366391" y="289687"/>
                  <a:pt x="1194088" y="265419"/>
                </a:cubicBezTo>
                <a:cubicBezTo>
                  <a:pt x="1021785" y="241151"/>
                  <a:pt x="775029" y="257772"/>
                  <a:pt x="561222" y="265419"/>
                </a:cubicBezTo>
                <a:cubicBezTo>
                  <a:pt x="347415" y="273066"/>
                  <a:pt x="265747" y="254047"/>
                  <a:pt x="0" y="265419"/>
                </a:cubicBezTo>
                <a:cubicBezTo>
                  <a:pt x="-12683" y="189082"/>
                  <a:pt x="4435" y="129678"/>
                  <a:pt x="0" y="0"/>
                </a:cubicBezTo>
                <a:close/>
              </a:path>
            </a:pathLst>
          </a:custGeom>
          <a:noFill/>
          <a:ln w="28575">
            <a:solidFill>
              <a:srgbClr val="FF0000"/>
            </a:solidFill>
            <a:extLst>
              <a:ext uri="{C807C97D-BFC1-408E-A445-0C87EB9F89A2}">
                <ask:lineSketchStyleProps xmlns:ask="http://schemas.microsoft.com/office/drawing/2018/sketchyshapes" sd="406934048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Straight Arrow Connector 26">
            <a:extLst>
              <a:ext uri="{FF2B5EF4-FFF2-40B4-BE49-F238E27FC236}">
                <a16:creationId xmlns:a16="http://schemas.microsoft.com/office/drawing/2014/main" id="{B90B54C8-B4FB-51EF-0775-2700C4C700C1}"/>
              </a:ext>
            </a:extLst>
          </p:cNvPr>
          <p:cNvCxnSpPr>
            <a:cxnSpLocks/>
          </p:cNvCxnSpPr>
          <p:nvPr/>
        </p:nvCxnSpPr>
        <p:spPr>
          <a:xfrm flipV="1">
            <a:off x="1112520" y="2380214"/>
            <a:ext cx="591164" cy="4045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DD9ADE1-7870-194E-0917-476DE057E31B}"/>
              </a:ext>
            </a:extLst>
          </p:cNvPr>
          <p:cNvSpPr txBox="1"/>
          <p:nvPr/>
        </p:nvSpPr>
        <p:spPr>
          <a:xfrm>
            <a:off x="66238" y="2740967"/>
            <a:ext cx="1769438" cy="523220"/>
          </a:xfrm>
          <a:prstGeom prst="rect">
            <a:avLst/>
          </a:prstGeom>
          <a:noFill/>
        </p:spPr>
        <p:txBody>
          <a:bodyPr wrap="square" rtlCol="0">
            <a:spAutoFit/>
          </a:bodyPr>
          <a:lstStyle/>
          <a:p>
            <a:pPr algn="ctr"/>
            <a:r>
              <a:rPr lang="en-CA" sz="1400" b="1" dirty="0"/>
              <a:t>Loading the model from </a:t>
            </a:r>
            <a:r>
              <a:rPr lang="en-CA" sz="1400" b="1" dirty="0" err="1"/>
              <a:t>gboost.pkl</a:t>
            </a:r>
            <a:endParaRPr lang="en-CA" sz="1400" b="1" dirty="0"/>
          </a:p>
        </p:txBody>
      </p:sp>
      <p:sp>
        <p:nvSpPr>
          <p:cNvPr id="35" name="TextBox 34">
            <a:extLst>
              <a:ext uri="{FF2B5EF4-FFF2-40B4-BE49-F238E27FC236}">
                <a16:creationId xmlns:a16="http://schemas.microsoft.com/office/drawing/2014/main" id="{5C5A0B33-9268-2F5A-1738-7FC90550BD59}"/>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Tree>
    <p:extLst>
      <p:ext uri="{BB962C8B-B14F-4D97-AF65-F5344CB8AC3E}">
        <p14:creationId xmlns:p14="http://schemas.microsoft.com/office/powerpoint/2010/main" val="38412226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Model Deployment</a:t>
            </a:r>
          </a:p>
        </p:txBody>
      </p:sp>
      <p:pic>
        <p:nvPicPr>
          <p:cNvPr id="3" name="Picture 2">
            <a:extLst>
              <a:ext uri="{FF2B5EF4-FFF2-40B4-BE49-F238E27FC236}">
                <a16:creationId xmlns:a16="http://schemas.microsoft.com/office/drawing/2014/main" id="{8F8DEF39-FCC8-9697-D9B8-009BB097B6B4}"/>
              </a:ext>
            </a:extLst>
          </p:cNvPr>
          <p:cNvPicPr>
            <a:picLocks noChangeAspect="1"/>
          </p:cNvPicPr>
          <p:nvPr/>
        </p:nvPicPr>
        <p:blipFill rotWithShape="1">
          <a:blip r:embed="rId2"/>
          <a:srcRect l="6812" r="6961" b="2403"/>
          <a:stretch/>
        </p:blipFill>
        <p:spPr>
          <a:xfrm>
            <a:off x="1706880" y="1044983"/>
            <a:ext cx="8778240" cy="5569177"/>
          </a:xfrm>
          <a:prstGeom prst="rect">
            <a:avLst/>
          </a:prstGeom>
        </p:spPr>
      </p:pic>
      <p:sp>
        <p:nvSpPr>
          <p:cNvPr id="7" name="TextBox 6">
            <a:extLst>
              <a:ext uri="{FF2B5EF4-FFF2-40B4-BE49-F238E27FC236}">
                <a16:creationId xmlns:a16="http://schemas.microsoft.com/office/drawing/2014/main" id="{CEE19A1E-8D71-8298-67F3-19B472950152}"/>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
        <p:nvSpPr>
          <p:cNvPr id="8" name="Oval 7">
            <a:extLst>
              <a:ext uri="{FF2B5EF4-FFF2-40B4-BE49-F238E27FC236}">
                <a16:creationId xmlns:a16="http://schemas.microsoft.com/office/drawing/2014/main" id="{97A6C663-4E20-F062-293D-3A3A02CEE054}"/>
              </a:ext>
            </a:extLst>
          </p:cNvPr>
          <p:cNvSpPr/>
          <p:nvPr/>
        </p:nvSpPr>
        <p:spPr>
          <a:xfrm>
            <a:off x="2255520" y="6103947"/>
            <a:ext cx="3992880" cy="584775"/>
          </a:xfrm>
          <a:custGeom>
            <a:avLst/>
            <a:gdLst>
              <a:gd name="connsiteX0" fmla="*/ 0 w 3992880"/>
              <a:gd name="connsiteY0" fmla="*/ 292388 h 584775"/>
              <a:gd name="connsiteX1" fmla="*/ 1996440 w 3992880"/>
              <a:gd name="connsiteY1" fmla="*/ 0 h 584775"/>
              <a:gd name="connsiteX2" fmla="*/ 3992880 w 3992880"/>
              <a:gd name="connsiteY2" fmla="*/ 292388 h 584775"/>
              <a:gd name="connsiteX3" fmla="*/ 1996440 w 3992880"/>
              <a:gd name="connsiteY3" fmla="*/ 584776 h 584775"/>
              <a:gd name="connsiteX4" fmla="*/ 0 w 3992880"/>
              <a:gd name="connsiteY4" fmla="*/ 292388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880" h="584775" extrusionOk="0">
                <a:moveTo>
                  <a:pt x="0" y="292388"/>
                </a:moveTo>
                <a:cubicBezTo>
                  <a:pt x="134071" y="91041"/>
                  <a:pt x="717771" y="5960"/>
                  <a:pt x="1996440" y="0"/>
                </a:cubicBezTo>
                <a:cubicBezTo>
                  <a:pt x="3101357" y="-42869"/>
                  <a:pt x="3971212" y="130900"/>
                  <a:pt x="3992880" y="292388"/>
                </a:cubicBezTo>
                <a:cubicBezTo>
                  <a:pt x="4056892" y="465372"/>
                  <a:pt x="2884357" y="548258"/>
                  <a:pt x="1996440" y="584776"/>
                </a:cubicBezTo>
                <a:cubicBezTo>
                  <a:pt x="902404" y="632101"/>
                  <a:pt x="28507" y="451241"/>
                  <a:pt x="0" y="292388"/>
                </a:cubicBezTo>
                <a:close/>
              </a:path>
            </a:pathLst>
          </a:custGeom>
          <a:noFill/>
          <a:ln w="28575">
            <a:solidFill>
              <a:srgbClr val="FF0000"/>
            </a:solidFill>
            <a:prstDash val="sysDash"/>
            <a:extLst>
              <a:ext uri="{C807C97D-BFC1-408E-A445-0C87EB9F89A2}">
                <ask:lineSketchStyleProps xmlns:ask="http://schemas.microsoft.com/office/drawing/2018/sketchyshapes" sd="2686159777">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53929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DD1F-E8C1-3349-C228-F518E064032E}"/>
              </a:ext>
            </a:extLst>
          </p:cNvPr>
          <p:cNvSpPr>
            <a:spLocks noGrp="1"/>
          </p:cNvSpPr>
          <p:nvPr>
            <p:ph type="title"/>
          </p:nvPr>
        </p:nvSpPr>
        <p:spPr/>
        <p:txBody>
          <a:bodyPr>
            <a:noAutofit/>
          </a:bodyPr>
          <a:lstStyle/>
          <a:p>
            <a:pPr algn="ctr"/>
            <a:r>
              <a:rPr lang="en-US" sz="3200" dirty="0">
                <a:latin typeface="Arial" panose="020B0604020202020204" pitchFamily="34" charset="0"/>
                <a:cs typeface="Arial" panose="020B0604020202020204" pitchFamily="34" charset="0"/>
              </a:rPr>
              <a:t>A </a:t>
            </a:r>
            <a:r>
              <a:rPr lang="en-US" sz="3200" b="1" dirty="0">
                <a:latin typeface="Arial" panose="020B0604020202020204" pitchFamily="34" charset="0"/>
                <a:cs typeface="Arial" panose="020B0604020202020204" pitchFamily="34" charset="0"/>
              </a:rPr>
              <a:t>heart attack </a:t>
            </a:r>
            <a:r>
              <a:rPr lang="en-US" sz="3200" dirty="0">
                <a:latin typeface="Arial" panose="020B0604020202020204" pitchFamily="34" charset="0"/>
                <a:cs typeface="Arial" panose="020B0604020202020204" pitchFamily="34" charset="0"/>
              </a:rPr>
              <a:t>occurs when blood flow to a portion of the heart is cut off partially or completely. </a:t>
            </a:r>
            <a:br>
              <a:rPr lang="en-US" sz="3200" dirty="0">
                <a:latin typeface="Arial" panose="020B0604020202020204" pitchFamily="34" charset="0"/>
                <a:cs typeface="Arial" panose="020B0604020202020204" pitchFamily="34" charset="0"/>
              </a:rPr>
            </a:b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Heart failure </a:t>
            </a:r>
            <a:r>
              <a:rPr lang="en-US" sz="3200" dirty="0">
                <a:latin typeface="Arial" panose="020B0604020202020204" pitchFamily="34" charset="0"/>
                <a:cs typeface="Arial" panose="020B0604020202020204" pitchFamily="34" charset="0"/>
              </a:rPr>
              <a:t>occurs when the heart is unable to effectively pump enough blood to all parts of the body.</a:t>
            </a:r>
            <a:endParaRPr lang="en-CA" sz="32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C58F46A-AA79-44AF-FED4-1BF093DE10D1}"/>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773741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D694-01DA-BD6E-49FF-B0BB8C4982B7}"/>
              </a:ext>
            </a:extLst>
          </p:cNvPr>
          <p:cNvSpPr>
            <a:spLocks noGrp="1"/>
          </p:cNvSpPr>
          <p:nvPr>
            <p:ph type="title"/>
          </p:nvPr>
        </p:nvSpPr>
        <p:spPr>
          <a:xfrm>
            <a:off x="0" y="0"/>
            <a:ext cx="12192000" cy="1325563"/>
          </a:xfrm>
        </p:spPr>
        <p:txBody>
          <a:bodyPr/>
          <a:lstStyle/>
          <a:p>
            <a:pPr algn="ctr"/>
            <a:r>
              <a:rPr lang="en-CA" b="1" dirty="0"/>
              <a:t>Conclusion</a:t>
            </a:r>
          </a:p>
        </p:txBody>
      </p:sp>
      <p:sp>
        <p:nvSpPr>
          <p:cNvPr id="3" name="Content Placeholder 2">
            <a:extLst>
              <a:ext uri="{FF2B5EF4-FFF2-40B4-BE49-F238E27FC236}">
                <a16:creationId xmlns:a16="http://schemas.microsoft.com/office/drawing/2014/main" id="{9F3A8940-D16C-C9CD-3327-F3CADEF67EC3}"/>
              </a:ext>
            </a:extLst>
          </p:cNvPr>
          <p:cNvSpPr>
            <a:spLocks noGrp="1"/>
          </p:cNvSpPr>
          <p:nvPr>
            <p:ph idx="1"/>
          </p:nvPr>
        </p:nvSpPr>
        <p:spPr>
          <a:xfrm>
            <a:off x="361461" y="1445846"/>
            <a:ext cx="11416324" cy="5047029"/>
          </a:xfrm>
        </p:spPr>
        <p:txBody>
          <a:bodyPr>
            <a:noAutofit/>
          </a:bodyPr>
          <a:lstStyle/>
          <a:p>
            <a:pPr marL="0" indent="0">
              <a:buNone/>
            </a:pPr>
            <a:r>
              <a:rPr lang="en-US" sz="1800" b="1" i="0" dirty="0">
                <a:solidFill>
                  <a:srgbClr val="000000"/>
                </a:solidFill>
                <a:effectLst/>
                <a:latin typeface="Inter"/>
              </a:rPr>
              <a:t>Order / Values of features for positive cases of heart failure (DEATH_EVENT) :</a:t>
            </a:r>
          </a:p>
          <a:p>
            <a:pPr marL="0" indent="0">
              <a:buNone/>
            </a:pPr>
            <a:endParaRPr lang="en-CA" sz="1800" b="1" i="0" dirty="0">
              <a:effectLst/>
              <a:latin typeface="Inter"/>
            </a:endParaRPr>
          </a:p>
          <a:p>
            <a:pPr algn="l">
              <a:buFont typeface="Arial" panose="020B0604020202020204" pitchFamily="34" charset="0"/>
              <a:buChar char="•"/>
            </a:pPr>
            <a:r>
              <a:rPr lang="en-CA" sz="1800" b="1" i="0" dirty="0">
                <a:effectLst/>
                <a:latin typeface="Inter"/>
              </a:rPr>
              <a:t>Categorical Features (Order) :</a:t>
            </a:r>
            <a:endParaRPr lang="en-CA" sz="1800" b="0" i="0" dirty="0">
              <a:effectLst/>
              <a:latin typeface="Inter"/>
            </a:endParaRPr>
          </a:p>
          <a:p>
            <a:pPr marL="742950" lvl="1" indent="-285750" algn="l">
              <a:spcBef>
                <a:spcPts val="0"/>
              </a:spcBef>
              <a:buFont typeface="Arial" panose="020B0604020202020204" pitchFamily="34" charset="0"/>
              <a:buChar char="•"/>
            </a:pPr>
            <a:r>
              <a:rPr lang="en-CA" sz="1800" b="1" i="0" dirty="0" err="1">
                <a:effectLst/>
                <a:latin typeface="Inter"/>
              </a:rPr>
              <a:t>high_blood_pressure</a:t>
            </a:r>
            <a:r>
              <a:rPr lang="en-CA" sz="1800" b="0" i="0" dirty="0">
                <a:effectLst/>
                <a:latin typeface="Inter"/>
              </a:rPr>
              <a:t> : High Blood Pressure &gt; No High Blood Pressure </a:t>
            </a:r>
          </a:p>
          <a:p>
            <a:pPr marL="742950" lvl="1" indent="-285750" algn="l">
              <a:spcBef>
                <a:spcPts val="0"/>
              </a:spcBef>
              <a:buFont typeface="Arial" panose="020B0604020202020204" pitchFamily="34" charset="0"/>
              <a:buChar char="•"/>
            </a:pPr>
            <a:r>
              <a:rPr lang="en-CA" sz="1800" b="1" i="0" dirty="0">
                <a:effectLst/>
                <a:latin typeface="Inter"/>
              </a:rPr>
              <a:t>sex</a:t>
            </a:r>
            <a:r>
              <a:rPr lang="en-CA" sz="1800" b="0" i="0" dirty="0">
                <a:effectLst/>
                <a:latin typeface="Inter"/>
              </a:rPr>
              <a:t> : Male &gt; Female</a:t>
            </a:r>
          </a:p>
          <a:p>
            <a:pPr marL="742950" lvl="1" indent="-285750" algn="l">
              <a:spcBef>
                <a:spcPts val="0"/>
              </a:spcBef>
              <a:buFont typeface="Arial" panose="020B0604020202020204" pitchFamily="34" charset="0"/>
              <a:buChar char="•"/>
            </a:pPr>
            <a:r>
              <a:rPr lang="en-CA" sz="1800" b="1" i="0" dirty="0">
                <a:effectLst/>
                <a:latin typeface="Inter"/>
              </a:rPr>
              <a:t>smoking</a:t>
            </a:r>
            <a:r>
              <a:rPr lang="en-CA" sz="1800" b="0" i="0" dirty="0">
                <a:effectLst/>
                <a:latin typeface="Inter"/>
              </a:rPr>
              <a:t> : Smoking &gt; No Smoking</a:t>
            </a:r>
          </a:p>
          <a:p>
            <a:pPr algn="l">
              <a:buFont typeface="Arial" panose="020B0604020202020204" pitchFamily="34" charset="0"/>
              <a:buChar char="•"/>
            </a:pPr>
            <a:r>
              <a:rPr lang="en-CA" sz="1800" b="1" i="0" dirty="0">
                <a:effectLst/>
                <a:latin typeface="Inter"/>
              </a:rPr>
              <a:t>Numerical Features (Range) :</a:t>
            </a:r>
            <a:endParaRPr lang="en-CA" sz="1800" b="0" i="0" dirty="0">
              <a:effectLst/>
              <a:latin typeface="Inter"/>
            </a:endParaRPr>
          </a:p>
          <a:p>
            <a:pPr marL="742950" lvl="1" indent="-285750" algn="l">
              <a:spcBef>
                <a:spcPts val="0"/>
              </a:spcBef>
              <a:buFont typeface="Arial" panose="020B0604020202020204" pitchFamily="34" charset="0"/>
              <a:buChar char="•"/>
            </a:pPr>
            <a:r>
              <a:rPr lang="en-CA" sz="1800" b="1" i="0" dirty="0">
                <a:effectLst/>
                <a:latin typeface="Inter"/>
              </a:rPr>
              <a:t>age</a:t>
            </a:r>
            <a:r>
              <a:rPr lang="en-CA" sz="1800" b="0" i="0" dirty="0">
                <a:effectLst/>
                <a:latin typeface="Inter"/>
              </a:rPr>
              <a:t> : 50 - 70</a:t>
            </a:r>
          </a:p>
          <a:p>
            <a:pPr marL="742950" lvl="1" indent="-285750" algn="l">
              <a:spcBef>
                <a:spcPts val="0"/>
              </a:spcBef>
              <a:buFont typeface="Arial" panose="020B0604020202020204" pitchFamily="34" charset="0"/>
              <a:buChar char="•"/>
            </a:pPr>
            <a:r>
              <a:rPr lang="en-CA" sz="1800" b="1" i="0" dirty="0" err="1">
                <a:effectLst/>
                <a:latin typeface="Inter"/>
              </a:rPr>
              <a:t>creatinine_phosphokinase</a:t>
            </a:r>
            <a:r>
              <a:rPr lang="en-CA" sz="1800" b="0" i="0" dirty="0">
                <a:effectLst/>
                <a:latin typeface="Inter"/>
              </a:rPr>
              <a:t> (</a:t>
            </a:r>
            <a:r>
              <a:rPr lang="en-CA" sz="1800" b="0" i="0" dirty="0" err="1">
                <a:effectLst/>
                <a:latin typeface="Inter"/>
              </a:rPr>
              <a:t>cpk</a:t>
            </a:r>
            <a:r>
              <a:rPr lang="en-CA" sz="1800" b="0" i="0" dirty="0">
                <a:effectLst/>
                <a:latin typeface="Inter"/>
              </a:rPr>
              <a:t>): 0 - 500</a:t>
            </a:r>
          </a:p>
          <a:p>
            <a:pPr marL="742950" lvl="1" indent="-285750" algn="l">
              <a:spcBef>
                <a:spcPts val="0"/>
              </a:spcBef>
              <a:buFont typeface="Arial" panose="020B0604020202020204" pitchFamily="34" charset="0"/>
              <a:buChar char="•"/>
            </a:pPr>
            <a:r>
              <a:rPr lang="en-CA" sz="1800" b="1" i="0" dirty="0" err="1">
                <a:effectLst/>
                <a:latin typeface="Inter"/>
              </a:rPr>
              <a:t>ejaction_fraction</a:t>
            </a:r>
            <a:r>
              <a:rPr lang="en-CA" sz="1800" b="0" i="0" dirty="0">
                <a:effectLst/>
                <a:latin typeface="Inter"/>
              </a:rPr>
              <a:t> : 20 - 40</a:t>
            </a:r>
          </a:p>
          <a:p>
            <a:pPr marL="742950" lvl="1" indent="-285750" algn="l">
              <a:spcBef>
                <a:spcPts val="0"/>
              </a:spcBef>
              <a:buFont typeface="Arial" panose="020B0604020202020204" pitchFamily="34" charset="0"/>
              <a:buChar char="•"/>
            </a:pPr>
            <a:r>
              <a:rPr lang="en-CA" sz="1800" b="1" i="0" dirty="0">
                <a:effectLst/>
                <a:latin typeface="Inter"/>
              </a:rPr>
              <a:t>platelets</a:t>
            </a:r>
            <a:r>
              <a:rPr lang="en-CA" sz="1800" b="0" i="0" dirty="0">
                <a:effectLst/>
                <a:latin typeface="Inter"/>
              </a:rPr>
              <a:t> : 200,000 - 300,000</a:t>
            </a:r>
          </a:p>
          <a:p>
            <a:pPr marL="742950" lvl="1" indent="-285750" algn="l">
              <a:spcBef>
                <a:spcPts val="0"/>
              </a:spcBef>
              <a:buFont typeface="Arial" panose="020B0604020202020204" pitchFamily="34" charset="0"/>
              <a:buChar char="•"/>
            </a:pPr>
            <a:r>
              <a:rPr lang="en-CA" sz="1800" b="1" i="0" dirty="0" err="1">
                <a:effectLst/>
                <a:latin typeface="Inter"/>
              </a:rPr>
              <a:t>serum_creatinine</a:t>
            </a:r>
            <a:r>
              <a:rPr lang="en-CA" sz="1800" b="0" i="0" dirty="0">
                <a:effectLst/>
                <a:latin typeface="Inter"/>
              </a:rPr>
              <a:t> : 1 - 2</a:t>
            </a:r>
          </a:p>
          <a:p>
            <a:pPr marL="742950" lvl="1" indent="-285750" algn="l">
              <a:spcBef>
                <a:spcPts val="0"/>
              </a:spcBef>
              <a:buFont typeface="Arial" panose="020B0604020202020204" pitchFamily="34" charset="0"/>
              <a:buChar char="•"/>
            </a:pPr>
            <a:r>
              <a:rPr lang="en-CA" sz="1800" b="1" i="0" dirty="0" err="1">
                <a:effectLst/>
                <a:latin typeface="Inter"/>
              </a:rPr>
              <a:t>serum_sodium</a:t>
            </a:r>
            <a:r>
              <a:rPr lang="en-CA" sz="1800" b="0" i="0" dirty="0">
                <a:effectLst/>
                <a:latin typeface="Inter"/>
              </a:rPr>
              <a:t> : 130 - 140</a:t>
            </a:r>
          </a:p>
          <a:p>
            <a:pPr algn="l">
              <a:buFont typeface="Arial" panose="020B0604020202020204" pitchFamily="34" charset="0"/>
              <a:buChar char="•"/>
            </a:pPr>
            <a:endParaRPr lang="en-CA" sz="1800" b="1" i="0" dirty="0">
              <a:effectLst/>
              <a:latin typeface="Inter"/>
            </a:endParaRPr>
          </a:p>
          <a:p>
            <a:pPr algn="l">
              <a:buFont typeface="Arial" panose="020B0604020202020204" pitchFamily="34" charset="0"/>
              <a:buChar char="•"/>
            </a:pPr>
            <a:r>
              <a:rPr lang="en-CA" sz="1800" b="1" i="0" dirty="0">
                <a:effectLst/>
                <a:latin typeface="Inter"/>
              </a:rPr>
              <a:t>According to our data, these order / range of values leads to heart failures.</a:t>
            </a:r>
            <a:endParaRPr lang="en-CA" sz="1800" b="0" i="0" dirty="0">
              <a:effectLst/>
              <a:latin typeface="Inter"/>
            </a:endParaRPr>
          </a:p>
          <a:p>
            <a:endParaRPr lang="en-CA" sz="1800" dirty="0"/>
          </a:p>
        </p:txBody>
      </p:sp>
    </p:spTree>
    <p:extLst>
      <p:ext uri="{BB962C8B-B14F-4D97-AF65-F5344CB8AC3E}">
        <p14:creationId xmlns:p14="http://schemas.microsoft.com/office/powerpoint/2010/main" val="3055313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6CCA-9C8D-CBE8-8E9C-A06106CFED15}"/>
              </a:ext>
            </a:extLst>
          </p:cNvPr>
          <p:cNvSpPr>
            <a:spLocks noGrp="1"/>
          </p:cNvSpPr>
          <p:nvPr>
            <p:ph type="title"/>
          </p:nvPr>
        </p:nvSpPr>
        <p:spPr>
          <a:xfrm>
            <a:off x="838200" y="2798762"/>
            <a:ext cx="10515600" cy="1260475"/>
          </a:xfrm>
        </p:spPr>
        <p:txBody>
          <a:bodyPr>
            <a:normAutofit/>
          </a:bodyPr>
          <a:lstStyle/>
          <a:p>
            <a:pPr algn="ctr"/>
            <a:r>
              <a:rPr lang="en-CA" sz="6600" b="1" dirty="0"/>
              <a:t>Thank You</a:t>
            </a:r>
          </a:p>
        </p:txBody>
      </p:sp>
      <p:sp>
        <p:nvSpPr>
          <p:cNvPr id="3" name="Text Placeholder 2">
            <a:extLst>
              <a:ext uri="{FF2B5EF4-FFF2-40B4-BE49-F238E27FC236}">
                <a16:creationId xmlns:a16="http://schemas.microsoft.com/office/drawing/2014/main" id="{4F6B551F-173C-937E-BB4B-6E93CAF28EB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9868208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07B5-7BB3-BC8B-6A1B-66EDC3CED9B0}"/>
              </a:ext>
            </a:extLst>
          </p:cNvPr>
          <p:cNvSpPr>
            <a:spLocks noGrp="1"/>
          </p:cNvSpPr>
          <p:nvPr>
            <p:ph idx="1"/>
          </p:nvPr>
        </p:nvSpPr>
        <p:spPr>
          <a:xfrm>
            <a:off x="222636" y="1539378"/>
            <a:ext cx="11759979" cy="5318622"/>
          </a:xfrm>
        </p:spPr>
        <p:txBody>
          <a:bodyPr>
            <a:normAutofit/>
          </a:bodyPr>
          <a:lstStyle/>
          <a:p>
            <a:pPr algn="just"/>
            <a:r>
              <a:rPr lang="en-US" sz="2000" b="0" i="0" dirty="0">
                <a:solidFill>
                  <a:srgbClr val="000000"/>
                </a:solidFill>
                <a:effectLst/>
                <a:latin typeface="Inter"/>
              </a:rPr>
              <a:t>Every year, approximately 17 million people are killed by cardiovascular diseases, which primarily demonstrate as cardiac and heart failures. </a:t>
            </a:r>
          </a:p>
          <a:p>
            <a:pPr algn="just"/>
            <a:endParaRPr lang="en-US" sz="2000" b="0" i="0" dirty="0">
              <a:solidFill>
                <a:srgbClr val="000000"/>
              </a:solidFill>
              <a:effectLst/>
              <a:latin typeface="Inter"/>
            </a:endParaRPr>
          </a:p>
          <a:p>
            <a:pPr algn="just"/>
            <a:r>
              <a:rPr lang="en-US" sz="2000" b="0" i="0" dirty="0">
                <a:solidFill>
                  <a:srgbClr val="000000"/>
                </a:solidFill>
                <a:effectLst/>
                <a:latin typeface="Inter"/>
              </a:rPr>
              <a:t>It is a condition in which the heart is unable to pump enough blood to meet the body's requirements</a:t>
            </a:r>
            <a:r>
              <a:rPr lang="en-CA" sz="2000" b="0" i="0" dirty="0">
                <a:solidFill>
                  <a:srgbClr val="000000"/>
                </a:solidFill>
                <a:effectLst/>
                <a:latin typeface="Inter"/>
              </a:rPr>
              <a:t>. </a:t>
            </a:r>
            <a:r>
              <a:rPr lang="en-US" sz="2000" b="0" i="0" dirty="0">
                <a:effectLst/>
                <a:latin typeface="Inter"/>
              </a:rPr>
              <a:t>Heart disease symptoms can include physical weakness, breathing problems, swelling feet, etc.</a:t>
            </a:r>
          </a:p>
          <a:p>
            <a:pPr algn="just"/>
            <a:endParaRPr lang="en-US" sz="2000" b="0" i="0" dirty="0">
              <a:effectLst/>
              <a:latin typeface="Inter"/>
            </a:endParaRPr>
          </a:p>
          <a:p>
            <a:pPr algn="just"/>
            <a:r>
              <a:rPr lang="en-US" sz="2000" b="0" i="0" dirty="0">
                <a:solidFill>
                  <a:srgbClr val="000000"/>
                </a:solidFill>
                <a:effectLst/>
                <a:latin typeface="Inter"/>
              </a:rPr>
              <a:t>Healthcare industries generate massive amounts of data which contains hidden knowledge or patterns for decision making. </a:t>
            </a:r>
          </a:p>
          <a:p>
            <a:pPr algn="just"/>
            <a:endParaRPr lang="en-US" sz="2000" b="0" i="0" dirty="0">
              <a:solidFill>
                <a:srgbClr val="000000"/>
              </a:solidFill>
              <a:effectLst/>
              <a:latin typeface="Inter"/>
            </a:endParaRPr>
          </a:p>
          <a:p>
            <a:pPr algn="just"/>
            <a:r>
              <a:rPr lang="en-US" sz="2000" b="0" i="0" dirty="0">
                <a:solidFill>
                  <a:srgbClr val="000000"/>
                </a:solidFill>
                <a:effectLst/>
                <a:latin typeface="Inter"/>
              </a:rPr>
              <a:t>Healthcare Analytics can enable preventive cares like with EDA we can understand correlation between features. Moreover, A Machine Learning (ML) model can be very helpful in the early detection and care of people with cardiovascular disease or at high cardiovascular risk.</a:t>
            </a:r>
          </a:p>
          <a:p>
            <a:pPr algn="just"/>
            <a:endParaRPr lang="en-US" sz="2000" b="0" i="0" dirty="0">
              <a:solidFill>
                <a:srgbClr val="000000"/>
              </a:solidFill>
              <a:effectLst/>
              <a:latin typeface="Inter"/>
            </a:endParaRPr>
          </a:p>
          <a:p>
            <a:pPr algn="just"/>
            <a:r>
              <a:rPr lang="en-US" sz="2000" b="0" i="0" dirty="0">
                <a:solidFill>
                  <a:srgbClr val="000000"/>
                </a:solidFill>
                <a:effectLst/>
                <a:latin typeface="Inter"/>
              </a:rPr>
              <a:t>Therefore, there is a perfect fit between this project and this course.</a:t>
            </a:r>
          </a:p>
        </p:txBody>
      </p:sp>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Problem Statement</a:t>
            </a:r>
            <a:br>
              <a:rPr lang="en-CA" dirty="0"/>
            </a:br>
            <a:r>
              <a:rPr lang="en-CA" sz="2000" dirty="0"/>
              <a:t>*why we choose this project?</a:t>
            </a:r>
            <a:endParaRPr lang="en-CA" dirty="0"/>
          </a:p>
        </p:txBody>
      </p:sp>
      <p:sp>
        <p:nvSpPr>
          <p:cNvPr id="2" name="TextBox 1">
            <a:extLst>
              <a:ext uri="{FF2B5EF4-FFF2-40B4-BE49-F238E27FC236}">
                <a16:creationId xmlns:a16="http://schemas.microsoft.com/office/drawing/2014/main" id="{B8F4CCD6-3150-63DB-549A-54113E59CEE2}"/>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Tree>
    <p:extLst>
      <p:ext uri="{BB962C8B-B14F-4D97-AF65-F5344CB8AC3E}">
        <p14:creationId xmlns:p14="http://schemas.microsoft.com/office/powerpoint/2010/main" val="42217586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07B5-7BB3-BC8B-6A1B-66EDC3CED9B0}"/>
              </a:ext>
            </a:extLst>
          </p:cNvPr>
          <p:cNvSpPr>
            <a:spLocks noGrp="1"/>
          </p:cNvSpPr>
          <p:nvPr>
            <p:ph idx="1"/>
          </p:nvPr>
        </p:nvSpPr>
        <p:spPr>
          <a:xfrm>
            <a:off x="508883" y="1356824"/>
            <a:ext cx="5383917" cy="5091141"/>
          </a:xfrm>
        </p:spPr>
        <p:txBody>
          <a:bodyPr>
            <a:normAutofit/>
          </a:bodyPr>
          <a:lstStyle/>
          <a:p>
            <a:pPr marL="0" indent="0" algn="just">
              <a:buNone/>
            </a:pPr>
            <a:r>
              <a:rPr lang="en-US" sz="2000" dirty="0">
                <a:solidFill>
                  <a:srgbClr val="000000"/>
                </a:solidFill>
                <a:latin typeface="Inter"/>
              </a:rPr>
              <a:t>The project will be noted "successful" if it meets the following objectives:</a:t>
            </a:r>
          </a:p>
          <a:p>
            <a:pPr algn="just"/>
            <a:endParaRPr lang="en-US" sz="2000" dirty="0">
              <a:solidFill>
                <a:srgbClr val="000000"/>
              </a:solidFill>
              <a:latin typeface="Inter"/>
            </a:endParaRPr>
          </a:p>
          <a:p>
            <a:pPr algn="just"/>
            <a:r>
              <a:rPr lang="en-US" sz="2000" dirty="0">
                <a:solidFill>
                  <a:srgbClr val="000000"/>
                </a:solidFill>
                <a:latin typeface="Inter"/>
              </a:rPr>
              <a:t>Apply appropriate EDAs and Visuals of the risk factors for heart disease. So, Anyone can understand the correlation with target variable.</a:t>
            </a:r>
          </a:p>
          <a:p>
            <a:pPr algn="just"/>
            <a:endParaRPr lang="en-US" sz="2000" dirty="0">
              <a:solidFill>
                <a:srgbClr val="000000"/>
              </a:solidFill>
              <a:latin typeface="Inter"/>
            </a:endParaRPr>
          </a:p>
          <a:p>
            <a:pPr algn="just"/>
            <a:r>
              <a:rPr lang="en-US" sz="2000" dirty="0">
                <a:solidFill>
                  <a:srgbClr val="000000"/>
                </a:solidFill>
                <a:latin typeface="Inter"/>
              </a:rPr>
              <a:t>Achieving a prediction accuracy of between 80 to 90 for model employed in the project to win the public's trust and confidence. (by testing different machine learning model and choose best among them)</a:t>
            </a:r>
          </a:p>
          <a:p>
            <a:pPr marL="0" indent="0" algn="just">
              <a:buNone/>
            </a:pPr>
            <a:endParaRPr lang="en-US" sz="2000" dirty="0">
              <a:solidFill>
                <a:srgbClr val="000000"/>
              </a:solidFill>
              <a:latin typeface="Inter"/>
            </a:endParaRPr>
          </a:p>
          <a:p>
            <a:pPr marL="0" indent="0" algn="just">
              <a:buNone/>
            </a:pPr>
            <a:endParaRPr lang="en-US" sz="2000" dirty="0">
              <a:latin typeface="Inter"/>
            </a:endParaRPr>
          </a:p>
          <a:p>
            <a:pPr marL="0" indent="0" algn="just">
              <a:buNone/>
            </a:pPr>
            <a:endParaRPr lang="en-US" sz="2000" dirty="0">
              <a:latin typeface="Inter"/>
            </a:endParaRPr>
          </a:p>
        </p:txBody>
      </p:sp>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Objectives</a:t>
            </a:r>
            <a:br>
              <a:rPr lang="en-CA" dirty="0"/>
            </a:br>
            <a:r>
              <a:rPr lang="en-CA" sz="2000" dirty="0"/>
              <a:t>*what were our objective before starting this project?</a:t>
            </a:r>
            <a:endParaRPr lang="en-CA" dirty="0"/>
          </a:p>
        </p:txBody>
      </p:sp>
      <p:sp>
        <p:nvSpPr>
          <p:cNvPr id="2" name="TextBox 1">
            <a:extLst>
              <a:ext uri="{FF2B5EF4-FFF2-40B4-BE49-F238E27FC236}">
                <a16:creationId xmlns:a16="http://schemas.microsoft.com/office/drawing/2014/main" id="{779FEBBE-63A4-F2C0-DA62-0D330398386E}"/>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
        <p:nvSpPr>
          <p:cNvPr id="5" name="TextBox 4">
            <a:extLst>
              <a:ext uri="{FF2B5EF4-FFF2-40B4-BE49-F238E27FC236}">
                <a16:creationId xmlns:a16="http://schemas.microsoft.com/office/drawing/2014/main" id="{2636B087-31AC-3FA1-06E0-B039E1B4CA15}"/>
              </a:ext>
            </a:extLst>
          </p:cNvPr>
          <p:cNvSpPr txBox="1"/>
          <p:nvPr/>
        </p:nvSpPr>
        <p:spPr>
          <a:xfrm>
            <a:off x="6096000" y="2413337"/>
            <a:ext cx="5189414" cy="1631216"/>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000000"/>
                </a:solidFill>
                <a:latin typeface="Inter"/>
              </a:rPr>
              <a:t>By entering 11 attributes from our dataset, an ML Model will be deployed to a webpage to predict the death event caused by heart failure. </a:t>
            </a:r>
          </a:p>
          <a:p>
            <a:pPr marL="285750" indent="-285750" algn="just">
              <a:buFont typeface="Arial" panose="020B0604020202020204" pitchFamily="34" charset="0"/>
              <a:buChar char="•"/>
            </a:pPr>
            <a:endParaRPr lang="en-US" sz="2000" dirty="0">
              <a:solidFill>
                <a:srgbClr val="000000"/>
              </a:solidFill>
              <a:latin typeface="Inter"/>
            </a:endParaRPr>
          </a:p>
        </p:txBody>
      </p:sp>
    </p:spTree>
    <p:extLst>
      <p:ext uri="{BB962C8B-B14F-4D97-AF65-F5344CB8AC3E}">
        <p14:creationId xmlns:p14="http://schemas.microsoft.com/office/powerpoint/2010/main" val="26465020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Contribution</a:t>
            </a:r>
            <a:br>
              <a:rPr lang="en-CA" dirty="0"/>
            </a:br>
            <a:r>
              <a:rPr lang="en-CA" sz="2000" dirty="0"/>
              <a:t>*assigning different project phases.</a:t>
            </a:r>
            <a:endParaRPr lang="en-CA" dirty="0"/>
          </a:p>
        </p:txBody>
      </p:sp>
      <p:graphicFrame>
        <p:nvGraphicFramePr>
          <p:cNvPr id="4" name="Table 3">
            <a:extLst>
              <a:ext uri="{FF2B5EF4-FFF2-40B4-BE49-F238E27FC236}">
                <a16:creationId xmlns:a16="http://schemas.microsoft.com/office/drawing/2014/main" id="{339FD1AB-A2E0-C4EB-62E0-B27FD12680E7}"/>
              </a:ext>
            </a:extLst>
          </p:cNvPr>
          <p:cNvGraphicFramePr>
            <a:graphicFrameLocks noGrp="1"/>
          </p:cNvGraphicFramePr>
          <p:nvPr>
            <p:extLst>
              <p:ext uri="{D42A27DB-BD31-4B8C-83A1-F6EECF244321}">
                <p14:modId xmlns:p14="http://schemas.microsoft.com/office/powerpoint/2010/main" val="540106205"/>
              </p:ext>
            </p:extLst>
          </p:nvPr>
        </p:nvGraphicFramePr>
        <p:xfrm>
          <a:off x="333954" y="2695066"/>
          <a:ext cx="11688418" cy="3339973"/>
        </p:xfrm>
        <a:graphic>
          <a:graphicData uri="http://schemas.openxmlformats.org/drawingml/2006/table">
            <a:tbl>
              <a:tblPr firstRow="1" firstCol="1" bandRow="1">
                <a:tableStyleId>{5940675A-B579-460E-94D1-54222C63F5DA}</a:tableStyleId>
              </a:tblPr>
              <a:tblGrid>
                <a:gridCol w="3299792">
                  <a:extLst>
                    <a:ext uri="{9D8B030D-6E8A-4147-A177-3AD203B41FA5}">
                      <a16:colId xmlns:a16="http://schemas.microsoft.com/office/drawing/2014/main" val="2512759136"/>
                    </a:ext>
                  </a:extLst>
                </a:gridCol>
                <a:gridCol w="1645920">
                  <a:extLst>
                    <a:ext uri="{9D8B030D-6E8A-4147-A177-3AD203B41FA5}">
                      <a16:colId xmlns:a16="http://schemas.microsoft.com/office/drawing/2014/main" val="113171291"/>
                    </a:ext>
                  </a:extLst>
                </a:gridCol>
                <a:gridCol w="1431235">
                  <a:extLst>
                    <a:ext uri="{9D8B030D-6E8A-4147-A177-3AD203B41FA5}">
                      <a16:colId xmlns:a16="http://schemas.microsoft.com/office/drawing/2014/main" val="1921848527"/>
                    </a:ext>
                  </a:extLst>
                </a:gridCol>
                <a:gridCol w="781570">
                  <a:extLst>
                    <a:ext uri="{9D8B030D-6E8A-4147-A177-3AD203B41FA5}">
                      <a16:colId xmlns:a16="http://schemas.microsoft.com/office/drawing/2014/main" val="3424336532"/>
                    </a:ext>
                  </a:extLst>
                </a:gridCol>
                <a:gridCol w="1740898">
                  <a:extLst>
                    <a:ext uri="{9D8B030D-6E8A-4147-A177-3AD203B41FA5}">
                      <a16:colId xmlns:a16="http://schemas.microsoft.com/office/drawing/2014/main" val="3204347968"/>
                    </a:ext>
                  </a:extLst>
                </a:gridCol>
                <a:gridCol w="1167283">
                  <a:extLst>
                    <a:ext uri="{9D8B030D-6E8A-4147-A177-3AD203B41FA5}">
                      <a16:colId xmlns:a16="http://schemas.microsoft.com/office/drawing/2014/main" val="2209240743"/>
                    </a:ext>
                  </a:extLst>
                </a:gridCol>
                <a:gridCol w="1621720">
                  <a:extLst>
                    <a:ext uri="{9D8B030D-6E8A-4147-A177-3AD203B41FA5}">
                      <a16:colId xmlns:a16="http://schemas.microsoft.com/office/drawing/2014/main" val="1535741694"/>
                    </a:ext>
                  </a:extLst>
                </a:gridCol>
              </a:tblGrid>
              <a:tr h="1060708">
                <a:tc>
                  <a:txBody>
                    <a:bodyPr/>
                    <a:lstStyle/>
                    <a:p>
                      <a:pPr algn="just">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400" b="1">
                          <a:effectLst/>
                        </a:rPr>
                        <a:t>Data Collection</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Preprocessing &amp; </a:t>
                      </a:r>
                    </a:p>
                    <a:p>
                      <a:pPr algn="ctr">
                        <a:lnSpc>
                          <a:spcPct val="107000"/>
                        </a:lnSpc>
                        <a:spcAft>
                          <a:spcPts val="800"/>
                        </a:spcAft>
                      </a:pPr>
                      <a:r>
                        <a:rPr lang="en-CA" sz="1400" b="1">
                          <a:effectLst/>
                        </a:rPr>
                        <a:t>Cleaning</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EDAs</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Visualization &amp; Dashboards</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Apply ML Models</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Deployment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3423113"/>
                  </a:ext>
                </a:extLst>
              </a:tr>
              <a:tr h="578237">
                <a:tc>
                  <a:txBody>
                    <a:bodyPr/>
                    <a:lstStyle/>
                    <a:p>
                      <a:pPr algn="ctr">
                        <a:lnSpc>
                          <a:spcPct val="107000"/>
                        </a:lnSpc>
                        <a:spcAft>
                          <a:spcPts val="800"/>
                        </a:spcAft>
                      </a:pPr>
                      <a:r>
                        <a:rPr lang="en-CA" sz="1400" b="1" dirty="0">
                          <a:effectLst/>
                        </a:rPr>
                        <a:t>Smit Hareshkumar Rana [792056]</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6896702"/>
                  </a:ext>
                </a:extLst>
              </a:tr>
              <a:tr h="566468">
                <a:tc>
                  <a:txBody>
                    <a:bodyPr/>
                    <a:lstStyle/>
                    <a:p>
                      <a:pPr algn="ctr">
                        <a:lnSpc>
                          <a:spcPct val="107000"/>
                        </a:lnSpc>
                        <a:spcAft>
                          <a:spcPts val="800"/>
                        </a:spcAft>
                      </a:pPr>
                      <a:r>
                        <a:rPr lang="en-CA" sz="1400" b="1" dirty="0">
                          <a:effectLst/>
                        </a:rPr>
                        <a:t>Harsh </a:t>
                      </a:r>
                      <a:r>
                        <a:rPr lang="en-CA" sz="1400" b="1" dirty="0" err="1">
                          <a:effectLst/>
                        </a:rPr>
                        <a:t>Girishkumar</a:t>
                      </a:r>
                      <a:r>
                        <a:rPr lang="en-CA" sz="1400" b="1" dirty="0">
                          <a:effectLst/>
                        </a:rPr>
                        <a:t> Patel   [791820]</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 </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5092510"/>
                  </a:ext>
                </a:extLst>
              </a:tr>
              <a:tr h="563222">
                <a:tc>
                  <a:txBody>
                    <a:bodyPr/>
                    <a:lstStyle/>
                    <a:p>
                      <a:pPr algn="ctr">
                        <a:lnSpc>
                          <a:spcPct val="107000"/>
                        </a:lnSpc>
                        <a:spcAft>
                          <a:spcPts val="800"/>
                        </a:spcAft>
                      </a:pPr>
                      <a:r>
                        <a:rPr lang="en-CA" sz="1400" b="1" dirty="0" err="1">
                          <a:effectLst/>
                        </a:rPr>
                        <a:t>Rechel</a:t>
                      </a:r>
                      <a:r>
                        <a:rPr lang="en-CA" sz="1400" b="1" dirty="0">
                          <a:effectLst/>
                        </a:rPr>
                        <a:t> Thomas Rebello [787548]</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 </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 </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1483858"/>
                  </a:ext>
                </a:extLst>
              </a:tr>
              <a:tr h="571338">
                <a:tc>
                  <a:txBody>
                    <a:bodyPr/>
                    <a:lstStyle/>
                    <a:p>
                      <a:pPr algn="ctr">
                        <a:lnSpc>
                          <a:spcPct val="107000"/>
                        </a:lnSpc>
                        <a:spcAft>
                          <a:spcPts val="800"/>
                        </a:spcAft>
                      </a:pPr>
                      <a:r>
                        <a:rPr lang="en-CA" sz="1400" b="1" dirty="0" err="1">
                          <a:effectLst/>
                        </a:rPr>
                        <a:t>Dhruvkumar</a:t>
                      </a:r>
                      <a:r>
                        <a:rPr lang="en-CA" sz="1400" b="1" dirty="0">
                          <a:effectLst/>
                        </a:rPr>
                        <a:t> </a:t>
                      </a:r>
                      <a:r>
                        <a:rPr lang="en-CA" sz="1400" b="1" dirty="0" err="1">
                          <a:effectLst/>
                        </a:rPr>
                        <a:t>Limbachiya</a:t>
                      </a:r>
                      <a:r>
                        <a:rPr lang="en-CA" sz="1400" b="1" dirty="0">
                          <a:effectLst/>
                        </a:rPr>
                        <a:t> [784687]</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a:effectLst/>
                        </a:rPr>
                        <a:t> </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400" b="1" dirty="0">
                          <a:effectLst/>
                        </a:rPr>
                        <a:t> </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5158171"/>
                  </a:ext>
                </a:extLst>
              </a:tr>
            </a:tbl>
          </a:graphicData>
        </a:graphic>
      </p:graphicFrame>
      <p:sp>
        <p:nvSpPr>
          <p:cNvPr id="7" name="TextBox 6">
            <a:extLst>
              <a:ext uri="{FF2B5EF4-FFF2-40B4-BE49-F238E27FC236}">
                <a16:creationId xmlns:a16="http://schemas.microsoft.com/office/drawing/2014/main" id="{94228A13-7D3B-0CE9-BC32-AAE0A70FA395}"/>
              </a:ext>
            </a:extLst>
          </p:cNvPr>
          <p:cNvSpPr txBox="1"/>
          <p:nvPr/>
        </p:nvSpPr>
        <p:spPr>
          <a:xfrm>
            <a:off x="333954" y="1526913"/>
            <a:ext cx="11688418" cy="670440"/>
          </a:xfrm>
          <a:prstGeom prst="rect">
            <a:avLst/>
          </a:prstGeom>
          <a:noFill/>
        </p:spPr>
        <p:txBody>
          <a:bodyPr wrap="square">
            <a:spAutoFit/>
          </a:bodyPr>
          <a:lstStyle/>
          <a:p>
            <a:pPr algn="just">
              <a:lnSpc>
                <a:spcPct val="107000"/>
              </a:lnSpc>
              <a:spcAft>
                <a:spcPts val="800"/>
              </a:spcAft>
            </a:pPr>
            <a:r>
              <a:rPr lang="en-CA" sz="1800" b="1" dirty="0">
                <a:effectLst/>
                <a:latin typeface="Inter"/>
                <a:ea typeface="Calibri" panose="020F0502020204030204" pitchFamily="34" charset="0"/>
                <a:cs typeface="Times New Roman" panose="02020603050405020304" pitchFamily="18" charset="0"/>
              </a:rPr>
              <a:t>Below is a breakdown of how the our teamwork will be distributed according to project phases. The team intends to work discretely throughout the whole project.</a:t>
            </a:r>
          </a:p>
        </p:txBody>
      </p:sp>
      <p:sp>
        <p:nvSpPr>
          <p:cNvPr id="2" name="TextBox 1">
            <a:extLst>
              <a:ext uri="{FF2B5EF4-FFF2-40B4-BE49-F238E27FC236}">
                <a16:creationId xmlns:a16="http://schemas.microsoft.com/office/drawing/2014/main" id="{B517DA35-5FDF-DF94-1584-9D8B7A6C0E6B}"/>
              </a:ext>
            </a:extLst>
          </p:cNvPr>
          <p:cNvSpPr txBox="1"/>
          <p:nvPr/>
        </p:nvSpPr>
        <p:spPr>
          <a:xfrm>
            <a:off x="11801724" y="6396335"/>
            <a:ext cx="335280" cy="461665"/>
          </a:xfrm>
          <a:prstGeom prst="rect">
            <a:avLst/>
          </a:prstGeom>
          <a:noFill/>
        </p:spPr>
        <p:txBody>
          <a:bodyPr wrap="square" rtlCol="0">
            <a:spAutoFit/>
          </a:bodyPr>
          <a:lstStyle/>
          <a:p>
            <a:r>
              <a:rPr lang="en-CA" sz="2400" b="1" dirty="0"/>
              <a:t>S</a:t>
            </a:r>
          </a:p>
        </p:txBody>
      </p:sp>
    </p:spTree>
    <p:extLst>
      <p:ext uri="{BB962C8B-B14F-4D97-AF65-F5344CB8AC3E}">
        <p14:creationId xmlns:p14="http://schemas.microsoft.com/office/powerpoint/2010/main" val="32756450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07B5-7BB3-BC8B-6A1B-66EDC3CED9B0}"/>
              </a:ext>
            </a:extLst>
          </p:cNvPr>
          <p:cNvSpPr>
            <a:spLocks noGrp="1"/>
          </p:cNvSpPr>
          <p:nvPr>
            <p:ph idx="1"/>
          </p:nvPr>
        </p:nvSpPr>
        <p:spPr>
          <a:xfrm>
            <a:off x="216010" y="1539378"/>
            <a:ext cx="11759979" cy="5131766"/>
          </a:xfrm>
        </p:spPr>
        <p:txBody>
          <a:bodyPr>
            <a:normAutofit lnSpcReduction="10000"/>
          </a:bodyPr>
          <a:lstStyle/>
          <a:p>
            <a:pPr marL="0" indent="0" algn="just">
              <a:buNone/>
            </a:pPr>
            <a:r>
              <a:rPr lang="en-US" sz="1600" dirty="0">
                <a:latin typeface="Inter"/>
              </a:rPr>
              <a:t>The dataset holds 299 records with 13 attributes such as,</a:t>
            </a:r>
          </a:p>
          <a:p>
            <a:pPr marL="0" indent="0" algn="just">
              <a:buNone/>
            </a:pPr>
            <a:endParaRPr lang="en-US" sz="1600" dirty="0">
              <a:latin typeface="Inter"/>
            </a:endParaRPr>
          </a:p>
          <a:p>
            <a:pPr marL="457200" indent="-457200" algn="just">
              <a:buFont typeface="+mj-lt"/>
              <a:buAutoNum type="arabicPeriod"/>
            </a:pPr>
            <a:r>
              <a:rPr lang="en-US" sz="1600" b="1" i="0" dirty="0">
                <a:effectLst/>
                <a:latin typeface="Inter"/>
              </a:rPr>
              <a:t>age: </a:t>
            </a:r>
            <a:r>
              <a:rPr lang="en-US" sz="1600" i="0" dirty="0">
                <a:effectLst/>
                <a:latin typeface="Inter"/>
              </a:rPr>
              <a:t>The person's age </a:t>
            </a:r>
          </a:p>
          <a:p>
            <a:pPr marL="457200" indent="-457200" algn="just">
              <a:buFont typeface="+mj-lt"/>
              <a:buAutoNum type="arabicPeriod"/>
            </a:pPr>
            <a:r>
              <a:rPr lang="en-US" sz="1600" b="1" i="0" dirty="0" err="1">
                <a:effectLst/>
                <a:latin typeface="Inter"/>
              </a:rPr>
              <a:t>anaemia</a:t>
            </a:r>
            <a:r>
              <a:rPr lang="en-US" sz="1600" b="1" i="0" dirty="0">
                <a:effectLst/>
                <a:latin typeface="Inter"/>
              </a:rPr>
              <a:t>: </a:t>
            </a:r>
            <a:r>
              <a:rPr lang="en-US" sz="1600" i="0" dirty="0">
                <a:effectLst/>
                <a:latin typeface="Inter"/>
              </a:rPr>
              <a:t>Red blood cell or </a:t>
            </a:r>
            <a:r>
              <a:rPr lang="en-US" sz="1600" i="0" dirty="0" err="1">
                <a:effectLst/>
                <a:latin typeface="Inter"/>
              </a:rPr>
              <a:t>haemoglobin</a:t>
            </a:r>
            <a:r>
              <a:rPr lang="en-US" sz="1600" i="0" dirty="0">
                <a:effectLst/>
                <a:latin typeface="Inter"/>
              </a:rPr>
              <a:t> decrease (</a:t>
            </a:r>
            <a:r>
              <a:rPr lang="en-US" sz="1600" i="0" dirty="0" err="1">
                <a:effectLst/>
                <a:latin typeface="Inter"/>
              </a:rPr>
              <a:t>boolean</a:t>
            </a:r>
            <a:r>
              <a:rPr lang="en-US" sz="1600" i="0" dirty="0">
                <a:effectLst/>
                <a:latin typeface="Inter"/>
              </a:rPr>
              <a:t>)</a:t>
            </a:r>
          </a:p>
          <a:p>
            <a:pPr marL="457200" indent="-457200" algn="just">
              <a:buFont typeface="+mj-lt"/>
              <a:buAutoNum type="arabicPeriod"/>
            </a:pPr>
            <a:r>
              <a:rPr lang="en-US" sz="1600" b="1" i="0" dirty="0">
                <a:effectLst/>
                <a:latin typeface="Inter"/>
              </a:rPr>
              <a:t>creatinine phosphokinase: </a:t>
            </a:r>
            <a:r>
              <a:rPr lang="en-US" sz="1600" i="0" dirty="0">
                <a:effectLst/>
                <a:latin typeface="Inter"/>
              </a:rPr>
              <a:t>CPK enzyme concentration in the blood (mcg/L)</a:t>
            </a:r>
          </a:p>
          <a:p>
            <a:pPr marL="457200" indent="-457200" algn="just">
              <a:buFont typeface="+mj-lt"/>
              <a:buAutoNum type="arabicPeriod"/>
            </a:pPr>
            <a:r>
              <a:rPr lang="en-US" sz="1600" b="1" i="0" dirty="0">
                <a:effectLst/>
                <a:latin typeface="Inter"/>
              </a:rPr>
              <a:t>diabetes: </a:t>
            </a:r>
            <a:r>
              <a:rPr lang="en-US" sz="1600" i="0" dirty="0">
                <a:effectLst/>
                <a:latin typeface="Inter"/>
              </a:rPr>
              <a:t>If the patient suffers from diabetes (</a:t>
            </a:r>
            <a:r>
              <a:rPr lang="en-US" sz="1600" i="0" dirty="0" err="1">
                <a:effectLst/>
                <a:latin typeface="Inter"/>
              </a:rPr>
              <a:t>boolean</a:t>
            </a:r>
            <a:r>
              <a:rPr lang="en-US" sz="1600" i="0" dirty="0">
                <a:effectLst/>
                <a:latin typeface="Inter"/>
              </a:rPr>
              <a:t>)</a:t>
            </a:r>
          </a:p>
          <a:p>
            <a:pPr marL="457200" indent="-457200" algn="just">
              <a:buFont typeface="+mj-lt"/>
              <a:buAutoNum type="arabicPeriod"/>
            </a:pPr>
            <a:r>
              <a:rPr lang="en-US" sz="1600" b="1" i="0" dirty="0" err="1">
                <a:effectLst/>
                <a:latin typeface="Inter"/>
              </a:rPr>
              <a:t>ejection_fraction</a:t>
            </a:r>
            <a:r>
              <a:rPr lang="en-US" sz="1600" b="1" i="0" dirty="0">
                <a:effectLst/>
                <a:latin typeface="Inter"/>
              </a:rPr>
              <a:t>: </a:t>
            </a:r>
            <a:r>
              <a:rPr lang="en-US" sz="1600" i="0" dirty="0">
                <a:effectLst/>
                <a:latin typeface="Inter"/>
              </a:rPr>
              <a:t>% of blood leaving the heart at each contraction (%) </a:t>
            </a:r>
          </a:p>
          <a:p>
            <a:pPr marL="457200" indent="-457200" algn="just">
              <a:buFont typeface="+mj-lt"/>
              <a:buAutoNum type="arabicPeriod"/>
            </a:pPr>
            <a:r>
              <a:rPr lang="en-US" sz="1600" b="1" i="0" dirty="0" err="1">
                <a:effectLst/>
                <a:latin typeface="Inter"/>
              </a:rPr>
              <a:t>high_blood</a:t>
            </a:r>
            <a:r>
              <a:rPr lang="en-US" sz="1600" b="1" dirty="0" err="1">
                <a:latin typeface="Inter"/>
              </a:rPr>
              <a:t>_</a:t>
            </a:r>
            <a:r>
              <a:rPr lang="en-US" sz="1600" b="1" i="0" dirty="0" err="1">
                <a:effectLst/>
                <a:latin typeface="Inter"/>
              </a:rPr>
              <a:t>pressure</a:t>
            </a:r>
            <a:r>
              <a:rPr lang="en-US" sz="1600" b="1" i="0" dirty="0">
                <a:effectLst/>
                <a:latin typeface="Inter"/>
              </a:rPr>
              <a:t>: </a:t>
            </a:r>
            <a:r>
              <a:rPr lang="en-US" sz="1600" i="0" dirty="0">
                <a:effectLst/>
                <a:latin typeface="Inter"/>
              </a:rPr>
              <a:t>If the patient has high blood pressure (</a:t>
            </a:r>
            <a:r>
              <a:rPr lang="en-US" sz="1600" i="0" dirty="0" err="1">
                <a:effectLst/>
                <a:latin typeface="Inter"/>
              </a:rPr>
              <a:t>boolean</a:t>
            </a:r>
            <a:r>
              <a:rPr lang="en-US" sz="1600" i="0" dirty="0">
                <a:effectLst/>
                <a:latin typeface="Inter"/>
              </a:rPr>
              <a:t>)</a:t>
            </a:r>
          </a:p>
          <a:p>
            <a:pPr marL="457200" indent="-457200" algn="just">
              <a:buFont typeface="+mj-lt"/>
              <a:buAutoNum type="arabicPeriod"/>
            </a:pPr>
            <a:r>
              <a:rPr lang="en-US" sz="1600" b="1" i="0" dirty="0">
                <a:effectLst/>
                <a:latin typeface="Inter"/>
              </a:rPr>
              <a:t>platelets: </a:t>
            </a:r>
            <a:r>
              <a:rPr lang="en-US" sz="1600" i="0" dirty="0">
                <a:effectLst/>
                <a:latin typeface="Inter"/>
              </a:rPr>
              <a:t>Blood platelets (</a:t>
            </a:r>
            <a:r>
              <a:rPr lang="en-US" sz="1600" i="0" dirty="0" err="1">
                <a:effectLst/>
                <a:latin typeface="Inter"/>
              </a:rPr>
              <a:t>kiloplatelets</a:t>
            </a:r>
            <a:r>
              <a:rPr lang="en-US" sz="1600" i="0" dirty="0">
                <a:effectLst/>
                <a:latin typeface="Inter"/>
              </a:rPr>
              <a:t>/mL)</a:t>
            </a:r>
          </a:p>
          <a:p>
            <a:pPr marL="457200" indent="-457200" algn="just">
              <a:buFont typeface="+mj-lt"/>
              <a:buAutoNum type="arabicPeriod"/>
            </a:pPr>
            <a:r>
              <a:rPr lang="en-US" sz="1600" b="1" i="0" dirty="0" err="1">
                <a:effectLst/>
                <a:latin typeface="Inter"/>
              </a:rPr>
              <a:t>serum_creatinine</a:t>
            </a:r>
            <a:r>
              <a:rPr lang="en-US" sz="1600" b="1" i="0" dirty="0">
                <a:effectLst/>
                <a:latin typeface="Inter"/>
              </a:rPr>
              <a:t>: </a:t>
            </a:r>
            <a:r>
              <a:rPr lang="en-US" sz="1600" i="0" dirty="0">
                <a:effectLst/>
                <a:latin typeface="Inter"/>
              </a:rPr>
              <a:t>Serum creatinine level in the blood (mg/dL).</a:t>
            </a:r>
          </a:p>
          <a:p>
            <a:pPr marL="457200" indent="-457200" algn="just">
              <a:buFont typeface="+mj-lt"/>
              <a:buAutoNum type="arabicPeriod"/>
            </a:pPr>
            <a:r>
              <a:rPr lang="en-US" sz="1600" b="1" i="0" dirty="0" err="1">
                <a:effectLst/>
                <a:latin typeface="Inter"/>
              </a:rPr>
              <a:t>serum_sodium</a:t>
            </a:r>
            <a:r>
              <a:rPr lang="en-US" sz="1600" b="1" i="0" dirty="0">
                <a:effectLst/>
                <a:latin typeface="Inter"/>
              </a:rPr>
              <a:t>: </a:t>
            </a:r>
            <a:r>
              <a:rPr lang="en-US" sz="1600" i="0" dirty="0">
                <a:effectLst/>
                <a:latin typeface="Inter"/>
              </a:rPr>
              <a:t>Serum sodium concentration in the blood (</a:t>
            </a:r>
            <a:r>
              <a:rPr lang="en-US" sz="1600" i="0" dirty="0" err="1">
                <a:effectLst/>
                <a:latin typeface="Inter"/>
              </a:rPr>
              <a:t>mEq</a:t>
            </a:r>
            <a:r>
              <a:rPr lang="en-US" sz="1600" i="0" dirty="0">
                <a:effectLst/>
                <a:latin typeface="Inter"/>
              </a:rPr>
              <a:t>/L)</a:t>
            </a:r>
          </a:p>
          <a:p>
            <a:pPr marL="457200" indent="-457200" algn="just">
              <a:buFont typeface="+mj-lt"/>
              <a:buAutoNum type="arabicPeriod"/>
            </a:pPr>
            <a:r>
              <a:rPr lang="en-US" sz="1600" b="1" i="0" dirty="0">
                <a:effectLst/>
                <a:latin typeface="Inter"/>
              </a:rPr>
              <a:t>sex: </a:t>
            </a:r>
            <a:r>
              <a:rPr lang="en-US" sz="1600" i="0" dirty="0">
                <a:effectLst/>
                <a:latin typeface="Inter"/>
              </a:rPr>
              <a:t>by a woman or a man (binary)</a:t>
            </a:r>
          </a:p>
          <a:p>
            <a:pPr marL="457200" indent="-457200" algn="just">
              <a:buFont typeface="+mj-lt"/>
              <a:buAutoNum type="arabicPeriod"/>
            </a:pPr>
            <a:r>
              <a:rPr lang="en-US" sz="1600" b="1" dirty="0">
                <a:latin typeface="Inter"/>
              </a:rPr>
              <a:t>s</a:t>
            </a:r>
            <a:r>
              <a:rPr lang="en-US" sz="1600" b="1" i="0" dirty="0">
                <a:effectLst/>
                <a:latin typeface="Inter"/>
              </a:rPr>
              <a:t>moking: </a:t>
            </a:r>
            <a:r>
              <a:rPr lang="en-US" sz="1600" i="0" dirty="0">
                <a:effectLst/>
                <a:latin typeface="Inter"/>
              </a:rPr>
              <a:t>Whether or not the patient smokes (</a:t>
            </a:r>
            <a:r>
              <a:rPr lang="en-US" sz="1600" i="0" dirty="0" err="1">
                <a:effectLst/>
                <a:latin typeface="Inter"/>
              </a:rPr>
              <a:t>boolean</a:t>
            </a:r>
            <a:r>
              <a:rPr lang="en-US" sz="1600" i="0" dirty="0">
                <a:effectLst/>
                <a:latin typeface="Inter"/>
              </a:rPr>
              <a:t>)</a:t>
            </a:r>
          </a:p>
          <a:p>
            <a:pPr marL="457200" indent="-457200" algn="just">
              <a:buFont typeface="+mj-lt"/>
              <a:buAutoNum type="arabicPeriod"/>
            </a:pPr>
            <a:r>
              <a:rPr lang="en-US" sz="1600" b="1" i="0" dirty="0">
                <a:effectLst/>
                <a:latin typeface="Inter"/>
              </a:rPr>
              <a:t>time: </a:t>
            </a:r>
            <a:r>
              <a:rPr lang="en-US" sz="1600" i="0" dirty="0">
                <a:effectLst/>
                <a:latin typeface="Inter"/>
              </a:rPr>
              <a:t>Period of follow-up (days)</a:t>
            </a:r>
          </a:p>
          <a:p>
            <a:pPr marL="457200" indent="-457200" algn="just">
              <a:buFont typeface="+mj-lt"/>
              <a:buAutoNum type="arabicPeriod"/>
            </a:pPr>
            <a:r>
              <a:rPr lang="en-US" sz="1600" b="1" dirty="0">
                <a:highlight>
                  <a:srgbClr val="00FF00"/>
                </a:highlight>
                <a:latin typeface="Inter"/>
              </a:rPr>
              <a:t>a</a:t>
            </a:r>
            <a:r>
              <a:rPr lang="en-US" sz="1600" b="1" i="0" dirty="0">
                <a:effectLst/>
                <a:highlight>
                  <a:srgbClr val="00FF00"/>
                </a:highlight>
                <a:latin typeface="Inter"/>
              </a:rPr>
              <a:t>live: </a:t>
            </a:r>
            <a:r>
              <a:rPr lang="en-US" sz="1600" i="0" dirty="0">
                <a:effectLst/>
                <a:highlight>
                  <a:srgbClr val="00FF00"/>
                </a:highlight>
                <a:latin typeface="Inter"/>
              </a:rPr>
              <a:t>if the patient died during the follow-up period (</a:t>
            </a:r>
            <a:r>
              <a:rPr lang="en-US" sz="1600" i="0" dirty="0" err="1">
                <a:effectLst/>
                <a:highlight>
                  <a:srgbClr val="00FF00"/>
                </a:highlight>
                <a:latin typeface="Inter"/>
              </a:rPr>
              <a:t>boolean</a:t>
            </a:r>
            <a:r>
              <a:rPr lang="en-US" sz="1600" i="0" dirty="0">
                <a:effectLst/>
                <a:highlight>
                  <a:srgbClr val="00FF00"/>
                </a:highlight>
                <a:latin typeface="Inter"/>
              </a:rPr>
              <a:t>)</a:t>
            </a:r>
            <a:endParaRPr lang="en-CA" sz="1600" dirty="0">
              <a:highlight>
                <a:srgbClr val="00FF00"/>
              </a:highlight>
            </a:endParaRPr>
          </a:p>
        </p:txBody>
      </p:sp>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normAutofit/>
          </a:bodyPr>
          <a:lstStyle/>
          <a:p>
            <a:pPr algn="ctr"/>
            <a:r>
              <a:rPr lang="en-CA" b="1" dirty="0"/>
              <a:t>About our data</a:t>
            </a:r>
            <a:br>
              <a:rPr lang="en-CA" b="1" dirty="0"/>
            </a:br>
            <a:r>
              <a:rPr lang="en-CA" sz="1400" b="1" dirty="0"/>
              <a:t>UCI Machine Learning Repository : </a:t>
            </a:r>
            <a:r>
              <a:rPr lang="en-CA" sz="1400" b="0" i="0" u="sng" dirty="0">
                <a:solidFill>
                  <a:srgbClr val="0070C0"/>
                </a:solidFill>
                <a:effectLst/>
                <a:latin typeface="Arial" panose="020B0604020202020204" pitchFamily="34" charset="0"/>
              </a:rPr>
              <a:t>https://archive.ics.uci.edu/ml/datasets/Heart+failure+clinical+records</a:t>
            </a:r>
            <a:endParaRPr lang="en-CA" b="1" u="sng" dirty="0">
              <a:solidFill>
                <a:srgbClr val="0070C0"/>
              </a:solidFill>
            </a:endParaRPr>
          </a:p>
        </p:txBody>
      </p:sp>
      <p:sp>
        <p:nvSpPr>
          <p:cNvPr id="2" name="TextBox 1">
            <a:extLst>
              <a:ext uri="{FF2B5EF4-FFF2-40B4-BE49-F238E27FC236}">
                <a16:creationId xmlns:a16="http://schemas.microsoft.com/office/drawing/2014/main" id="{1E9F8364-0A05-5DD3-0D81-C13F1300571F}"/>
              </a:ext>
            </a:extLst>
          </p:cNvPr>
          <p:cNvSpPr txBox="1"/>
          <p:nvPr/>
        </p:nvSpPr>
        <p:spPr>
          <a:xfrm>
            <a:off x="11801724" y="6396335"/>
            <a:ext cx="335280" cy="461665"/>
          </a:xfrm>
          <a:prstGeom prst="rect">
            <a:avLst/>
          </a:prstGeom>
          <a:noFill/>
        </p:spPr>
        <p:txBody>
          <a:bodyPr wrap="square" rtlCol="0">
            <a:spAutoFit/>
          </a:bodyPr>
          <a:lstStyle/>
          <a:p>
            <a:r>
              <a:rPr lang="en-CA" sz="2400" b="1" dirty="0"/>
              <a:t>D</a:t>
            </a:r>
          </a:p>
        </p:txBody>
      </p:sp>
    </p:spTree>
    <p:extLst>
      <p:ext uri="{BB962C8B-B14F-4D97-AF65-F5344CB8AC3E}">
        <p14:creationId xmlns:p14="http://schemas.microsoft.com/office/powerpoint/2010/main" val="4130530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074891"/>
          </a:xfrm>
        </p:spPr>
        <p:txBody>
          <a:bodyPr>
            <a:normAutofit/>
          </a:bodyPr>
          <a:lstStyle/>
          <a:p>
            <a:pPr algn="ctr"/>
            <a:r>
              <a:rPr lang="en-CA" b="1" dirty="0"/>
              <a:t>Knowing Data</a:t>
            </a:r>
            <a:endParaRPr lang="en-CA" b="1" u="sng" dirty="0">
              <a:solidFill>
                <a:srgbClr val="0070C0"/>
              </a:solidFill>
            </a:endParaRPr>
          </a:p>
        </p:txBody>
      </p:sp>
      <p:sp>
        <p:nvSpPr>
          <p:cNvPr id="4" name="Content Placeholder 3">
            <a:extLst>
              <a:ext uri="{FF2B5EF4-FFF2-40B4-BE49-F238E27FC236}">
                <a16:creationId xmlns:a16="http://schemas.microsoft.com/office/drawing/2014/main" id="{F099F6F3-A46B-66EC-B360-002E1A6067E4}"/>
              </a:ext>
            </a:extLst>
          </p:cNvPr>
          <p:cNvSpPr>
            <a:spLocks noGrp="1"/>
          </p:cNvSpPr>
          <p:nvPr>
            <p:ph idx="1"/>
          </p:nvPr>
        </p:nvSpPr>
        <p:spPr>
          <a:xfrm>
            <a:off x="7678994" y="2727735"/>
            <a:ext cx="4277032" cy="2424367"/>
          </a:xfrm>
        </p:spPr>
        <p:txBody>
          <a:bodyPr>
            <a:normAutofit/>
          </a:bodyPr>
          <a:lstStyle/>
          <a:p>
            <a:pPr algn="just">
              <a:buFont typeface="Arial" panose="020B0604020202020204" pitchFamily="34" charset="0"/>
              <a:buChar char="•"/>
            </a:pPr>
            <a:r>
              <a:rPr lang="en-US" sz="1800" b="1" i="0" dirty="0">
                <a:solidFill>
                  <a:srgbClr val="171616"/>
                </a:solidFill>
                <a:effectLst/>
                <a:latin typeface="Inter"/>
              </a:rPr>
              <a:t>All attributes have 299 non-null values, so there are no missing values.</a:t>
            </a:r>
          </a:p>
          <a:p>
            <a:pPr algn="just">
              <a:buFont typeface="Arial" panose="020B0604020202020204" pitchFamily="34" charset="0"/>
              <a:buChar char="•"/>
            </a:pPr>
            <a:r>
              <a:rPr lang="en-US" sz="1800" b="1" i="0" dirty="0">
                <a:solidFill>
                  <a:srgbClr val="171616"/>
                </a:solidFill>
                <a:effectLst/>
                <a:latin typeface="Inter"/>
              </a:rPr>
              <a:t>The datatype is also 'float64' or 'int64,' which works well when fed into an models.</a:t>
            </a:r>
          </a:p>
        </p:txBody>
      </p:sp>
      <p:pic>
        <p:nvPicPr>
          <p:cNvPr id="9" name="Picture 8">
            <a:extLst>
              <a:ext uri="{FF2B5EF4-FFF2-40B4-BE49-F238E27FC236}">
                <a16:creationId xmlns:a16="http://schemas.microsoft.com/office/drawing/2014/main" id="{CE1850C4-11C8-C74D-C3AB-5672900D99CF}"/>
              </a:ext>
            </a:extLst>
          </p:cNvPr>
          <p:cNvPicPr>
            <a:picLocks noChangeAspect="1"/>
          </p:cNvPicPr>
          <p:nvPr/>
        </p:nvPicPr>
        <p:blipFill>
          <a:blip r:embed="rId2"/>
          <a:stretch>
            <a:fillRect/>
          </a:stretch>
        </p:blipFill>
        <p:spPr>
          <a:xfrm>
            <a:off x="403121" y="1074892"/>
            <a:ext cx="6447261" cy="5473392"/>
          </a:xfrm>
          <a:prstGeom prst="rect">
            <a:avLst/>
          </a:prstGeom>
        </p:spPr>
      </p:pic>
      <p:sp>
        <p:nvSpPr>
          <p:cNvPr id="11" name="Rectangle 10">
            <a:extLst>
              <a:ext uri="{FF2B5EF4-FFF2-40B4-BE49-F238E27FC236}">
                <a16:creationId xmlns:a16="http://schemas.microsoft.com/office/drawing/2014/main" id="{C29C98C2-A454-8323-4548-A8970E4E01D1}"/>
              </a:ext>
            </a:extLst>
          </p:cNvPr>
          <p:cNvSpPr/>
          <p:nvPr/>
        </p:nvSpPr>
        <p:spPr>
          <a:xfrm>
            <a:off x="1669774" y="2122998"/>
            <a:ext cx="2099143" cy="4222142"/>
          </a:xfrm>
          <a:custGeom>
            <a:avLst/>
            <a:gdLst>
              <a:gd name="connsiteX0" fmla="*/ 0 w 2099143"/>
              <a:gd name="connsiteY0" fmla="*/ 0 h 4222142"/>
              <a:gd name="connsiteX1" fmla="*/ 2099143 w 2099143"/>
              <a:gd name="connsiteY1" fmla="*/ 0 h 4222142"/>
              <a:gd name="connsiteX2" fmla="*/ 2099143 w 2099143"/>
              <a:gd name="connsiteY2" fmla="*/ 4222142 h 4222142"/>
              <a:gd name="connsiteX3" fmla="*/ 0 w 2099143"/>
              <a:gd name="connsiteY3" fmla="*/ 4222142 h 4222142"/>
              <a:gd name="connsiteX4" fmla="*/ 0 w 2099143"/>
              <a:gd name="connsiteY4" fmla="*/ 0 h 4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9143" h="4222142" extrusionOk="0">
                <a:moveTo>
                  <a:pt x="0" y="0"/>
                </a:moveTo>
                <a:cubicBezTo>
                  <a:pt x="958234" y="-158334"/>
                  <a:pt x="1516118" y="-54952"/>
                  <a:pt x="2099143" y="0"/>
                </a:cubicBezTo>
                <a:cubicBezTo>
                  <a:pt x="2201157" y="1897976"/>
                  <a:pt x="2069596" y="2574999"/>
                  <a:pt x="2099143" y="4222142"/>
                </a:cubicBezTo>
                <a:cubicBezTo>
                  <a:pt x="1355464" y="4213168"/>
                  <a:pt x="211335" y="4117937"/>
                  <a:pt x="0" y="4222142"/>
                </a:cubicBezTo>
                <a:cubicBezTo>
                  <a:pt x="-165822" y="2622716"/>
                  <a:pt x="-97860" y="2018835"/>
                  <a:pt x="0" y="0"/>
                </a:cubicBezTo>
                <a:close/>
              </a:path>
            </a:pathLst>
          </a:custGeom>
          <a:noFill/>
          <a:ln w="57150">
            <a:solidFill>
              <a:srgbClr val="FF0000"/>
            </a:solidFill>
            <a:prstDash val="sysDot"/>
            <a:extLst>
              <a:ext uri="{C807C97D-BFC1-408E-A445-0C87EB9F89A2}">
                <ask:lineSketchStyleProps xmlns:ask="http://schemas.microsoft.com/office/drawing/2018/sketchyshapes" sd="214002611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AE4ACDA9-66BB-DD16-9CA1-8E00C6DA439B}"/>
              </a:ext>
            </a:extLst>
          </p:cNvPr>
          <p:cNvSpPr txBox="1"/>
          <p:nvPr/>
        </p:nvSpPr>
        <p:spPr>
          <a:xfrm>
            <a:off x="11801724" y="6396335"/>
            <a:ext cx="335280" cy="461665"/>
          </a:xfrm>
          <a:prstGeom prst="rect">
            <a:avLst/>
          </a:prstGeom>
          <a:noFill/>
        </p:spPr>
        <p:txBody>
          <a:bodyPr wrap="square" rtlCol="0">
            <a:spAutoFit/>
          </a:bodyPr>
          <a:lstStyle/>
          <a:p>
            <a:r>
              <a:rPr lang="en-CA" sz="2400" b="1" dirty="0"/>
              <a:t>D</a:t>
            </a:r>
          </a:p>
        </p:txBody>
      </p:sp>
    </p:spTree>
    <p:extLst>
      <p:ext uri="{BB962C8B-B14F-4D97-AF65-F5344CB8AC3E}">
        <p14:creationId xmlns:p14="http://schemas.microsoft.com/office/powerpoint/2010/main" val="10439028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FE76C7-A3DB-789F-C66C-72BB6CB5BE54}"/>
              </a:ext>
            </a:extLst>
          </p:cNvPr>
          <p:cNvSpPr>
            <a:spLocks noGrp="1"/>
          </p:cNvSpPr>
          <p:nvPr>
            <p:ph type="title"/>
          </p:nvPr>
        </p:nvSpPr>
        <p:spPr>
          <a:xfrm>
            <a:off x="0" y="0"/>
            <a:ext cx="12192000" cy="1325563"/>
          </a:xfrm>
        </p:spPr>
        <p:txBody>
          <a:bodyPr/>
          <a:lstStyle/>
          <a:p>
            <a:pPr algn="ctr"/>
            <a:r>
              <a:rPr lang="en-CA" b="1" dirty="0"/>
              <a:t>Statistics Summary</a:t>
            </a:r>
          </a:p>
        </p:txBody>
      </p:sp>
      <p:pic>
        <p:nvPicPr>
          <p:cNvPr id="7" name="Content Placeholder 6">
            <a:extLst>
              <a:ext uri="{FF2B5EF4-FFF2-40B4-BE49-F238E27FC236}">
                <a16:creationId xmlns:a16="http://schemas.microsoft.com/office/drawing/2014/main" id="{342A4CF0-2625-F049-4614-8BDDB762C461}"/>
              </a:ext>
            </a:extLst>
          </p:cNvPr>
          <p:cNvPicPr>
            <a:picLocks noGrp="1" noChangeAspect="1"/>
          </p:cNvPicPr>
          <p:nvPr>
            <p:ph idx="1"/>
          </p:nvPr>
        </p:nvPicPr>
        <p:blipFill>
          <a:blip r:embed="rId2"/>
          <a:stretch>
            <a:fillRect/>
          </a:stretch>
        </p:blipFill>
        <p:spPr>
          <a:xfrm>
            <a:off x="2608649" y="1325563"/>
            <a:ext cx="6974702" cy="5408264"/>
          </a:xfrm>
        </p:spPr>
      </p:pic>
      <p:sp>
        <p:nvSpPr>
          <p:cNvPr id="2" name="TextBox 1">
            <a:extLst>
              <a:ext uri="{FF2B5EF4-FFF2-40B4-BE49-F238E27FC236}">
                <a16:creationId xmlns:a16="http://schemas.microsoft.com/office/drawing/2014/main" id="{042A5E0B-DAB7-E7C1-87FA-FCB31AF5293C}"/>
              </a:ext>
            </a:extLst>
          </p:cNvPr>
          <p:cNvSpPr txBox="1"/>
          <p:nvPr/>
        </p:nvSpPr>
        <p:spPr>
          <a:xfrm>
            <a:off x="11801724" y="6396335"/>
            <a:ext cx="335280" cy="461665"/>
          </a:xfrm>
          <a:prstGeom prst="rect">
            <a:avLst/>
          </a:prstGeom>
          <a:noFill/>
        </p:spPr>
        <p:txBody>
          <a:bodyPr wrap="square" rtlCol="0">
            <a:spAutoFit/>
          </a:bodyPr>
          <a:lstStyle/>
          <a:p>
            <a:r>
              <a:rPr lang="en-CA" sz="2400" b="1" dirty="0"/>
              <a:t>D</a:t>
            </a:r>
          </a:p>
        </p:txBody>
      </p:sp>
    </p:spTree>
    <p:extLst>
      <p:ext uri="{BB962C8B-B14F-4D97-AF65-F5344CB8AC3E}">
        <p14:creationId xmlns:p14="http://schemas.microsoft.com/office/powerpoint/2010/main" val="392533810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1222</Words>
  <Application>Microsoft Office PowerPoint</Application>
  <PresentationFormat>Widescreen</PresentationFormat>
  <Paragraphs>193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Corbel</vt:lpstr>
      <vt:lpstr>Inter</vt:lpstr>
      <vt:lpstr>Office Theme</vt:lpstr>
      <vt:lpstr>PowerPoint Presentation</vt:lpstr>
      <vt:lpstr>Timelines</vt:lpstr>
      <vt:lpstr>A heart attack occurs when blood flow to a portion of the heart is cut off partially or completely.   Heart failure occurs when the heart is unable to effectively pump enough blood to all parts of the body.</vt:lpstr>
      <vt:lpstr>Problem Statement *why we choose this project?</vt:lpstr>
      <vt:lpstr>Objectives *what were our objective before starting this project?</vt:lpstr>
      <vt:lpstr>Contribution *assigning different project phases.</vt:lpstr>
      <vt:lpstr>About our data UCI Machine Learning Repository : https://archive.ics.uci.edu/ml/datasets/Heart+failure+clinical+records</vt:lpstr>
      <vt:lpstr>Knowing Data</vt:lpstr>
      <vt:lpstr>Statistics Summary</vt:lpstr>
      <vt:lpstr>Statistics Summary</vt:lpstr>
      <vt:lpstr>Statistics Summary</vt:lpstr>
      <vt:lpstr>Visualizing Risk Factors</vt:lpstr>
      <vt:lpstr>Age Distribution</vt:lpstr>
      <vt:lpstr>Death Analysis  by age and gender </vt:lpstr>
      <vt:lpstr>Death Analysis  by Ejaction Fraction</vt:lpstr>
      <vt:lpstr>Death Analysis  by creatinine phosphokinase </vt:lpstr>
      <vt:lpstr>Death Analysis  by serum sodium</vt:lpstr>
      <vt:lpstr>Death Analysis  by creatinine phosphokinase </vt:lpstr>
      <vt:lpstr>Analysis on Diabetes</vt:lpstr>
      <vt:lpstr>Analysis on Anemia</vt:lpstr>
      <vt:lpstr>Analysis on High Blood Pressure</vt:lpstr>
      <vt:lpstr>Analysis on Smoking</vt:lpstr>
      <vt:lpstr>Feature Engineering</vt:lpstr>
      <vt:lpstr>Correlation between features</vt:lpstr>
      <vt:lpstr>Data Model(s) Building</vt:lpstr>
      <vt:lpstr>Model’s Accuracy Summary</vt:lpstr>
      <vt:lpstr>Model Deployment</vt:lpstr>
      <vt:lpstr>Model Deployment</vt:lpstr>
      <vt:lpstr>Model 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60</cp:revision>
  <dcterms:created xsi:type="dcterms:W3CDTF">2022-12-08T16:08:26Z</dcterms:created>
  <dcterms:modified xsi:type="dcterms:W3CDTF">2022-12-09T04:05:49Z</dcterms:modified>
</cp:coreProperties>
</file>