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73" r:id="rId4"/>
    <p:sldId id="258" r:id="rId5"/>
    <p:sldId id="259" r:id="rId6"/>
    <p:sldId id="260" r:id="rId7"/>
    <p:sldId id="261" r:id="rId8"/>
    <p:sldId id="262" r:id="rId9"/>
    <p:sldId id="263" r:id="rId10"/>
    <p:sldId id="267" r:id="rId11"/>
    <p:sldId id="265" r:id="rId12"/>
    <p:sldId id="268" r:id="rId13"/>
    <p:sldId id="266" r:id="rId14"/>
    <p:sldId id="271" r:id="rId15"/>
    <p:sldId id="27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2" autoAdjust="0"/>
    <p:restoredTop sz="94660"/>
  </p:normalViewPr>
  <p:slideViewPr>
    <p:cSldViewPr snapToGrid="0">
      <p:cViewPr>
        <p:scale>
          <a:sx n="82" d="100"/>
          <a:sy n="82"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EE882-C96B-41B2-ACD8-C70C5FF8A0F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E2E6FD6-CB3C-4E4A-83C0-8F37CD33CE61}">
      <dgm:prSet/>
      <dgm:spPr/>
      <dgm:t>
        <a:bodyPr/>
        <a:lstStyle/>
        <a:p>
          <a:r>
            <a:rPr lang="en-US" b="0" i="0"/>
            <a:t>Nike was established in 1964 by Bill Bowerman and Phil Knight. It is one of the world's largest and most recognized sports brands, known for its innovative designs and cutting-edge technology in athletic wear.</a:t>
          </a:r>
          <a:endParaRPr lang="en-US"/>
        </a:p>
      </dgm:t>
    </dgm:pt>
    <dgm:pt modelId="{1D48EE7D-77B0-4C95-A348-F1A9CE504C35}" type="parTrans" cxnId="{0976379C-C8F1-4A76-97B6-C9CBA2420C29}">
      <dgm:prSet/>
      <dgm:spPr/>
      <dgm:t>
        <a:bodyPr/>
        <a:lstStyle/>
        <a:p>
          <a:endParaRPr lang="en-US"/>
        </a:p>
      </dgm:t>
    </dgm:pt>
    <dgm:pt modelId="{1EE32F9C-2011-468A-A860-1803D971D034}" type="sibTrans" cxnId="{0976379C-C8F1-4A76-97B6-C9CBA2420C29}">
      <dgm:prSet/>
      <dgm:spPr/>
      <dgm:t>
        <a:bodyPr/>
        <a:lstStyle/>
        <a:p>
          <a:endParaRPr lang="en-US"/>
        </a:p>
      </dgm:t>
    </dgm:pt>
    <dgm:pt modelId="{DD9E783C-4EA7-499F-A770-F5C7CA41BF28}">
      <dgm:prSet/>
      <dgm:spPr/>
      <dgm:t>
        <a:bodyPr/>
        <a:lstStyle/>
        <a:p>
          <a:r>
            <a:rPr lang="en-US" b="0" i="0"/>
            <a:t>Nike offers a wide range of athletic footwear, apparel, and accessories for various sports and activities. Their offerings include performance-oriented running shoes, basketball shoes, soccer cleats, workout apparel, sports bras, and lifestyle sneakers.</a:t>
          </a:r>
          <a:endParaRPr lang="en-US"/>
        </a:p>
      </dgm:t>
    </dgm:pt>
    <dgm:pt modelId="{F7022D58-55F5-49B0-8420-409DF08B5C61}" type="parTrans" cxnId="{7C3A71CC-4FEE-446E-BF5B-E6445902A3E1}">
      <dgm:prSet/>
      <dgm:spPr/>
      <dgm:t>
        <a:bodyPr/>
        <a:lstStyle/>
        <a:p>
          <a:endParaRPr lang="en-US"/>
        </a:p>
      </dgm:t>
    </dgm:pt>
    <dgm:pt modelId="{D8D3EFBB-0608-4776-88ED-7BCDCD8F99B7}" type="sibTrans" cxnId="{7C3A71CC-4FEE-446E-BF5B-E6445902A3E1}">
      <dgm:prSet/>
      <dgm:spPr/>
      <dgm:t>
        <a:bodyPr/>
        <a:lstStyle/>
        <a:p>
          <a:endParaRPr lang="en-US"/>
        </a:p>
      </dgm:t>
    </dgm:pt>
    <dgm:pt modelId="{5EE1AE8C-34CC-4BBC-A6D7-219B80A458F6}">
      <dgm:prSet/>
      <dgm:spPr/>
      <dgm:t>
        <a:bodyPr/>
        <a:lstStyle/>
        <a:p>
          <a:r>
            <a:rPr lang="en-US" dirty="0"/>
            <a:t>He</a:t>
          </a:r>
          <a:r>
            <a:rPr lang="en-US" b="0" i="0" dirty="0"/>
            <a:t>re we are taking 2 year of data to analysis which is year 2021-2023</a:t>
          </a:r>
          <a:endParaRPr lang="en-US" dirty="0"/>
        </a:p>
      </dgm:t>
    </dgm:pt>
    <dgm:pt modelId="{B9A22B75-37DC-40BC-A51D-82F32FFDF36F}" type="parTrans" cxnId="{9284622F-DFD8-42A7-9DB9-206B16F557E5}">
      <dgm:prSet/>
      <dgm:spPr/>
      <dgm:t>
        <a:bodyPr/>
        <a:lstStyle/>
        <a:p>
          <a:endParaRPr lang="en-US"/>
        </a:p>
      </dgm:t>
    </dgm:pt>
    <dgm:pt modelId="{1392E42E-2400-46A2-BAD4-3817C50E4267}" type="sibTrans" cxnId="{9284622F-DFD8-42A7-9DB9-206B16F557E5}">
      <dgm:prSet/>
      <dgm:spPr/>
      <dgm:t>
        <a:bodyPr/>
        <a:lstStyle/>
        <a:p>
          <a:endParaRPr lang="en-US"/>
        </a:p>
      </dgm:t>
    </dgm:pt>
    <dgm:pt modelId="{8A09EB4C-34D4-4D00-B93A-00053EEEEF3A}" type="pres">
      <dgm:prSet presAssocID="{015EE882-C96B-41B2-ACD8-C70C5FF8A0F9}" presName="outerComposite" presStyleCnt="0">
        <dgm:presLayoutVars>
          <dgm:chMax val="5"/>
          <dgm:dir/>
          <dgm:resizeHandles val="exact"/>
        </dgm:presLayoutVars>
      </dgm:prSet>
      <dgm:spPr/>
    </dgm:pt>
    <dgm:pt modelId="{BE662F00-7178-4CA0-BA0F-198B61DBC914}" type="pres">
      <dgm:prSet presAssocID="{015EE882-C96B-41B2-ACD8-C70C5FF8A0F9}" presName="dummyMaxCanvas" presStyleCnt="0">
        <dgm:presLayoutVars/>
      </dgm:prSet>
      <dgm:spPr/>
    </dgm:pt>
    <dgm:pt modelId="{9D032E71-1FA2-4F1C-9CEF-FB3F9C6B72B8}" type="pres">
      <dgm:prSet presAssocID="{015EE882-C96B-41B2-ACD8-C70C5FF8A0F9}" presName="ThreeNodes_1" presStyleLbl="node1" presStyleIdx="0" presStyleCnt="3">
        <dgm:presLayoutVars>
          <dgm:bulletEnabled val="1"/>
        </dgm:presLayoutVars>
      </dgm:prSet>
      <dgm:spPr/>
    </dgm:pt>
    <dgm:pt modelId="{E6155D1A-C3B3-4897-92C1-6568FD2E0F4D}" type="pres">
      <dgm:prSet presAssocID="{015EE882-C96B-41B2-ACD8-C70C5FF8A0F9}" presName="ThreeNodes_2" presStyleLbl="node1" presStyleIdx="1" presStyleCnt="3">
        <dgm:presLayoutVars>
          <dgm:bulletEnabled val="1"/>
        </dgm:presLayoutVars>
      </dgm:prSet>
      <dgm:spPr/>
    </dgm:pt>
    <dgm:pt modelId="{B6AA9192-96D5-46EC-AB4D-1F99A60B07FC}" type="pres">
      <dgm:prSet presAssocID="{015EE882-C96B-41B2-ACD8-C70C5FF8A0F9}" presName="ThreeNodes_3" presStyleLbl="node1" presStyleIdx="2" presStyleCnt="3">
        <dgm:presLayoutVars>
          <dgm:bulletEnabled val="1"/>
        </dgm:presLayoutVars>
      </dgm:prSet>
      <dgm:spPr/>
    </dgm:pt>
    <dgm:pt modelId="{6B0B0CC7-49F9-4BF0-8268-8EA74C30C904}" type="pres">
      <dgm:prSet presAssocID="{015EE882-C96B-41B2-ACD8-C70C5FF8A0F9}" presName="ThreeConn_1-2" presStyleLbl="fgAccFollowNode1" presStyleIdx="0" presStyleCnt="2">
        <dgm:presLayoutVars>
          <dgm:bulletEnabled val="1"/>
        </dgm:presLayoutVars>
      </dgm:prSet>
      <dgm:spPr/>
    </dgm:pt>
    <dgm:pt modelId="{52771A2A-03E2-44F1-AC51-AE7E43C0CD22}" type="pres">
      <dgm:prSet presAssocID="{015EE882-C96B-41B2-ACD8-C70C5FF8A0F9}" presName="ThreeConn_2-3" presStyleLbl="fgAccFollowNode1" presStyleIdx="1" presStyleCnt="2">
        <dgm:presLayoutVars>
          <dgm:bulletEnabled val="1"/>
        </dgm:presLayoutVars>
      </dgm:prSet>
      <dgm:spPr/>
    </dgm:pt>
    <dgm:pt modelId="{A919BBDF-8E76-416B-8B2E-365A60D26802}" type="pres">
      <dgm:prSet presAssocID="{015EE882-C96B-41B2-ACD8-C70C5FF8A0F9}" presName="ThreeNodes_1_text" presStyleLbl="node1" presStyleIdx="2" presStyleCnt="3">
        <dgm:presLayoutVars>
          <dgm:bulletEnabled val="1"/>
        </dgm:presLayoutVars>
      </dgm:prSet>
      <dgm:spPr/>
    </dgm:pt>
    <dgm:pt modelId="{86D1FF1F-B4A3-4C8D-89E2-44621434579F}" type="pres">
      <dgm:prSet presAssocID="{015EE882-C96B-41B2-ACD8-C70C5FF8A0F9}" presName="ThreeNodes_2_text" presStyleLbl="node1" presStyleIdx="2" presStyleCnt="3">
        <dgm:presLayoutVars>
          <dgm:bulletEnabled val="1"/>
        </dgm:presLayoutVars>
      </dgm:prSet>
      <dgm:spPr/>
    </dgm:pt>
    <dgm:pt modelId="{CA5B03C3-75FC-4ED3-BFFA-C2E170767FBE}" type="pres">
      <dgm:prSet presAssocID="{015EE882-C96B-41B2-ACD8-C70C5FF8A0F9}" presName="ThreeNodes_3_text" presStyleLbl="node1" presStyleIdx="2" presStyleCnt="3">
        <dgm:presLayoutVars>
          <dgm:bulletEnabled val="1"/>
        </dgm:presLayoutVars>
      </dgm:prSet>
      <dgm:spPr/>
    </dgm:pt>
  </dgm:ptLst>
  <dgm:cxnLst>
    <dgm:cxn modelId="{65763911-D7EA-44FF-8513-1AE8E7C7CC61}" type="presOf" srcId="{D8D3EFBB-0608-4776-88ED-7BCDCD8F99B7}" destId="{52771A2A-03E2-44F1-AC51-AE7E43C0CD22}" srcOrd="0" destOrd="0" presId="urn:microsoft.com/office/officeart/2005/8/layout/vProcess5"/>
    <dgm:cxn modelId="{9284622F-DFD8-42A7-9DB9-206B16F557E5}" srcId="{015EE882-C96B-41B2-ACD8-C70C5FF8A0F9}" destId="{5EE1AE8C-34CC-4BBC-A6D7-219B80A458F6}" srcOrd="2" destOrd="0" parTransId="{B9A22B75-37DC-40BC-A51D-82F32FFDF36F}" sibTransId="{1392E42E-2400-46A2-BAD4-3817C50E4267}"/>
    <dgm:cxn modelId="{A88D1F97-8AF7-48B4-BB44-AC3C1A64027C}" type="presOf" srcId="{015EE882-C96B-41B2-ACD8-C70C5FF8A0F9}" destId="{8A09EB4C-34D4-4D00-B93A-00053EEEEF3A}" srcOrd="0" destOrd="0" presId="urn:microsoft.com/office/officeart/2005/8/layout/vProcess5"/>
    <dgm:cxn modelId="{0976379C-C8F1-4A76-97B6-C9CBA2420C29}" srcId="{015EE882-C96B-41B2-ACD8-C70C5FF8A0F9}" destId="{8E2E6FD6-CB3C-4E4A-83C0-8F37CD33CE61}" srcOrd="0" destOrd="0" parTransId="{1D48EE7D-77B0-4C95-A348-F1A9CE504C35}" sibTransId="{1EE32F9C-2011-468A-A860-1803D971D034}"/>
    <dgm:cxn modelId="{8799029F-004E-4C34-8104-BD588BA2E891}" type="presOf" srcId="{8E2E6FD6-CB3C-4E4A-83C0-8F37CD33CE61}" destId="{9D032E71-1FA2-4F1C-9CEF-FB3F9C6B72B8}" srcOrd="0" destOrd="0" presId="urn:microsoft.com/office/officeart/2005/8/layout/vProcess5"/>
    <dgm:cxn modelId="{91BD0DB9-0374-420D-8566-8D1F64B5134A}" type="presOf" srcId="{1EE32F9C-2011-468A-A860-1803D971D034}" destId="{6B0B0CC7-49F9-4BF0-8268-8EA74C30C904}" srcOrd="0" destOrd="0" presId="urn:microsoft.com/office/officeart/2005/8/layout/vProcess5"/>
    <dgm:cxn modelId="{7DDE0CC7-5FC8-455A-88FD-4D6A0069406A}" type="presOf" srcId="{5EE1AE8C-34CC-4BBC-A6D7-219B80A458F6}" destId="{CA5B03C3-75FC-4ED3-BFFA-C2E170767FBE}" srcOrd="1" destOrd="0" presId="urn:microsoft.com/office/officeart/2005/8/layout/vProcess5"/>
    <dgm:cxn modelId="{7C3A71CC-4FEE-446E-BF5B-E6445902A3E1}" srcId="{015EE882-C96B-41B2-ACD8-C70C5FF8A0F9}" destId="{DD9E783C-4EA7-499F-A770-F5C7CA41BF28}" srcOrd="1" destOrd="0" parTransId="{F7022D58-55F5-49B0-8420-409DF08B5C61}" sibTransId="{D8D3EFBB-0608-4776-88ED-7BCDCD8F99B7}"/>
    <dgm:cxn modelId="{C9F851D3-1013-43E1-998C-385F0CCEA18E}" type="presOf" srcId="{DD9E783C-4EA7-499F-A770-F5C7CA41BF28}" destId="{86D1FF1F-B4A3-4C8D-89E2-44621434579F}" srcOrd="1" destOrd="0" presId="urn:microsoft.com/office/officeart/2005/8/layout/vProcess5"/>
    <dgm:cxn modelId="{53050CDB-A5F1-404A-99C2-4D7B2E0EC37B}" type="presOf" srcId="{8E2E6FD6-CB3C-4E4A-83C0-8F37CD33CE61}" destId="{A919BBDF-8E76-416B-8B2E-365A60D26802}" srcOrd="1" destOrd="0" presId="urn:microsoft.com/office/officeart/2005/8/layout/vProcess5"/>
    <dgm:cxn modelId="{32459DE0-949B-48A6-929F-408D7C046D4B}" type="presOf" srcId="{5EE1AE8C-34CC-4BBC-A6D7-219B80A458F6}" destId="{B6AA9192-96D5-46EC-AB4D-1F99A60B07FC}" srcOrd="0" destOrd="0" presId="urn:microsoft.com/office/officeart/2005/8/layout/vProcess5"/>
    <dgm:cxn modelId="{F596A4EE-DB6A-45D8-B781-2EE7FFE08E10}" type="presOf" srcId="{DD9E783C-4EA7-499F-A770-F5C7CA41BF28}" destId="{E6155D1A-C3B3-4897-92C1-6568FD2E0F4D}" srcOrd="0" destOrd="0" presId="urn:microsoft.com/office/officeart/2005/8/layout/vProcess5"/>
    <dgm:cxn modelId="{88CC27B8-662C-4F1A-968B-583650F24AD6}" type="presParOf" srcId="{8A09EB4C-34D4-4D00-B93A-00053EEEEF3A}" destId="{BE662F00-7178-4CA0-BA0F-198B61DBC914}" srcOrd="0" destOrd="0" presId="urn:microsoft.com/office/officeart/2005/8/layout/vProcess5"/>
    <dgm:cxn modelId="{60B47987-665B-41BF-B1C7-A397AC735689}" type="presParOf" srcId="{8A09EB4C-34D4-4D00-B93A-00053EEEEF3A}" destId="{9D032E71-1FA2-4F1C-9CEF-FB3F9C6B72B8}" srcOrd="1" destOrd="0" presId="urn:microsoft.com/office/officeart/2005/8/layout/vProcess5"/>
    <dgm:cxn modelId="{637DAD2E-2807-4752-8E43-70E16F68FBCB}" type="presParOf" srcId="{8A09EB4C-34D4-4D00-B93A-00053EEEEF3A}" destId="{E6155D1A-C3B3-4897-92C1-6568FD2E0F4D}" srcOrd="2" destOrd="0" presId="urn:microsoft.com/office/officeart/2005/8/layout/vProcess5"/>
    <dgm:cxn modelId="{6D9477E6-F8EC-40F8-8EAE-B7A5E7ABF7C9}" type="presParOf" srcId="{8A09EB4C-34D4-4D00-B93A-00053EEEEF3A}" destId="{B6AA9192-96D5-46EC-AB4D-1F99A60B07FC}" srcOrd="3" destOrd="0" presId="urn:microsoft.com/office/officeart/2005/8/layout/vProcess5"/>
    <dgm:cxn modelId="{2AFE241D-571A-4438-BAA4-996264F8933F}" type="presParOf" srcId="{8A09EB4C-34D4-4D00-B93A-00053EEEEF3A}" destId="{6B0B0CC7-49F9-4BF0-8268-8EA74C30C904}" srcOrd="4" destOrd="0" presId="urn:microsoft.com/office/officeart/2005/8/layout/vProcess5"/>
    <dgm:cxn modelId="{E0C65715-09CC-48F6-9777-726324CEDCB0}" type="presParOf" srcId="{8A09EB4C-34D4-4D00-B93A-00053EEEEF3A}" destId="{52771A2A-03E2-44F1-AC51-AE7E43C0CD22}" srcOrd="5" destOrd="0" presId="urn:microsoft.com/office/officeart/2005/8/layout/vProcess5"/>
    <dgm:cxn modelId="{2EB58ADA-517E-4AB3-BD91-9D195745E078}" type="presParOf" srcId="{8A09EB4C-34D4-4D00-B93A-00053EEEEF3A}" destId="{A919BBDF-8E76-416B-8B2E-365A60D26802}" srcOrd="6" destOrd="0" presId="urn:microsoft.com/office/officeart/2005/8/layout/vProcess5"/>
    <dgm:cxn modelId="{53E07511-CA37-4F6D-8163-82E18CC31DD7}" type="presParOf" srcId="{8A09EB4C-34D4-4D00-B93A-00053EEEEF3A}" destId="{86D1FF1F-B4A3-4C8D-89E2-44621434579F}" srcOrd="7" destOrd="0" presId="urn:microsoft.com/office/officeart/2005/8/layout/vProcess5"/>
    <dgm:cxn modelId="{ECE7CCBD-A604-40C2-9F84-EAD3299C912F}" type="presParOf" srcId="{8A09EB4C-34D4-4D00-B93A-00053EEEEF3A}" destId="{CA5B03C3-75FC-4ED3-BFFA-C2E170767FB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D3EADB-B566-4FD4-9B61-9855855D94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5566C9B-6100-470F-8E1C-CBC3825B0B89}">
      <dgm:prSet/>
      <dgm:spPr/>
      <dgm:t>
        <a:bodyPr/>
        <a:lstStyle/>
        <a:p>
          <a:r>
            <a:rPr lang="en-GB"/>
            <a:t>AT Starting from the point where Nike's stock price has been going higher over the past 15 days, if that upward trend continues as the fbprophet model indicates, it may be a sign that the stock price is likely to rise and a good time to buy the shares.</a:t>
          </a:r>
          <a:endParaRPr lang="en-US"/>
        </a:p>
      </dgm:t>
    </dgm:pt>
    <dgm:pt modelId="{5A557157-8DA7-4C17-B657-C5136646DAF7}" type="parTrans" cxnId="{BE554C3A-2039-47BD-8D19-4E2FFCC5D4E4}">
      <dgm:prSet/>
      <dgm:spPr/>
      <dgm:t>
        <a:bodyPr/>
        <a:lstStyle/>
        <a:p>
          <a:endParaRPr lang="en-US"/>
        </a:p>
      </dgm:t>
    </dgm:pt>
    <dgm:pt modelId="{294D15B6-BDB7-4DD6-8D53-E8BC1BDAA50D}" type="sibTrans" cxnId="{BE554C3A-2039-47BD-8D19-4E2FFCC5D4E4}">
      <dgm:prSet/>
      <dgm:spPr/>
      <dgm:t>
        <a:bodyPr/>
        <a:lstStyle/>
        <a:p>
          <a:endParaRPr lang="en-US"/>
        </a:p>
      </dgm:t>
    </dgm:pt>
    <dgm:pt modelId="{73CE9475-6F60-4B15-A7DB-BB84454BCBE4}">
      <dgm:prSet/>
      <dgm:spPr/>
      <dgm:t>
        <a:bodyPr/>
        <a:lstStyle/>
        <a:p>
          <a:r>
            <a:rPr lang="en-GB"/>
            <a:t>However, if the model indicates a downward trend, it may be a sign that the stock price will likely go down in the future and that it is a good opportunity to sell the stock. </a:t>
          </a:r>
          <a:endParaRPr lang="en-US"/>
        </a:p>
      </dgm:t>
    </dgm:pt>
    <dgm:pt modelId="{81161C9A-8B6D-4B2B-AD98-EF2989A991FD}" type="parTrans" cxnId="{9C155FC9-D897-457F-BE60-6C35D1C442C8}">
      <dgm:prSet/>
      <dgm:spPr/>
      <dgm:t>
        <a:bodyPr/>
        <a:lstStyle/>
        <a:p>
          <a:endParaRPr lang="en-US"/>
        </a:p>
      </dgm:t>
    </dgm:pt>
    <dgm:pt modelId="{7E1902BC-511D-4B44-8F50-9BA9FCD7379F}" type="sibTrans" cxnId="{9C155FC9-D897-457F-BE60-6C35D1C442C8}">
      <dgm:prSet/>
      <dgm:spPr/>
      <dgm:t>
        <a:bodyPr/>
        <a:lstStyle/>
        <a:p>
          <a:endParaRPr lang="en-US"/>
        </a:p>
      </dgm:t>
    </dgm:pt>
    <dgm:pt modelId="{DDFD9EDE-4C3E-4AF7-8476-7FACA8D0BEDF}" type="pres">
      <dgm:prSet presAssocID="{FAD3EADB-B566-4FD4-9B61-9855855D94FA}" presName="linear" presStyleCnt="0">
        <dgm:presLayoutVars>
          <dgm:animLvl val="lvl"/>
          <dgm:resizeHandles val="exact"/>
        </dgm:presLayoutVars>
      </dgm:prSet>
      <dgm:spPr/>
    </dgm:pt>
    <dgm:pt modelId="{F98B8975-252C-44B3-A1C7-E86AB5BA84E6}" type="pres">
      <dgm:prSet presAssocID="{B5566C9B-6100-470F-8E1C-CBC3825B0B89}" presName="parentText" presStyleLbl="node1" presStyleIdx="0" presStyleCnt="2">
        <dgm:presLayoutVars>
          <dgm:chMax val="0"/>
          <dgm:bulletEnabled val="1"/>
        </dgm:presLayoutVars>
      </dgm:prSet>
      <dgm:spPr/>
    </dgm:pt>
    <dgm:pt modelId="{833187E3-8670-4676-A2B6-8F1714754EA1}" type="pres">
      <dgm:prSet presAssocID="{294D15B6-BDB7-4DD6-8D53-E8BC1BDAA50D}" presName="spacer" presStyleCnt="0"/>
      <dgm:spPr/>
    </dgm:pt>
    <dgm:pt modelId="{3479AF8F-D068-4739-9DFF-8916F9685575}" type="pres">
      <dgm:prSet presAssocID="{73CE9475-6F60-4B15-A7DB-BB84454BCBE4}" presName="parentText" presStyleLbl="node1" presStyleIdx="1" presStyleCnt="2">
        <dgm:presLayoutVars>
          <dgm:chMax val="0"/>
          <dgm:bulletEnabled val="1"/>
        </dgm:presLayoutVars>
      </dgm:prSet>
      <dgm:spPr/>
    </dgm:pt>
  </dgm:ptLst>
  <dgm:cxnLst>
    <dgm:cxn modelId="{B00B1230-DB19-4A59-A856-AB9BCB1AEC07}" type="presOf" srcId="{B5566C9B-6100-470F-8E1C-CBC3825B0B89}" destId="{F98B8975-252C-44B3-A1C7-E86AB5BA84E6}" srcOrd="0" destOrd="0" presId="urn:microsoft.com/office/officeart/2005/8/layout/vList2"/>
    <dgm:cxn modelId="{BE554C3A-2039-47BD-8D19-4E2FFCC5D4E4}" srcId="{FAD3EADB-B566-4FD4-9B61-9855855D94FA}" destId="{B5566C9B-6100-470F-8E1C-CBC3825B0B89}" srcOrd="0" destOrd="0" parTransId="{5A557157-8DA7-4C17-B657-C5136646DAF7}" sibTransId="{294D15B6-BDB7-4DD6-8D53-E8BC1BDAA50D}"/>
    <dgm:cxn modelId="{8A2C3C8D-4C30-4891-A57D-B63E1DE4269F}" type="presOf" srcId="{73CE9475-6F60-4B15-A7DB-BB84454BCBE4}" destId="{3479AF8F-D068-4739-9DFF-8916F9685575}" srcOrd="0" destOrd="0" presId="urn:microsoft.com/office/officeart/2005/8/layout/vList2"/>
    <dgm:cxn modelId="{9C155FC9-D897-457F-BE60-6C35D1C442C8}" srcId="{FAD3EADB-B566-4FD4-9B61-9855855D94FA}" destId="{73CE9475-6F60-4B15-A7DB-BB84454BCBE4}" srcOrd="1" destOrd="0" parTransId="{81161C9A-8B6D-4B2B-AD98-EF2989A991FD}" sibTransId="{7E1902BC-511D-4B44-8F50-9BA9FCD7379F}"/>
    <dgm:cxn modelId="{C1F96AE0-E424-494F-A0E2-E385A05837AA}" type="presOf" srcId="{FAD3EADB-B566-4FD4-9B61-9855855D94FA}" destId="{DDFD9EDE-4C3E-4AF7-8476-7FACA8D0BEDF}" srcOrd="0" destOrd="0" presId="urn:microsoft.com/office/officeart/2005/8/layout/vList2"/>
    <dgm:cxn modelId="{1C9A39A6-221B-4EAD-AF98-8260A514AEB8}" type="presParOf" srcId="{DDFD9EDE-4C3E-4AF7-8476-7FACA8D0BEDF}" destId="{F98B8975-252C-44B3-A1C7-E86AB5BA84E6}" srcOrd="0" destOrd="0" presId="urn:microsoft.com/office/officeart/2005/8/layout/vList2"/>
    <dgm:cxn modelId="{37C23BD8-81B9-4237-83AB-121A3471BEC2}" type="presParOf" srcId="{DDFD9EDE-4C3E-4AF7-8476-7FACA8D0BEDF}" destId="{833187E3-8670-4676-A2B6-8F1714754EA1}" srcOrd="1" destOrd="0" presId="urn:microsoft.com/office/officeart/2005/8/layout/vList2"/>
    <dgm:cxn modelId="{D4C4EBC2-D28D-407F-B875-CA402A39221D}" type="presParOf" srcId="{DDFD9EDE-4C3E-4AF7-8476-7FACA8D0BEDF}" destId="{3479AF8F-D068-4739-9DFF-8916F968557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32E71-1FA2-4F1C-9CEF-FB3F9C6B72B8}">
      <dsp:nvSpPr>
        <dsp:cNvPr id="0" name=""/>
        <dsp:cNvSpPr/>
      </dsp:nvSpPr>
      <dsp:spPr>
        <a:xfrm>
          <a:off x="0" y="0"/>
          <a:ext cx="8938260" cy="10987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Nike was established in 1964 by Bill Bowerman and Phil Knight. It is one of the world's largest and most recognized sports brands, known for its innovative designs and cutting-edge technology in athletic wear.</a:t>
          </a:r>
          <a:endParaRPr lang="en-US" sz="1600" kern="1200"/>
        </a:p>
      </dsp:txBody>
      <dsp:txXfrm>
        <a:off x="32180" y="32180"/>
        <a:ext cx="7752667" cy="1034348"/>
      </dsp:txXfrm>
    </dsp:sp>
    <dsp:sp modelId="{E6155D1A-C3B3-4897-92C1-6568FD2E0F4D}">
      <dsp:nvSpPr>
        <dsp:cNvPr id="0" name=""/>
        <dsp:cNvSpPr/>
      </dsp:nvSpPr>
      <dsp:spPr>
        <a:xfrm>
          <a:off x="788669" y="1281827"/>
          <a:ext cx="8938260" cy="10987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Nike offers a wide range of athletic footwear, apparel, and accessories for various sports and activities. Their offerings include performance-oriented running shoes, basketball shoes, soccer cleats, workout apparel, sports bras, and lifestyle sneakers.</a:t>
          </a:r>
          <a:endParaRPr lang="en-US" sz="1600" kern="1200"/>
        </a:p>
      </dsp:txBody>
      <dsp:txXfrm>
        <a:off x="820849" y="1314007"/>
        <a:ext cx="7371069" cy="1034348"/>
      </dsp:txXfrm>
    </dsp:sp>
    <dsp:sp modelId="{B6AA9192-96D5-46EC-AB4D-1F99A60B07FC}">
      <dsp:nvSpPr>
        <dsp:cNvPr id="0" name=""/>
        <dsp:cNvSpPr/>
      </dsp:nvSpPr>
      <dsp:spPr>
        <a:xfrm>
          <a:off x="1577339" y="2563654"/>
          <a:ext cx="8938260" cy="10987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He</a:t>
          </a:r>
          <a:r>
            <a:rPr lang="en-US" sz="1600" b="0" i="0" kern="1200" dirty="0"/>
            <a:t>re we are taking 2 year of data to analysis which is year 2021-2023</a:t>
          </a:r>
          <a:endParaRPr lang="en-US" sz="1600" kern="1200" dirty="0"/>
        </a:p>
      </dsp:txBody>
      <dsp:txXfrm>
        <a:off x="1609519" y="2595834"/>
        <a:ext cx="7371069" cy="1034348"/>
      </dsp:txXfrm>
    </dsp:sp>
    <dsp:sp modelId="{6B0B0CC7-49F9-4BF0-8268-8EA74C30C904}">
      <dsp:nvSpPr>
        <dsp:cNvPr id="0" name=""/>
        <dsp:cNvSpPr/>
      </dsp:nvSpPr>
      <dsp:spPr>
        <a:xfrm>
          <a:off x="8224099" y="833187"/>
          <a:ext cx="714160" cy="7141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384785" y="833187"/>
        <a:ext cx="392788" cy="537405"/>
      </dsp:txXfrm>
    </dsp:sp>
    <dsp:sp modelId="{52771A2A-03E2-44F1-AC51-AE7E43C0CD22}">
      <dsp:nvSpPr>
        <dsp:cNvPr id="0" name=""/>
        <dsp:cNvSpPr/>
      </dsp:nvSpPr>
      <dsp:spPr>
        <a:xfrm>
          <a:off x="9012769" y="2107689"/>
          <a:ext cx="714160" cy="71416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173455" y="2107689"/>
        <a:ext cx="392788" cy="537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B8975-252C-44B3-A1C7-E86AB5BA84E6}">
      <dsp:nvSpPr>
        <dsp:cNvPr id="0" name=""/>
        <dsp:cNvSpPr/>
      </dsp:nvSpPr>
      <dsp:spPr>
        <a:xfrm>
          <a:off x="0" y="20321"/>
          <a:ext cx="11274612" cy="203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AT Starting from the point where Nike's stock price has been going higher over the past 15 days, if that upward trend continues as the fbprophet model indicates, it may be a sign that the stock price is likely to rise and a good time to buy the shares.</a:t>
          </a:r>
          <a:endParaRPr lang="en-US" sz="2900" kern="1200"/>
        </a:p>
      </dsp:txBody>
      <dsp:txXfrm>
        <a:off x="99380" y="119701"/>
        <a:ext cx="11075852" cy="1837040"/>
      </dsp:txXfrm>
    </dsp:sp>
    <dsp:sp modelId="{3479AF8F-D068-4739-9DFF-8916F9685575}">
      <dsp:nvSpPr>
        <dsp:cNvPr id="0" name=""/>
        <dsp:cNvSpPr/>
      </dsp:nvSpPr>
      <dsp:spPr>
        <a:xfrm>
          <a:off x="0" y="2139641"/>
          <a:ext cx="11274612" cy="2035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However, if the model indicates a downward trend, it may be a sign that the stock price will likely go down in the future and that it is a good opportunity to sell the stock. </a:t>
          </a:r>
          <a:endParaRPr lang="en-US" sz="2900" kern="1200"/>
        </a:p>
      </dsp:txBody>
      <dsp:txXfrm>
        <a:off x="99380" y="2239021"/>
        <a:ext cx="11075852" cy="18370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4/18/2023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5072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51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380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853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99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113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124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4/18/2023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818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63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91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28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4/18/2023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2706266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62" r:id="rId8"/>
    <p:sldLayoutId id="2147483663" r:id="rId9"/>
    <p:sldLayoutId id="2147483664" r:id="rId10"/>
    <p:sldLayoutId id="21474836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2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8" name="Rectangle 2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 name="Picture 2" descr="Worm's eye view of the feet of a person running on the road">
            <a:extLst>
              <a:ext uri="{FF2B5EF4-FFF2-40B4-BE49-F238E27FC236}">
                <a16:creationId xmlns:a16="http://schemas.microsoft.com/office/drawing/2014/main" id="{B08DE846-7BFC-41EE-E376-0E9C72963153}"/>
              </a:ext>
            </a:extLst>
          </p:cNvPr>
          <p:cNvPicPr>
            <a:picLocks noChangeAspect="1"/>
          </p:cNvPicPr>
          <p:nvPr/>
        </p:nvPicPr>
        <p:blipFill rotWithShape="1">
          <a:blip r:embed="rId3">
            <a:alphaModFix amt="60000"/>
          </a:blip>
          <a:srcRect r="-1" b="11759"/>
          <a:stretch/>
        </p:blipFill>
        <p:spPr>
          <a:xfrm>
            <a:off x="20" y="10"/>
            <a:ext cx="12188932" cy="6856614"/>
          </a:xfrm>
          <a:prstGeom prst="rect">
            <a:avLst/>
          </a:prstGeom>
        </p:spPr>
      </p:pic>
      <p:sp>
        <p:nvSpPr>
          <p:cNvPr id="2" name="Title 1">
            <a:extLst>
              <a:ext uri="{FF2B5EF4-FFF2-40B4-BE49-F238E27FC236}">
                <a16:creationId xmlns:a16="http://schemas.microsoft.com/office/drawing/2014/main" id="{1F2CC920-2AAD-B4EF-2A9B-2280BC2E580A}"/>
              </a:ext>
            </a:extLst>
          </p:cNvPr>
          <p:cNvSpPr>
            <a:spLocks noGrp="1"/>
          </p:cNvSpPr>
          <p:nvPr>
            <p:ph type="ctrTitle"/>
          </p:nvPr>
        </p:nvSpPr>
        <p:spPr>
          <a:xfrm>
            <a:off x="1198180" y="726066"/>
            <a:ext cx="9774619" cy="2474333"/>
          </a:xfrm>
        </p:spPr>
        <p:txBody>
          <a:bodyPr vert="horz" lIns="91440" tIns="45720" rIns="91440" bIns="45720" rtlCol="0" anchor="b">
            <a:normAutofit/>
          </a:bodyPr>
          <a:lstStyle/>
          <a:p>
            <a:pPr>
              <a:lnSpc>
                <a:spcPct val="90000"/>
              </a:lnSpc>
            </a:pPr>
            <a:r>
              <a:rPr lang="en-US" sz="3700">
                <a:solidFill>
                  <a:srgbClr val="FFFFFF"/>
                </a:solidFill>
              </a:rPr>
              <a:t>NIKE ANALYSIS</a:t>
            </a:r>
            <a:br>
              <a:rPr lang="en-US" sz="3700">
                <a:solidFill>
                  <a:srgbClr val="FFFFFF"/>
                </a:solidFill>
              </a:rPr>
            </a:br>
            <a:br>
              <a:rPr lang="en-US" sz="3700">
                <a:solidFill>
                  <a:srgbClr val="FFFFFF"/>
                </a:solidFill>
              </a:rPr>
            </a:br>
            <a:r>
              <a:rPr lang="en-US" sz="3700">
                <a:solidFill>
                  <a:srgbClr val="FFFFFF"/>
                </a:solidFill>
              </a:rPr>
              <a:t>Final Project – Financial analytics – Dab-401</a:t>
            </a:r>
            <a:br>
              <a:rPr lang="en-US" sz="3700">
                <a:solidFill>
                  <a:srgbClr val="FFFFFF"/>
                </a:solidFill>
              </a:rPr>
            </a:br>
            <a:endParaRPr lang="en-US" sz="3700">
              <a:solidFill>
                <a:srgbClr val="FFFFFF"/>
              </a:solidFill>
            </a:endParaRPr>
          </a:p>
        </p:txBody>
      </p:sp>
      <p:sp>
        <p:nvSpPr>
          <p:cNvPr id="4" name="Rectangle 1">
            <a:extLst>
              <a:ext uri="{FF2B5EF4-FFF2-40B4-BE49-F238E27FC236}">
                <a16:creationId xmlns:a16="http://schemas.microsoft.com/office/drawing/2014/main" id="{79A8F737-44A5-B59D-2FEA-F21316F167C7}"/>
              </a:ext>
            </a:extLst>
          </p:cNvPr>
          <p:cNvSpPr>
            <a:spLocks noGrp="1" noChangeArrowheads="1"/>
          </p:cNvSpPr>
          <p:nvPr>
            <p:ph type="subTitle" idx="1"/>
          </p:nvPr>
        </p:nvSpPr>
        <p:spPr bwMode="auto">
          <a:xfrm>
            <a:off x="1219202" y="3429000"/>
            <a:ext cx="9954076" cy="25146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spcBef>
                <a:spcPct val="0"/>
              </a:spcBef>
              <a:spcAft>
                <a:spcPts val="600"/>
              </a:spcAft>
              <a:buSzTx/>
              <a:buFont typeface="Arial" panose="020B0604020202020204" pitchFamily="34" charset="0"/>
              <a:buChar char="•"/>
              <a:tabLst/>
            </a:pPr>
            <a:endParaRPr kumimoji="0" lang="en-US" altLang="en-US" sz="1800" b="0" i="0" u="none" strike="noStrike" cap="none" normalizeH="0" baseline="0" dirty="0">
              <a:ln>
                <a:noFill/>
              </a:ln>
              <a:solidFill>
                <a:srgbClr val="FFFFFF"/>
              </a:solidFill>
              <a:effectLst/>
            </a:endParaRPr>
          </a:p>
          <a:p>
            <a:pPr marL="0" marR="0" lvl="0" indent="-228600" fontAlgn="ctr">
              <a:spcBef>
                <a:spcPct val="0"/>
              </a:spcBef>
              <a:spcAft>
                <a:spcPts val="600"/>
              </a:spcAft>
              <a:buSzTx/>
              <a:buFont typeface="Arial" panose="020B0604020202020204" pitchFamily="34" charset="0"/>
              <a:buChar char="•"/>
              <a:tabLst/>
            </a:pPr>
            <a:r>
              <a:rPr kumimoji="0" lang="en-US" altLang="en-US" sz="1800" b="0" i="0" u="none" strike="noStrike" cap="none" normalizeH="0" baseline="0" dirty="0">
                <a:ln>
                  <a:noFill/>
                </a:ln>
                <a:solidFill>
                  <a:srgbClr val="FFFFFF"/>
                </a:solidFill>
                <a:effectLst/>
              </a:rPr>
              <a:t>Karan </a:t>
            </a:r>
            <a:r>
              <a:rPr kumimoji="0" lang="en-US" altLang="en-US" sz="1800" b="0" i="0" u="none" strike="noStrike" cap="none" normalizeH="0" baseline="0" dirty="0" err="1">
                <a:ln>
                  <a:noFill/>
                </a:ln>
                <a:solidFill>
                  <a:srgbClr val="FFFFFF"/>
                </a:solidFill>
                <a:effectLst/>
              </a:rPr>
              <a:t>Hareshbhai</a:t>
            </a:r>
            <a:r>
              <a:rPr kumimoji="0" lang="en-US" altLang="en-US" sz="1800" b="0" i="0" u="none" strike="noStrike" cap="none" normalizeH="0" baseline="0" dirty="0">
                <a:ln>
                  <a:noFill/>
                </a:ln>
                <a:solidFill>
                  <a:srgbClr val="FFFFFF"/>
                </a:solidFill>
                <a:effectLst/>
              </a:rPr>
              <a:t> </a:t>
            </a:r>
            <a:r>
              <a:rPr kumimoji="0" lang="en-US" altLang="en-US" sz="1800" b="0" i="0" u="none" strike="noStrike" cap="none" normalizeH="0" baseline="0" dirty="0" err="1">
                <a:ln>
                  <a:noFill/>
                </a:ln>
                <a:solidFill>
                  <a:srgbClr val="FFFFFF"/>
                </a:solidFill>
                <a:effectLst/>
              </a:rPr>
              <a:t>Boghara</a:t>
            </a:r>
            <a:r>
              <a:rPr kumimoji="0" lang="en-US" altLang="en-US" sz="1800" b="0" i="0" u="none" strike="noStrike" cap="none" normalizeH="0" baseline="0" dirty="0">
                <a:ln>
                  <a:noFill/>
                </a:ln>
                <a:solidFill>
                  <a:srgbClr val="FFFFFF"/>
                </a:solidFill>
                <a:effectLst/>
              </a:rPr>
              <a:t> </a:t>
            </a:r>
            <a:r>
              <a:rPr lang="en-US" sz="1800" dirty="0">
                <a:solidFill>
                  <a:srgbClr val="FFFFFF"/>
                </a:solidFill>
                <a:effectLst/>
              </a:rPr>
              <a:t>0795615</a:t>
            </a:r>
            <a:endParaRPr kumimoji="0" lang="en-US" altLang="en-US" sz="1800" b="0" i="0" u="none" strike="noStrike" cap="none" normalizeH="0" baseline="0" dirty="0">
              <a:ln>
                <a:noFill/>
              </a:ln>
              <a:solidFill>
                <a:srgbClr val="FFFFFF"/>
              </a:solidFill>
              <a:effectLst/>
            </a:endParaRPr>
          </a:p>
          <a:p>
            <a:pPr marL="0" marR="0" lvl="0" indent="-228600" fontAlgn="ctr">
              <a:spcBef>
                <a:spcPct val="0"/>
              </a:spcBef>
              <a:spcAft>
                <a:spcPts val="600"/>
              </a:spcAft>
              <a:buSzTx/>
              <a:buFont typeface="Arial" panose="020B0604020202020204" pitchFamily="34" charset="0"/>
              <a:buChar char="•"/>
              <a:tabLst/>
            </a:pPr>
            <a:r>
              <a:rPr kumimoji="0" lang="en-US" altLang="en-US" sz="1800" b="0" i="0" u="none" strike="noStrike" cap="none" normalizeH="0" baseline="0" dirty="0">
                <a:ln>
                  <a:noFill/>
                </a:ln>
                <a:solidFill>
                  <a:srgbClr val="FFFFFF"/>
                </a:solidFill>
                <a:effectLst/>
              </a:rPr>
              <a:t> Mahima Gupta 0787630</a:t>
            </a:r>
          </a:p>
          <a:p>
            <a:pPr marL="0" marR="0" lvl="0" indent="-228600" fontAlgn="ctr">
              <a:spcBef>
                <a:spcPct val="0"/>
              </a:spcBef>
              <a:spcAft>
                <a:spcPts val="600"/>
              </a:spcAft>
              <a:buSzTx/>
              <a:buFont typeface="Arial" panose="020B0604020202020204" pitchFamily="34" charset="0"/>
              <a:buChar char="•"/>
              <a:tabLst/>
            </a:pPr>
            <a:r>
              <a:rPr kumimoji="0" lang="en-US" altLang="en-US" sz="1800" b="0" i="0" u="none" strike="noStrike" cap="none" normalizeH="0" baseline="0" dirty="0">
                <a:ln>
                  <a:noFill/>
                </a:ln>
                <a:solidFill>
                  <a:srgbClr val="FFFFFF"/>
                </a:solidFill>
                <a:effectLst/>
              </a:rPr>
              <a:t> </a:t>
            </a:r>
            <a:r>
              <a:rPr kumimoji="0" lang="en-US" altLang="en-US" sz="1800" b="0" i="0" u="none" strike="noStrike" cap="none" normalizeH="0" baseline="0" dirty="0" err="1">
                <a:ln>
                  <a:noFill/>
                </a:ln>
                <a:solidFill>
                  <a:srgbClr val="FFFFFF"/>
                </a:solidFill>
                <a:effectLst/>
              </a:rPr>
              <a:t>Sukhjeet</a:t>
            </a:r>
            <a:r>
              <a:rPr kumimoji="0" lang="en-US" altLang="en-US" sz="1800" b="0" i="0" u="none" strike="noStrike" cap="none" normalizeH="0" baseline="0" dirty="0">
                <a:ln>
                  <a:noFill/>
                </a:ln>
                <a:solidFill>
                  <a:srgbClr val="FFFFFF"/>
                </a:solidFill>
                <a:effectLst/>
              </a:rPr>
              <a:t> Kaur 0774458</a:t>
            </a:r>
          </a:p>
          <a:p>
            <a:pPr marL="0" marR="0" lvl="0" indent="-228600" fontAlgn="ctr">
              <a:spcBef>
                <a:spcPct val="0"/>
              </a:spcBef>
              <a:spcAft>
                <a:spcPts val="600"/>
              </a:spcAft>
              <a:buSzTx/>
              <a:buFont typeface="Arial" panose="020B0604020202020204" pitchFamily="34" charset="0"/>
              <a:buChar char="•"/>
              <a:tabLst/>
            </a:pPr>
            <a:r>
              <a:rPr kumimoji="0" lang="en-US" altLang="en-US" sz="1800" b="0" i="0" u="none" strike="noStrike" cap="none" normalizeH="0" baseline="0" dirty="0">
                <a:ln>
                  <a:noFill/>
                </a:ln>
                <a:solidFill>
                  <a:srgbClr val="FFFFFF"/>
                </a:solidFill>
                <a:effectLst/>
              </a:rPr>
              <a:t> Priyal </a:t>
            </a:r>
            <a:r>
              <a:rPr kumimoji="0" lang="en-US" altLang="en-US" sz="1800" b="0" i="0" u="none" strike="noStrike" cap="none" normalizeH="0" baseline="0" dirty="0" err="1">
                <a:ln>
                  <a:noFill/>
                </a:ln>
                <a:solidFill>
                  <a:srgbClr val="FFFFFF"/>
                </a:solidFill>
                <a:effectLst/>
              </a:rPr>
              <a:t>Hetalkumar</a:t>
            </a:r>
            <a:r>
              <a:rPr kumimoji="0" lang="en-US" altLang="en-US" sz="1800" b="0" i="0" u="none" strike="noStrike" cap="none" normalizeH="0" baseline="0" dirty="0">
                <a:ln>
                  <a:noFill/>
                </a:ln>
                <a:solidFill>
                  <a:srgbClr val="FFFFFF"/>
                </a:solidFill>
                <a:effectLst/>
              </a:rPr>
              <a:t> Patel 0795099</a:t>
            </a:r>
          </a:p>
          <a:p>
            <a:pPr marL="0" marR="0" lvl="0" indent="-228600" fontAlgn="ctr">
              <a:spcBef>
                <a:spcPct val="0"/>
              </a:spcBef>
              <a:spcAft>
                <a:spcPts val="600"/>
              </a:spcAft>
              <a:buSzTx/>
              <a:buFont typeface="Arial" panose="020B0604020202020204" pitchFamily="34" charset="0"/>
              <a:buChar char="•"/>
              <a:tabLst/>
            </a:pPr>
            <a:r>
              <a:rPr kumimoji="0" lang="en-US" altLang="en-US" sz="1800" b="0" i="0" u="none" strike="noStrike" cap="none" normalizeH="0" baseline="0" dirty="0">
                <a:ln>
                  <a:noFill/>
                </a:ln>
                <a:solidFill>
                  <a:srgbClr val="FFFFFF"/>
                </a:solidFill>
                <a:effectLst/>
              </a:rPr>
              <a:t> Rechel Thomas Rebello 0787548</a:t>
            </a:r>
          </a:p>
          <a:p>
            <a:pPr marL="0" marR="0" lvl="0" indent="-228600" fontAlgn="base">
              <a:spcBef>
                <a:spcPct val="0"/>
              </a:spcBef>
              <a:spcAft>
                <a:spcPts val="600"/>
              </a:spcAft>
              <a:buSzTx/>
              <a:buFont typeface="Arial" panose="020B0604020202020204" pitchFamily="34" charset="0"/>
              <a:buChar char="•"/>
              <a:tabLst/>
            </a:pPr>
            <a:endParaRPr kumimoji="0" lang="en-US" altLang="en-US" sz="18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81363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2B55DC9-A613-EF14-AC12-C9BF8FA37872}"/>
              </a:ext>
            </a:extLst>
          </p:cNvPr>
          <p:cNvSpPr>
            <a:spLocks noGrp="1"/>
          </p:cNvSpPr>
          <p:nvPr>
            <p:ph type="title"/>
          </p:nvPr>
        </p:nvSpPr>
        <p:spPr>
          <a:xfrm>
            <a:off x="838200" y="609599"/>
            <a:ext cx="4191000" cy="2682875"/>
          </a:xfrm>
        </p:spPr>
        <p:txBody>
          <a:bodyPr vert="horz" lIns="91440" tIns="45720" rIns="91440" bIns="45720" rtlCol="0" anchor="ctr">
            <a:normAutofit/>
          </a:bodyPr>
          <a:lstStyle/>
          <a:p>
            <a:r>
              <a:rPr lang="en-US" sz="4000"/>
              <a:t>EMA  </a:t>
            </a:r>
          </a:p>
        </p:txBody>
      </p:sp>
      <p:sp>
        <p:nvSpPr>
          <p:cNvPr id="7" name="TextBox 6">
            <a:extLst>
              <a:ext uri="{FF2B5EF4-FFF2-40B4-BE49-F238E27FC236}">
                <a16:creationId xmlns:a16="http://schemas.microsoft.com/office/drawing/2014/main" id="{399BD02C-9BB1-EB94-BCA2-16982C0F886D}"/>
              </a:ext>
            </a:extLst>
          </p:cNvPr>
          <p:cNvSpPr txBox="1"/>
          <p:nvPr/>
        </p:nvSpPr>
        <p:spPr>
          <a:xfrm>
            <a:off x="838200" y="2659224"/>
            <a:ext cx="4190730" cy="3436776"/>
          </a:xfrm>
          <a:prstGeom prst="rect">
            <a:avLst/>
          </a:prstGeom>
        </p:spPr>
        <p:txBody>
          <a:bodyPr vert="horz" lIns="91440" tIns="45720" rIns="91440" bIns="45720" rtlCol="0">
            <a:normAutofit/>
          </a:bodyPr>
          <a:lstStyle/>
          <a:p>
            <a:pPr indent="-228600">
              <a:spcAft>
                <a:spcPts val="600"/>
              </a:spcAft>
              <a:buClr>
                <a:schemeClr val="accent1"/>
              </a:buClr>
              <a:buFont typeface="Arial" panose="020B0604020202020204" pitchFamily="34" charset="0"/>
              <a:buChar char="•"/>
            </a:pPr>
            <a:r>
              <a:rPr lang="en-US" b="1" i="0">
                <a:effectLst/>
              </a:rPr>
              <a:t>Exponential Moving Average (EMA) </a:t>
            </a:r>
            <a:r>
              <a:rPr lang="en-US" b="0" i="0">
                <a:effectLst/>
              </a:rPr>
              <a:t>is a commonly used statistical calculation in financial analytics that helps to smooth out price data and identify trends over time.</a:t>
            </a:r>
          </a:p>
          <a:p>
            <a:pPr indent="-228600">
              <a:spcAft>
                <a:spcPts val="600"/>
              </a:spcAft>
              <a:buClr>
                <a:schemeClr val="accent1"/>
              </a:buClr>
              <a:buFont typeface="Arial" panose="020B0604020202020204" pitchFamily="34" charset="0"/>
              <a:buChar char="•"/>
            </a:pPr>
            <a:r>
              <a:rPr lang="en-US" b="0" i="0">
                <a:effectLst/>
              </a:rPr>
              <a:t>EMA is used in technical analysis to generate buy or sell signals, identify potential support and resistance levels, and analyze market trends in financial instruments such as stocks, currencies, and commodities.</a:t>
            </a:r>
          </a:p>
          <a:p>
            <a:pPr indent="-228600">
              <a:spcAft>
                <a:spcPts val="600"/>
              </a:spcAft>
              <a:buClr>
                <a:schemeClr val="accent1"/>
              </a:buClr>
              <a:buFont typeface="Arial" panose="020B0604020202020204" pitchFamily="34" charset="0"/>
              <a:buChar char="•"/>
            </a:pPr>
            <a:endParaRPr lang="en-US" sz="1500" dirty="0"/>
          </a:p>
        </p:txBody>
      </p:sp>
      <p:pic>
        <p:nvPicPr>
          <p:cNvPr id="5" name="Content Placeholder 4" descr="Chart, histogram&#10;&#10;Description automatically generated">
            <a:extLst>
              <a:ext uri="{FF2B5EF4-FFF2-40B4-BE49-F238E27FC236}">
                <a16:creationId xmlns:a16="http://schemas.microsoft.com/office/drawing/2014/main" id="{71985A6D-D52A-E72B-21D8-62283B6DB37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28930" y="592737"/>
            <a:ext cx="6681444" cy="4969861"/>
          </a:xfrm>
          <a:prstGeom prst="rect">
            <a:avLst/>
          </a:prstGeom>
        </p:spPr>
      </p:pic>
    </p:spTree>
    <p:extLst>
      <p:ext uri="{BB962C8B-B14F-4D97-AF65-F5344CB8AC3E}">
        <p14:creationId xmlns:p14="http://schemas.microsoft.com/office/powerpoint/2010/main" val="236643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2" name="Picture 3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4" name="Rectangle 3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TextBox 3">
            <a:extLst>
              <a:ext uri="{FF2B5EF4-FFF2-40B4-BE49-F238E27FC236}">
                <a16:creationId xmlns:a16="http://schemas.microsoft.com/office/drawing/2014/main" id="{AF318BD0-59A9-E06C-3C46-51F64318FA97}"/>
              </a:ext>
            </a:extLst>
          </p:cNvPr>
          <p:cNvSpPr txBox="1"/>
          <p:nvPr/>
        </p:nvSpPr>
        <p:spPr>
          <a:xfrm>
            <a:off x="838200" y="2819400"/>
            <a:ext cx="4952681" cy="3460964"/>
          </a:xfrm>
          <a:prstGeom prst="rect">
            <a:avLst/>
          </a:prstGeom>
        </p:spPr>
        <p:txBody>
          <a:bodyPr vert="horz" lIns="91440" tIns="45720" rIns="91440" bIns="45720" rtlCol="0" anchor="ctr">
            <a:normAutofit/>
          </a:bodyPr>
          <a:lstStyle/>
          <a:p>
            <a:pPr indent="-228600">
              <a:lnSpc>
                <a:spcPct val="110000"/>
              </a:lnSpc>
              <a:spcAft>
                <a:spcPts val="600"/>
              </a:spcAft>
              <a:buClr>
                <a:schemeClr val="accent1"/>
              </a:buClr>
              <a:buFont typeface="Arial" panose="020B0604020202020204" pitchFamily="34" charset="0"/>
              <a:buChar char="•"/>
            </a:pPr>
            <a:r>
              <a:rPr lang="en-US" b="1" i="0" dirty="0">
                <a:solidFill>
                  <a:srgbClr val="FFFFFF"/>
                </a:solidFill>
                <a:effectLst/>
              </a:rPr>
              <a:t>Rolling mean and standard deviation </a:t>
            </a:r>
            <a:r>
              <a:rPr lang="en-US" b="0" i="0" dirty="0">
                <a:solidFill>
                  <a:srgbClr val="FFFFFF"/>
                </a:solidFill>
                <a:effectLst/>
              </a:rPr>
              <a:t>are used to analyze historical data, identify trends, and detect potential changes in the underlying data series over time. They are commonly used in technical analysis, risk management, and investment strategies to make informed decisions and assess the performance and risk of financial assets such as stocks, bonds, and other securities.</a:t>
            </a:r>
            <a:endParaRPr lang="en-US" dirty="0">
              <a:solidFill>
                <a:srgbClr val="FFFFFF"/>
              </a:solidFill>
            </a:endParaRPr>
          </a:p>
        </p:txBody>
      </p:sp>
      <p:grpSp>
        <p:nvGrpSpPr>
          <p:cNvPr id="40" name="Group 39">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41" name="Picture 40">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2" name="Picture 41">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3" name="Picture 2" descr="Chart, line chart&#10;&#10;Description automatically generated">
            <a:extLst>
              <a:ext uri="{FF2B5EF4-FFF2-40B4-BE49-F238E27FC236}">
                <a16:creationId xmlns:a16="http://schemas.microsoft.com/office/drawing/2014/main" id="{90AC07C9-2C87-1CBF-3B46-72EACD3E12DE}"/>
              </a:ext>
            </a:extLst>
          </p:cNvPr>
          <p:cNvPicPr>
            <a:picLocks noChangeAspect="1"/>
          </p:cNvPicPr>
          <p:nvPr/>
        </p:nvPicPr>
        <p:blipFill rotWithShape="1">
          <a:blip r:embed="rId4">
            <a:extLst>
              <a:ext uri="{28A0092B-C50C-407E-A947-70E740481C1C}">
                <a14:useLocalDpi xmlns:a14="http://schemas.microsoft.com/office/drawing/2010/main" val="0"/>
              </a:ext>
            </a:extLst>
          </a:blip>
          <a:srcRect l="34810" r="16296" b="1"/>
          <a:stretch/>
        </p:blipFill>
        <p:spPr>
          <a:xfrm>
            <a:off x="6474885" y="2287674"/>
            <a:ext cx="5513972" cy="3918857"/>
          </a:xfrm>
          <a:prstGeom prst="rect">
            <a:avLst/>
          </a:prstGeom>
        </p:spPr>
      </p:pic>
    </p:spTree>
    <p:extLst>
      <p:ext uri="{BB962C8B-B14F-4D97-AF65-F5344CB8AC3E}">
        <p14:creationId xmlns:p14="http://schemas.microsoft.com/office/powerpoint/2010/main" val="428863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TextBox 3">
            <a:extLst>
              <a:ext uri="{FF2B5EF4-FFF2-40B4-BE49-F238E27FC236}">
                <a16:creationId xmlns:a16="http://schemas.microsoft.com/office/drawing/2014/main" id="{2D8DD818-08B6-861B-72CC-B8E16F16A6F2}"/>
              </a:ext>
            </a:extLst>
          </p:cNvPr>
          <p:cNvSpPr txBox="1"/>
          <p:nvPr/>
        </p:nvSpPr>
        <p:spPr>
          <a:xfrm>
            <a:off x="587829" y="327276"/>
            <a:ext cx="9088016" cy="2113150"/>
          </a:xfrm>
          <a:prstGeom prst="rect">
            <a:avLst/>
          </a:prstGeom>
        </p:spPr>
        <p:txBody>
          <a:bodyPr vert="horz" lIns="91440" tIns="45720" rIns="91440" bIns="45720" rtlCol="0" anchor="t">
            <a:normAutofit/>
          </a:bodyPr>
          <a:lstStyle/>
          <a:p>
            <a:pPr>
              <a:spcBef>
                <a:spcPct val="0"/>
              </a:spcBef>
              <a:spcAft>
                <a:spcPts val="600"/>
              </a:spcAft>
            </a:pPr>
            <a:r>
              <a:rPr lang="en-US" sz="4400" dirty="0">
                <a:latin typeface="+mj-lt"/>
                <a:ea typeface="+mj-ea"/>
                <a:cs typeface="+mj-cs"/>
              </a:rPr>
              <a:t>Monte Carlo Simulations</a:t>
            </a:r>
          </a:p>
          <a:p>
            <a:pPr>
              <a:spcBef>
                <a:spcPct val="0"/>
              </a:spcBef>
              <a:spcAft>
                <a:spcPts val="600"/>
              </a:spcAft>
            </a:pPr>
            <a:r>
              <a:rPr lang="en-GB" sz="2000" dirty="0">
                <a:latin typeface="+mj-lt"/>
                <a:ea typeface="+mj-ea"/>
                <a:cs typeface="+mj-cs"/>
              </a:rPr>
              <a:t>Monte Carlo Stimulation is a mathematical technique that predicts possible outcomes of an uncertain event.</a:t>
            </a:r>
            <a:endParaRPr lang="en-US" sz="2000" dirty="0">
              <a:latin typeface="+mj-lt"/>
              <a:ea typeface="+mj-ea"/>
              <a:cs typeface="+mj-cs"/>
            </a:endParaRPr>
          </a:p>
        </p:txBody>
      </p:sp>
      <p:grpSp>
        <p:nvGrpSpPr>
          <p:cNvPr id="17" name="Group 16">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8" name="Picture 17">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9" name="Picture 18">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3" name="Picture 2" descr="Chart, line chart&#10;&#10;Description automatically generated">
            <a:extLst>
              <a:ext uri="{FF2B5EF4-FFF2-40B4-BE49-F238E27FC236}">
                <a16:creationId xmlns:a16="http://schemas.microsoft.com/office/drawing/2014/main" id="{408D44E2-03D7-A1C9-BE16-66AA9CF23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2203" y="2118049"/>
            <a:ext cx="7604327" cy="4187361"/>
          </a:xfrm>
          <a:prstGeom prst="rect">
            <a:avLst/>
          </a:prstGeom>
        </p:spPr>
      </p:pic>
      <p:sp>
        <p:nvSpPr>
          <p:cNvPr id="2" name="TextBox 1">
            <a:extLst>
              <a:ext uri="{FF2B5EF4-FFF2-40B4-BE49-F238E27FC236}">
                <a16:creationId xmlns:a16="http://schemas.microsoft.com/office/drawing/2014/main" id="{9B5E3C29-F233-16C8-9229-7ACEF63EF7A8}"/>
              </a:ext>
            </a:extLst>
          </p:cNvPr>
          <p:cNvSpPr txBox="1"/>
          <p:nvPr/>
        </p:nvSpPr>
        <p:spPr>
          <a:xfrm>
            <a:off x="587829" y="2565918"/>
            <a:ext cx="3023118" cy="2585323"/>
          </a:xfrm>
          <a:prstGeom prst="rect">
            <a:avLst/>
          </a:prstGeom>
          <a:noFill/>
        </p:spPr>
        <p:txBody>
          <a:bodyPr wrap="square" rtlCol="0">
            <a:spAutoFit/>
          </a:bodyPr>
          <a:lstStyle/>
          <a:p>
            <a:endParaRPr lang="en-GB" dirty="0"/>
          </a:p>
          <a:p>
            <a:endParaRPr lang="en-GB" dirty="0"/>
          </a:p>
          <a:p>
            <a:r>
              <a:rPr lang="en-GB" dirty="0"/>
              <a:t>Nike's stock opened at $127 per share and quickly surged to a peak of about $143per share before fluctuating between $143 and $127 per share over the next 15 days.</a:t>
            </a:r>
            <a:endParaRPr lang="en-IN" dirty="0"/>
          </a:p>
        </p:txBody>
      </p:sp>
    </p:spTree>
    <p:extLst>
      <p:ext uri="{BB962C8B-B14F-4D97-AF65-F5344CB8AC3E}">
        <p14:creationId xmlns:p14="http://schemas.microsoft.com/office/powerpoint/2010/main" val="304348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TextBox 4">
            <a:extLst>
              <a:ext uri="{FF2B5EF4-FFF2-40B4-BE49-F238E27FC236}">
                <a16:creationId xmlns:a16="http://schemas.microsoft.com/office/drawing/2014/main" id="{FAFB20FA-9F25-02BA-59E7-2743D4CE945A}"/>
              </a:ext>
            </a:extLst>
          </p:cNvPr>
          <p:cNvSpPr txBox="1"/>
          <p:nvPr/>
        </p:nvSpPr>
        <p:spPr>
          <a:xfrm>
            <a:off x="838200" y="2819400"/>
            <a:ext cx="4952681" cy="3460964"/>
          </a:xfrm>
          <a:prstGeom prst="rect">
            <a:avLst/>
          </a:prstGeom>
        </p:spPr>
        <p:txBody>
          <a:bodyPr vert="horz" lIns="91440" tIns="45720" rIns="91440" bIns="45720" rtlCol="0" anchor="ctr">
            <a:normAutofit/>
          </a:bodyPr>
          <a:lstStyle/>
          <a:p>
            <a:pPr indent="-228600">
              <a:lnSpc>
                <a:spcPct val="110000"/>
              </a:lnSpc>
              <a:spcAft>
                <a:spcPts val="600"/>
              </a:spcAft>
              <a:buClr>
                <a:schemeClr val="accent1"/>
              </a:buClr>
              <a:buFont typeface="Arial" panose="020B0604020202020204" pitchFamily="34" charset="0"/>
              <a:buChar char="•"/>
            </a:pPr>
            <a:r>
              <a:rPr lang="en-US" altLang="en-US" b="0" dirty="0">
                <a:solidFill>
                  <a:srgbClr val="FFFFFF"/>
                </a:solidFill>
              </a:rPr>
              <a:t>The following graph displays the stock price prediction for Nike.</a:t>
            </a:r>
          </a:p>
          <a:p>
            <a:pPr indent="-228600">
              <a:lnSpc>
                <a:spcPct val="110000"/>
              </a:lnSpc>
              <a:spcAft>
                <a:spcPts val="600"/>
              </a:spcAft>
              <a:buClr>
                <a:schemeClr val="accent1"/>
              </a:buClr>
              <a:buFont typeface="Arial" panose="020B0604020202020204" pitchFamily="34" charset="0"/>
              <a:buChar char="•"/>
            </a:pPr>
            <a:r>
              <a:rPr lang="en-US" altLang="en-US" b="0" dirty="0">
                <a:solidFill>
                  <a:srgbClr val="FFFFFF"/>
                </a:solidFill>
              </a:rPr>
              <a:t>The price fluctuation range is indicated by the blue shaded area.</a:t>
            </a:r>
          </a:p>
          <a:p>
            <a:pPr indent="-228600">
              <a:lnSpc>
                <a:spcPct val="110000"/>
              </a:lnSpc>
              <a:spcAft>
                <a:spcPts val="600"/>
              </a:spcAft>
              <a:buClr>
                <a:schemeClr val="accent1"/>
              </a:buClr>
              <a:buFont typeface="Arial" panose="020B0604020202020204" pitchFamily="34" charset="0"/>
              <a:buChar char="•"/>
            </a:pPr>
            <a:r>
              <a:rPr lang="en-US" altLang="en-US" b="0" dirty="0">
                <a:solidFill>
                  <a:srgbClr val="FFFFFF"/>
                </a:solidFill>
              </a:rPr>
              <a:t>The value is represented by black dots. </a:t>
            </a:r>
            <a:endParaRPr lang="en-US" dirty="0">
              <a:solidFill>
                <a:srgbClr val="FFFFFF"/>
              </a:solidFill>
            </a:endParaRPr>
          </a:p>
        </p:txBody>
      </p:sp>
      <p:grpSp>
        <p:nvGrpSpPr>
          <p:cNvPr id="39" name="Group 38">
            <a:extLst>
              <a:ext uri="{FF2B5EF4-FFF2-40B4-BE49-F238E27FC236}">
                <a16:creationId xmlns:a16="http://schemas.microsoft.com/office/drawing/2014/main" id="{6DA3B144-1074-4EB3-8741-160D2211B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94385" y="41921"/>
            <a:ext cx="3997615" cy="6816079"/>
            <a:chOff x="8059620" y="41922"/>
            <a:chExt cx="3997615" cy="6816077"/>
          </a:xfrm>
        </p:grpSpPr>
        <p:pic>
          <p:nvPicPr>
            <p:cNvPr id="40" name="Picture 39">
              <a:extLst>
                <a:ext uri="{FF2B5EF4-FFF2-40B4-BE49-F238E27FC236}">
                  <a16:creationId xmlns:a16="http://schemas.microsoft.com/office/drawing/2014/main" id="{28BB9A36-C57B-45F3-BF80-89A7707B040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 name="Picture 40">
              <a:extLst>
                <a:ext uri="{FF2B5EF4-FFF2-40B4-BE49-F238E27FC236}">
                  <a16:creationId xmlns:a16="http://schemas.microsoft.com/office/drawing/2014/main" id="{0BCBB483-EE40-4AA6-925A-5AE654585D5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3" name="Picture 2" descr="Chart, scatter chart&#10;&#10;Description automatically generated">
            <a:extLst>
              <a:ext uri="{FF2B5EF4-FFF2-40B4-BE49-F238E27FC236}">
                <a16:creationId xmlns:a16="http://schemas.microsoft.com/office/drawing/2014/main" id="{5CC4D10B-5971-EEBB-8D60-65A8771F3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621" y="1435879"/>
            <a:ext cx="5559780" cy="4694333"/>
          </a:xfrm>
          <a:prstGeom prst="rect">
            <a:avLst/>
          </a:prstGeom>
        </p:spPr>
      </p:pic>
      <p:sp>
        <p:nvSpPr>
          <p:cNvPr id="6" name="TextBox 5">
            <a:extLst>
              <a:ext uri="{FF2B5EF4-FFF2-40B4-BE49-F238E27FC236}">
                <a16:creationId xmlns:a16="http://schemas.microsoft.com/office/drawing/2014/main" id="{917089E2-6389-04A6-CA26-6679C3F4B242}"/>
              </a:ext>
            </a:extLst>
          </p:cNvPr>
          <p:cNvSpPr txBox="1"/>
          <p:nvPr/>
        </p:nvSpPr>
        <p:spPr>
          <a:xfrm>
            <a:off x="568187" y="926070"/>
            <a:ext cx="4003813" cy="369332"/>
          </a:xfrm>
          <a:prstGeom prst="rect">
            <a:avLst/>
          </a:prstGeom>
          <a:noFill/>
        </p:spPr>
        <p:txBody>
          <a:bodyPr wrap="square" rtlCol="0">
            <a:spAutoFit/>
          </a:bodyPr>
          <a:lstStyle/>
          <a:p>
            <a:pPr>
              <a:spcAft>
                <a:spcPts val="600"/>
              </a:spcAft>
            </a:pPr>
            <a:r>
              <a:rPr lang="en-US" b="1"/>
              <a:t>FBPROPHET MODEL</a:t>
            </a:r>
            <a:endParaRPr lang="en-CA" b="1"/>
          </a:p>
        </p:txBody>
      </p:sp>
    </p:spTree>
    <p:extLst>
      <p:ext uri="{BB962C8B-B14F-4D97-AF65-F5344CB8AC3E}">
        <p14:creationId xmlns:p14="http://schemas.microsoft.com/office/powerpoint/2010/main" val="148063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A9438A-9B6A-6FF9-2ABD-68C8BC0072AA}"/>
              </a:ext>
            </a:extLst>
          </p:cNvPr>
          <p:cNvSpPr>
            <a:spLocks noGrp="1"/>
          </p:cNvSpPr>
          <p:nvPr>
            <p:ph type="title"/>
          </p:nvPr>
        </p:nvSpPr>
        <p:spPr/>
        <p:txBody>
          <a:bodyPr>
            <a:normAutofit/>
          </a:bodyPr>
          <a:lstStyle/>
          <a:p>
            <a:r>
              <a:rPr lang="en-US" sz="1800" b="1" dirty="0"/>
              <a:t>FBPROPHET MODEL COMPARISON WITH MONTE CARLO SIMULATION FORECASTIONG OF 15 DAYS:</a:t>
            </a:r>
            <a:endParaRPr lang="en-CA" sz="1800" dirty="0"/>
          </a:p>
        </p:txBody>
      </p:sp>
      <p:graphicFrame>
        <p:nvGraphicFramePr>
          <p:cNvPr id="6" name="Content Placeholder 3">
            <a:extLst>
              <a:ext uri="{FF2B5EF4-FFF2-40B4-BE49-F238E27FC236}">
                <a16:creationId xmlns:a16="http://schemas.microsoft.com/office/drawing/2014/main" id="{A909F77C-8BF9-C190-1284-25069D04552B}"/>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34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36">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38">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0" name="Picture 39">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6" name="Picture 40">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17EA18A-A3B6-D13F-5140-F750E05D96D4}"/>
              </a:ext>
            </a:extLst>
          </p:cNvPr>
          <p:cNvSpPr>
            <a:spLocks noGrp="1"/>
          </p:cNvSpPr>
          <p:nvPr>
            <p:ph type="title"/>
          </p:nvPr>
        </p:nvSpPr>
        <p:spPr>
          <a:xfrm>
            <a:off x="838200" y="1138334"/>
            <a:ext cx="3623633" cy="3219061"/>
          </a:xfrm>
        </p:spPr>
        <p:txBody>
          <a:bodyPr vert="horz" lIns="91440" tIns="45720" rIns="91440" bIns="45720" rtlCol="0">
            <a:normAutofit/>
          </a:bodyPr>
          <a:lstStyle/>
          <a:p>
            <a:pPr>
              <a:lnSpc>
                <a:spcPct val="90000"/>
              </a:lnSpc>
            </a:pPr>
            <a:r>
              <a:rPr lang="en-US" sz="2800" dirty="0"/>
              <a:t>However when making investment decisions, it's important to take other aspects into consideration and not just rely on the model's projections.</a:t>
            </a:r>
          </a:p>
        </p:txBody>
      </p:sp>
      <p:sp>
        <p:nvSpPr>
          <p:cNvPr id="32" name="Content Placeholder 31">
            <a:extLst>
              <a:ext uri="{FF2B5EF4-FFF2-40B4-BE49-F238E27FC236}">
                <a16:creationId xmlns:a16="http://schemas.microsoft.com/office/drawing/2014/main" id="{DC590A56-DA3A-0794-9FC7-7B4F29F9B17E}"/>
              </a:ext>
            </a:extLst>
          </p:cNvPr>
          <p:cNvSpPr>
            <a:spLocks noGrp="1"/>
          </p:cNvSpPr>
          <p:nvPr>
            <p:ph idx="1"/>
          </p:nvPr>
        </p:nvSpPr>
        <p:spPr>
          <a:xfrm>
            <a:off x="838200" y="3429000"/>
            <a:ext cx="4190730" cy="2667000"/>
          </a:xfrm>
        </p:spPr>
        <p:txBody>
          <a:bodyPr>
            <a:normAutofit/>
          </a:bodyPr>
          <a:lstStyle/>
          <a:p>
            <a:endParaRPr lang="en-US" sz="1800" dirty="0"/>
          </a:p>
        </p:txBody>
      </p:sp>
      <p:pic>
        <p:nvPicPr>
          <p:cNvPr id="6" name="Content Placeholder 5">
            <a:extLst>
              <a:ext uri="{FF2B5EF4-FFF2-40B4-BE49-F238E27FC236}">
                <a16:creationId xmlns:a16="http://schemas.microsoft.com/office/drawing/2014/main" id="{33898688-8567-596D-ABD4-FE0268993B54}"/>
              </a:ext>
            </a:extLst>
          </p:cNvPr>
          <p:cNvPicPr>
            <a:picLocks noChangeAspect="1"/>
          </p:cNvPicPr>
          <p:nvPr/>
        </p:nvPicPr>
        <p:blipFill>
          <a:blip r:embed="rId4"/>
          <a:stretch>
            <a:fillRect/>
          </a:stretch>
        </p:blipFill>
        <p:spPr bwMode="auto">
          <a:xfrm>
            <a:off x="4639777" y="1007706"/>
            <a:ext cx="6804495" cy="391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2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0A3F26F-475D-C23E-7246-EAE580A3AF63}"/>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394060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Group 3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38" name="Picture 3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9" name="Picture 3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A1E6265-8772-6845-AAA8-1BDF60D91B8B}"/>
              </a:ext>
            </a:extLst>
          </p:cNvPr>
          <p:cNvSpPr>
            <a:spLocks noGrp="1"/>
          </p:cNvSpPr>
          <p:nvPr>
            <p:ph type="title"/>
          </p:nvPr>
        </p:nvSpPr>
        <p:spPr>
          <a:xfrm>
            <a:off x="1198182" y="381000"/>
            <a:ext cx="10003218" cy="1600124"/>
          </a:xfrm>
        </p:spPr>
        <p:txBody>
          <a:bodyPr>
            <a:normAutofit/>
          </a:bodyPr>
          <a:lstStyle/>
          <a:p>
            <a:r>
              <a:rPr lang="en-CA"/>
              <a:t>INTRODUCTION</a:t>
            </a:r>
          </a:p>
        </p:txBody>
      </p:sp>
      <p:graphicFrame>
        <p:nvGraphicFramePr>
          <p:cNvPr id="5" name="Content Placeholder 2">
            <a:extLst>
              <a:ext uri="{FF2B5EF4-FFF2-40B4-BE49-F238E27FC236}">
                <a16:creationId xmlns:a16="http://schemas.microsoft.com/office/drawing/2014/main" id="{8231C083-0EEE-51FC-0A0A-062BC7E9E360}"/>
              </a:ext>
            </a:extLst>
          </p:cNvPr>
          <p:cNvGraphicFramePr>
            <a:graphicFrameLocks noGrp="1"/>
          </p:cNvGraphicFramePr>
          <p:nvPr>
            <p:ph idx="1"/>
            <p:extLst>
              <p:ext uri="{D42A27DB-BD31-4B8C-83A1-F6EECF244321}">
                <p14:modId xmlns:p14="http://schemas.microsoft.com/office/powerpoint/2010/main" val="3458801525"/>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71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38180-05CD-BB33-9600-E825F1418E9F}"/>
              </a:ext>
            </a:extLst>
          </p:cNvPr>
          <p:cNvSpPr txBox="1"/>
          <p:nvPr/>
        </p:nvSpPr>
        <p:spPr>
          <a:xfrm>
            <a:off x="270588" y="970384"/>
            <a:ext cx="10198359" cy="4585871"/>
          </a:xfrm>
          <a:prstGeom prst="rect">
            <a:avLst/>
          </a:prstGeom>
          <a:noFill/>
        </p:spPr>
        <p:txBody>
          <a:bodyPr wrap="square" rtlCol="0">
            <a:spAutoFit/>
          </a:bodyPr>
          <a:lstStyle/>
          <a:p>
            <a:r>
              <a:rPr lang="en-IN" sz="2000" b="1" dirty="0"/>
              <a:t>Macroeconomic Environment:</a:t>
            </a:r>
          </a:p>
          <a:p>
            <a:r>
              <a:rPr lang="en-GB" dirty="0"/>
              <a:t>The global economy has been impacted by the COVID-19 pandemic, with widespread lockdowns and disruptions in supply chains leading to economic slowdowns in many regions.</a:t>
            </a:r>
            <a:endParaRPr lang="en-IN" dirty="0"/>
          </a:p>
          <a:p>
            <a:r>
              <a:rPr lang="en-GB" dirty="0"/>
              <a:t>Vaccination efforts and easing of restrictions in many regions have resulted in a rebound of economic activity.</a:t>
            </a:r>
          </a:p>
          <a:p>
            <a:endParaRPr lang="en-GB" dirty="0"/>
          </a:p>
          <a:p>
            <a:r>
              <a:rPr lang="en-IN" b="1" dirty="0"/>
              <a:t>Business Cycle</a:t>
            </a:r>
            <a:r>
              <a:rPr lang="en-GB" b="1" dirty="0"/>
              <a:t>:</a:t>
            </a:r>
          </a:p>
          <a:p>
            <a:pPr marL="285750" indent="-285750">
              <a:buFontTx/>
              <a:buChar char="-"/>
            </a:pPr>
            <a:r>
              <a:rPr lang="en-GB" dirty="0"/>
              <a:t>Nike Inc. has shown consistent growth over the past decade, driven by its strong brand recognition and innovative product lines.</a:t>
            </a:r>
          </a:p>
          <a:p>
            <a:pPr marL="285750" indent="-285750">
              <a:buFontTx/>
              <a:buChar char="-"/>
            </a:pPr>
            <a:r>
              <a:rPr lang="en-GB" dirty="0"/>
              <a:t>The pandemic and resulting economic slowdown has impacted Nike's growth.</a:t>
            </a:r>
          </a:p>
          <a:p>
            <a:endParaRPr lang="en-GB" dirty="0"/>
          </a:p>
          <a:p>
            <a:r>
              <a:rPr lang="en-GB" sz="2000" b="1" dirty="0"/>
              <a:t>Current Industry Environment:</a:t>
            </a:r>
          </a:p>
          <a:p>
            <a:r>
              <a:rPr lang="en-GB" dirty="0"/>
              <a:t>- The sports footwear and apparel industry has been impacted by the COVID-19 pandemic, with many physical retail stores closed during the pandemic.- The industry has adapted by increasing e-commerce sales.- There has been an increased focus on sustainability and ethical production practices in the industry.</a:t>
            </a:r>
            <a:endParaRPr lang="en-IN" dirty="0"/>
          </a:p>
        </p:txBody>
      </p:sp>
    </p:spTree>
    <p:extLst>
      <p:ext uri="{BB962C8B-B14F-4D97-AF65-F5344CB8AC3E}">
        <p14:creationId xmlns:p14="http://schemas.microsoft.com/office/powerpoint/2010/main" val="164629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7" name="Picture 4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9" name="Rectangle 4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7968199-8AAA-6E06-A7D1-95C6763FB966}"/>
              </a:ext>
            </a:extLst>
          </p:cNvPr>
          <p:cNvSpPr>
            <a:spLocks noGrp="1"/>
          </p:cNvSpPr>
          <p:nvPr>
            <p:ph type="title"/>
          </p:nvPr>
        </p:nvSpPr>
        <p:spPr>
          <a:xfrm>
            <a:off x="996275" y="336607"/>
            <a:ext cx="5996619" cy="2113150"/>
          </a:xfrm>
        </p:spPr>
        <p:txBody>
          <a:bodyPr vert="horz" lIns="91440" tIns="45720" rIns="91440" bIns="45720" rtlCol="0" anchor="t">
            <a:normAutofit/>
          </a:bodyPr>
          <a:lstStyle/>
          <a:p>
            <a:r>
              <a:rPr lang="en-US"/>
              <a:t>Market Share and Competitors</a:t>
            </a:r>
          </a:p>
        </p:txBody>
      </p:sp>
      <p:grpSp>
        <p:nvGrpSpPr>
          <p:cNvPr id="53" name="Group 52">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54" name="Picture 53">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55" name="Picture 54">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14" name="Content Placeholder 13" descr="Table">
            <a:extLst>
              <a:ext uri="{FF2B5EF4-FFF2-40B4-BE49-F238E27FC236}">
                <a16:creationId xmlns:a16="http://schemas.microsoft.com/office/drawing/2014/main" id="{90AC613B-128F-97CB-E099-3903C4D5A77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76463" y="2070894"/>
            <a:ext cx="8825929" cy="4450499"/>
          </a:xfrm>
        </p:spPr>
      </p:pic>
    </p:spTree>
    <p:extLst>
      <p:ext uri="{BB962C8B-B14F-4D97-AF65-F5344CB8AC3E}">
        <p14:creationId xmlns:p14="http://schemas.microsoft.com/office/powerpoint/2010/main" val="116714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8" name="Rectangle 67">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4BD8BFD-23E3-DE98-B4E1-03BA675A39A1}"/>
              </a:ext>
            </a:extLst>
          </p:cNvPr>
          <p:cNvSpPr>
            <a:spLocks noGrp="1"/>
          </p:cNvSpPr>
          <p:nvPr>
            <p:ph type="title"/>
          </p:nvPr>
        </p:nvSpPr>
        <p:spPr>
          <a:xfrm>
            <a:off x="6400800" y="461339"/>
            <a:ext cx="5332506" cy="2831136"/>
          </a:xfrm>
        </p:spPr>
        <p:txBody>
          <a:bodyPr vert="horz" lIns="91440" tIns="45720" rIns="91440" bIns="45720" rtlCol="0">
            <a:normAutofit/>
          </a:bodyPr>
          <a:lstStyle/>
          <a:p>
            <a:r>
              <a:rPr lang="en-US">
                <a:solidFill>
                  <a:srgbClr val="FFFFFF"/>
                </a:solidFill>
              </a:rPr>
              <a:t>Ratio Analysis</a:t>
            </a:r>
          </a:p>
        </p:txBody>
      </p:sp>
      <p:pic>
        <p:nvPicPr>
          <p:cNvPr id="5" name="Content Placeholder 4">
            <a:extLst>
              <a:ext uri="{FF2B5EF4-FFF2-40B4-BE49-F238E27FC236}">
                <a16:creationId xmlns:a16="http://schemas.microsoft.com/office/drawing/2014/main" id="{35F66749-2157-1F13-9CF3-6982917C9D01}"/>
              </a:ext>
            </a:extLst>
          </p:cNvPr>
          <p:cNvPicPr>
            <a:picLocks noChangeAspect="1"/>
          </p:cNvPicPr>
          <p:nvPr/>
        </p:nvPicPr>
        <p:blipFill rotWithShape="1">
          <a:blip r:embed="rId2"/>
          <a:srcRect r="1806" b="1"/>
          <a:stretch/>
        </p:blipFill>
        <p:spPr>
          <a:xfrm>
            <a:off x="-1" y="10"/>
            <a:ext cx="5985983" cy="6857990"/>
          </a:xfrm>
          <a:prstGeom prst="rect">
            <a:avLst/>
          </a:prstGeom>
        </p:spPr>
      </p:pic>
      <p:grpSp>
        <p:nvGrpSpPr>
          <p:cNvPr id="70" name="Group 69">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71" name="Picture 70">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72" name="Picture 71">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61" name="Content Placeholder 60">
            <a:extLst>
              <a:ext uri="{FF2B5EF4-FFF2-40B4-BE49-F238E27FC236}">
                <a16:creationId xmlns:a16="http://schemas.microsoft.com/office/drawing/2014/main" id="{02EC4454-CA25-8288-51B3-B84249382C99}"/>
              </a:ext>
            </a:extLst>
          </p:cNvPr>
          <p:cNvSpPr>
            <a:spLocks noGrp="1"/>
          </p:cNvSpPr>
          <p:nvPr>
            <p:ph idx="1"/>
          </p:nvPr>
        </p:nvSpPr>
        <p:spPr>
          <a:xfrm>
            <a:off x="6400812" y="3429000"/>
            <a:ext cx="5332164" cy="2585613"/>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5687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4D23-14E2-41C0-2C5E-8DCCF253161F}"/>
              </a:ext>
            </a:extLst>
          </p:cNvPr>
          <p:cNvSpPr>
            <a:spLocks noGrp="1"/>
          </p:cNvSpPr>
          <p:nvPr>
            <p:ph type="title" idx="4294967295"/>
          </p:nvPr>
        </p:nvSpPr>
        <p:spPr>
          <a:xfrm>
            <a:off x="0" y="336550"/>
            <a:ext cx="5995988" cy="2112963"/>
          </a:xfrm>
        </p:spPr>
        <p:txBody>
          <a:bodyPr vert="horz" lIns="91440" tIns="45720" rIns="91440" bIns="45720" rtlCol="0" anchor="t">
            <a:normAutofit/>
          </a:bodyPr>
          <a:lstStyle/>
          <a:p>
            <a:r>
              <a:rPr lang="en-US">
                <a:solidFill>
                  <a:schemeClr val="bg2"/>
                </a:solidFill>
              </a:rPr>
              <a:t>=</a:t>
            </a:r>
            <a:endParaRPr lang="en-US" dirty="0">
              <a:solidFill>
                <a:schemeClr val="bg2"/>
              </a:solidFill>
            </a:endParaRPr>
          </a:p>
        </p:txBody>
      </p:sp>
      <p:pic>
        <p:nvPicPr>
          <p:cNvPr id="5" name="Content Placeholder 4" descr="Chart, bar chart&#10;&#10;Description automatically generated">
            <a:extLst>
              <a:ext uri="{FF2B5EF4-FFF2-40B4-BE49-F238E27FC236}">
                <a16:creationId xmlns:a16="http://schemas.microsoft.com/office/drawing/2014/main" id="{F923A48F-7616-D7A2-0F9F-89784F85BB8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3487" r="4" b="2880"/>
          <a:stretch/>
        </p:blipFill>
        <p:spPr>
          <a:xfrm>
            <a:off x="4767943" y="694315"/>
            <a:ext cx="6927892" cy="5154612"/>
          </a:xfrm>
          <a:prstGeom prst="rect">
            <a:avLst/>
          </a:prstGeom>
        </p:spPr>
      </p:pic>
      <p:sp>
        <p:nvSpPr>
          <p:cNvPr id="3" name="TextBox 2">
            <a:extLst>
              <a:ext uri="{FF2B5EF4-FFF2-40B4-BE49-F238E27FC236}">
                <a16:creationId xmlns:a16="http://schemas.microsoft.com/office/drawing/2014/main" id="{0902C4D7-8F1A-7BE8-53D3-1752B44EF464}"/>
              </a:ext>
            </a:extLst>
          </p:cNvPr>
          <p:cNvSpPr txBox="1"/>
          <p:nvPr/>
        </p:nvSpPr>
        <p:spPr>
          <a:xfrm>
            <a:off x="513184" y="1380931"/>
            <a:ext cx="3937518" cy="3416320"/>
          </a:xfrm>
          <a:prstGeom prst="rect">
            <a:avLst/>
          </a:prstGeom>
          <a:noFill/>
        </p:spPr>
        <p:txBody>
          <a:bodyPr wrap="square" rtlCol="0">
            <a:spAutoFit/>
          </a:bodyPr>
          <a:lstStyle/>
          <a:p>
            <a:endParaRPr lang="en-GB" sz="1800"/>
          </a:p>
          <a:p>
            <a:endParaRPr lang="en-GB"/>
          </a:p>
          <a:p>
            <a:endParaRPr lang="en-GB" sz="1800"/>
          </a:p>
          <a:p>
            <a:r>
              <a:rPr lang="en-GB" sz="1800"/>
              <a:t>These ratios suggest that the company is profitable and efficient in generating profits from its sales revenue, assets, and investments, but may need to manage its debt levels and carefully balance dividend pay-outs with reinvesting in its future growth.</a:t>
            </a:r>
            <a:endParaRPr lang="en-IN" sz="1800"/>
          </a:p>
          <a:p>
            <a:endParaRPr lang="en-IN" dirty="0"/>
          </a:p>
        </p:txBody>
      </p:sp>
    </p:spTree>
    <p:extLst>
      <p:ext uri="{BB962C8B-B14F-4D97-AF65-F5344CB8AC3E}">
        <p14:creationId xmlns:p14="http://schemas.microsoft.com/office/powerpoint/2010/main" val="177245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5" name="Rectangle 34">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Title 12">
            <a:extLst>
              <a:ext uri="{FF2B5EF4-FFF2-40B4-BE49-F238E27FC236}">
                <a16:creationId xmlns:a16="http://schemas.microsoft.com/office/drawing/2014/main" id="{A1C878A0-FABE-01C5-BB29-810EAFB0A767}"/>
              </a:ext>
            </a:extLst>
          </p:cNvPr>
          <p:cNvSpPr>
            <a:spLocks noGrp="1"/>
          </p:cNvSpPr>
          <p:nvPr>
            <p:ph type="title"/>
          </p:nvPr>
        </p:nvSpPr>
        <p:spPr>
          <a:xfrm>
            <a:off x="307910" y="1101011"/>
            <a:ext cx="4655976" cy="4422711"/>
          </a:xfrm>
        </p:spPr>
        <p:txBody>
          <a:bodyPr vert="horz" lIns="91440" tIns="45720" rIns="91440" bIns="45720" rtlCol="0" anchor="b">
            <a:normAutofit fontScale="90000"/>
          </a:bodyPr>
          <a:lstStyle/>
          <a:p>
            <a:r>
              <a:rPr lang="en-US" dirty="0">
                <a:solidFill>
                  <a:srgbClr val="FFFFFF"/>
                </a:solidFill>
              </a:rPr>
              <a:t>Profitability Ratio</a:t>
            </a:r>
            <a:br>
              <a:rPr lang="en-US" dirty="0">
                <a:solidFill>
                  <a:srgbClr val="FFFFFF"/>
                </a:solidFill>
              </a:rPr>
            </a:br>
            <a:br>
              <a:rPr lang="en-US" dirty="0">
                <a:solidFill>
                  <a:srgbClr val="FFFFFF"/>
                </a:solidFill>
              </a:rPr>
            </a:br>
            <a:r>
              <a:rPr lang="en-GB" sz="2200" dirty="0">
                <a:solidFill>
                  <a:schemeClr val="bg1"/>
                </a:solidFill>
                <a:latin typeface="+mn-lt"/>
                <a:ea typeface="+mn-ea"/>
                <a:cs typeface="+mn-cs"/>
              </a:rPr>
              <a:t>The high ROE and ROI ratios indicate that the company is generating substantial profits relative to its equity and investment, while the high GPM and OPM ratios indicate that the company is able to maintain high profit margins even after deducting various expenses.</a:t>
            </a:r>
            <a:endParaRPr lang="en-US" sz="2200" dirty="0">
              <a:solidFill>
                <a:srgbClr val="FFFFFF"/>
              </a:solidFill>
            </a:endParaRPr>
          </a:p>
        </p:txBody>
      </p:sp>
      <p:grpSp>
        <p:nvGrpSpPr>
          <p:cNvPr id="41" name="Group 40">
            <a:extLst>
              <a:ext uri="{FF2B5EF4-FFF2-40B4-BE49-F238E27FC236}">
                <a16:creationId xmlns:a16="http://schemas.microsoft.com/office/drawing/2014/main" id="{BE79AECD-175A-4F8E-98CE-F42417E11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42" name="Picture 41">
              <a:extLst>
                <a:ext uri="{FF2B5EF4-FFF2-40B4-BE49-F238E27FC236}">
                  <a16:creationId xmlns:a16="http://schemas.microsoft.com/office/drawing/2014/main" id="{84486F97-4C7D-4D9F-9D44-D94D553A4B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3" name="Picture 42">
              <a:extLst>
                <a:ext uri="{FF2B5EF4-FFF2-40B4-BE49-F238E27FC236}">
                  <a16:creationId xmlns:a16="http://schemas.microsoft.com/office/drawing/2014/main" id="{34DFF9E9-1483-4F2A-AC73-917348B9AA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11" name="Content Placeholder 10" descr="Chart, bar chart&#10;&#10;Description automatically generated">
            <a:extLst>
              <a:ext uri="{FF2B5EF4-FFF2-40B4-BE49-F238E27FC236}">
                <a16:creationId xmlns:a16="http://schemas.microsoft.com/office/drawing/2014/main" id="{F7AD967A-2F70-ED15-59C4-439D2457E84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6363" r="4" b="4"/>
          <a:stretch/>
        </p:blipFill>
        <p:spPr>
          <a:xfrm>
            <a:off x="5236973" y="692702"/>
            <a:ext cx="6931198" cy="5597262"/>
          </a:xfrm>
          <a:prstGeom prst="rect">
            <a:avLst/>
          </a:prstGeom>
        </p:spPr>
      </p:pic>
    </p:spTree>
    <p:extLst>
      <p:ext uri="{BB962C8B-B14F-4D97-AF65-F5344CB8AC3E}">
        <p14:creationId xmlns:p14="http://schemas.microsoft.com/office/powerpoint/2010/main" val="114285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6" name="Picture 5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8" name="Rectangle 5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2" name="Group 61">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63" name="Picture 62">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4" name="Picture 63">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 name="TextBox 4">
            <a:extLst>
              <a:ext uri="{FF2B5EF4-FFF2-40B4-BE49-F238E27FC236}">
                <a16:creationId xmlns:a16="http://schemas.microsoft.com/office/drawing/2014/main" id="{0321C045-05F4-49B0-9E38-3CBE546826C9}"/>
              </a:ext>
            </a:extLst>
          </p:cNvPr>
          <p:cNvSpPr txBox="1"/>
          <p:nvPr/>
        </p:nvSpPr>
        <p:spPr>
          <a:xfrm>
            <a:off x="5638860" y="2411653"/>
            <a:ext cx="5867022" cy="3928822"/>
          </a:xfrm>
          <a:prstGeom prst="rect">
            <a:avLst/>
          </a:prstGeom>
        </p:spPr>
        <p:txBody>
          <a:bodyPr vert="horz" lIns="91440" tIns="45720" rIns="91440" bIns="45720" rtlCol="0">
            <a:normAutofit/>
          </a:bodyPr>
          <a:lstStyle/>
          <a:p>
            <a:pPr marL="285750" indent="-228600">
              <a:spcAft>
                <a:spcPts val="600"/>
              </a:spcAft>
              <a:buClr>
                <a:schemeClr val="accent1"/>
              </a:buClr>
              <a:buFont typeface="Arial" panose="020B0604020202020204" pitchFamily="34" charset="0"/>
              <a:buChar char="•"/>
            </a:pPr>
            <a:r>
              <a:rPr lang="en-US" sz="1500" dirty="0"/>
              <a:t>Given that the CAPM's beta calculation is higher than Yahoo Finance's reported beta</a:t>
            </a:r>
          </a:p>
          <a:p>
            <a:pPr marL="285750" indent="-228600">
              <a:spcAft>
                <a:spcPts val="600"/>
              </a:spcAft>
              <a:buClr>
                <a:schemeClr val="accent1"/>
              </a:buClr>
              <a:buFont typeface="Arial" panose="020B0604020202020204" pitchFamily="34" charset="0"/>
              <a:buChar char="•"/>
            </a:pPr>
            <a:r>
              <a:rPr lang="en-US" sz="1500" dirty="0"/>
              <a:t>It is likely that the stock is more volatile and susceptible to market fluctuations. </a:t>
            </a:r>
          </a:p>
          <a:p>
            <a:pPr marL="285750" indent="-228600">
              <a:spcAft>
                <a:spcPts val="600"/>
              </a:spcAft>
              <a:buClr>
                <a:schemeClr val="accent1"/>
              </a:buClr>
              <a:buFont typeface="Arial" panose="020B0604020202020204" pitchFamily="34" charset="0"/>
              <a:buChar char="•"/>
            </a:pPr>
            <a:r>
              <a:rPr lang="en-US" sz="1500" dirty="0"/>
              <a:t>Beta, however, should not be the only aspect taken into consideration when analyzing a stock. </a:t>
            </a:r>
          </a:p>
          <a:p>
            <a:pPr marL="285750" indent="-228600">
              <a:spcAft>
                <a:spcPts val="600"/>
              </a:spcAft>
              <a:buClr>
                <a:schemeClr val="accent1"/>
              </a:buClr>
              <a:buFont typeface="Arial" panose="020B0604020202020204" pitchFamily="34" charset="0"/>
              <a:buChar char="•"/>
            </a:pPr>
            <a:r>
              <a:rPr lang="en-US" sz="1500" dirty="0"/>
              <a:t>The company's financial stability, competitive position, industry trends, management organization, and general market conditions should also be considered.</a:t>
            </a:r>
          </a:p>
          <a:p>
            <a:pPr marL="285750" indent="-228600">
              <a:spcAft>
                <a:spcPts val="600"/>
              </a:spcAft>
              <a:buClr>
                <a:schemeClr val="accent1"/>
              </a:buClr>
              <a:buFont typeface="Arial" panose="020B0604020202020204" pitchFamily="34" charset="0"/>
              <a:buChar char="•"/>
            </a:pPr>
            <a:r>
              <a:rPr lang="en-US" sz="1500" dirty="0"/>
              <a:t>Based on the analysis of these factors, a potential investor may think about purchasing the stock even if the Beta calculated using CAPM is higher than the Beta reported by Yahoo Finance whether the company has a strong financial position, operates in a growing industry, has a competitive advantage, and has a positive outlook.</a:t>
            </a:r>
          </a:p>
        </p:txBody>
      </p:sp>
      <p:graphicFrame>
        <p:nvGraphicFramePr>
          <p:cNvPr id="4" name="Table 3">
            <a:extLst>
              <a:ext uri="{FF2B5EF4-FFF2-40B4-BE49-F238E27FC236}">
                <a16:creationId xmlns:a16="http://schemas.microsoft.com/office/drawing/2014/main" id="{8EEF5F59-FA0B-1CE4-FF8B-8EC1DCFDA80B}"/>
              </a:ext>
            </a:extLst>
          </p:cNvPr>
          <p:cNvGraphicFramePr>
            <a:graphicFrameLocks noGrp="1"/>
          </p:cNvGraphicFramePr>
          <p:nvPr>
            <p:extLst>
              <p:ext uri="{D42A27DB-BD31-4B8C-83A1-F6EECF244321}">
                <p14:modId xmlns:p14="http://schemas.microsoft.com/office/powerpoint/2010/main" val="2474845357"/>
              </p:ext>
            </p:extLst>
          </p:nvPr>
        </p:nvGraphicFramePr>
        <p:xfrm>
          <a:off x="606552" y="614010"/>
          <a:ext cx="4724401" cy="5716325"/>
        </p:xfrm>
        <a:graphic>
          <a:graphicData uri="http://schemas.openxmlformats.org/drawingml/2006/table">
            <a:tbl>
              <a:tblPr firstRow="1" bandRow="1">
                <a:tableStyleId>{BDBED569-4797-4DF1-A0F4-6AAB3CD982D8}</a:tableStyleId>
              </a:tblPr>
              <a:tblGrid>
                <a:gridCol w="2664167">
                  <a:extLst>
                    <a:ext uri="{9D8B030D-6E8A-4147-A177-3AD203B41FA5}">
                      <a16:colId xmlns:a16="http://schemas.microsoft.com/office/drawing/2014/main" val="3922019169"/>
                    </a:ext>
                  </a:extLst>
                </a:gridCol>
                <a:gridCol w="2060234">
                  <a:extLst>
                    <a:ext uri="{9D8B030D-6E8A-4147-A177-3AD203B41FA5}">
                      <a16:colId xmlns:a16="http://schemas.microsoft.com/office/drawing/2014/main" val="1668857222"/>
                    </a:ext>
                  </a:extLst>
                </a:gridCol>
              </a:tblGrid>
              <a:tr h="673664">
                <a:tc>
                  <a:txBody>
                    <a:bodyPr/>
                    <a:lstStyle/>
                    <a:p>
                      <a:r>
                        <a:rPr lang="en-CA" sz="3100"/>
                        <a:t>Particulars</a:t>
                      </a:r>
                    </a:p>
                  </a:txBody>
                  <a:tcPr marL="160715" marR="160715" marT="80357" marB="80357"/>
                </a:tc>
                <a:tc>
                  <a:txBody>
                    <a:bodyPr/>
                    <a:lstStyle/>
                    <a:p>
                      <a:r>
                        <a:rPr lang="en-CA" sz="3100"/>
                        <a:t>Values</a:t>
                      </a:r>
                    </a:p>
                  </a:txBody>
                  <a:tcPr marL="160715" marR="160715" marT="80357" marB="80357"/>
                </a:tc>
                <a:extLst>
                  <a:ext uri="{0D108BD9-81ED-4DB2-BD59-A6C34878D82A}">
                    <a16:rowId xmlns:a16="http://schemas.microsoft.com/office/drawing/2014/main" val="2577345611"/>
                  </a:ext>
                </a:extLst>
              </a:tr>
              <a:tr h="11432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Value OF beta</a:t>
                      </a:r>
                    </a:p>
                  </a:txBody>
                  <a:tcPr marL="160715" marR="160715" marT="80357" marB="8035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1.261</a:t>
                      </a:r>
                    </a:p>
                  </a:txBody>
                  <a:tcPr marL="160715" marR="160715" marT="80357" marB="80357"/>
                </a:tc>
                <a:extLst>
                  <a:ext uri="{0D108BD9-81ED-4DB2-BD59-A6C34878D82A}">
                    <a16:rowId xmlns:a16="http://schemas.microsoft.com/office/drawing/2014/main" val="2885908538"/>
                  </a:ext>
                </a:extLst>
              </a:tr>
              <a:tr h="11432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Risk Free rate</a:t>
                      </a:r>
                    </a:p>
                  </a:txBody>
                  <a:tcPr marL="160715" marR="160715" marT="80357" marB="8035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3.41%</a:t>
                      </a:r>
                    </a:p>
                  </a:txBody>
                  <a:tcPr marL="160715" marR="160715" marT="80357" marB="80357"/>
                </a:tc>
                <a:extLst>
                  <a:ext uri="{0D108BD9-81ED-4DB2-BD59-A6C34878D82A}">
                    <a16:rowId xmlns:a16="http://schemas.microsoft.com/office/drawing/2014/main" val="3782327509"/>
                  </a:ext>
                </a:extLst>
              </a:tr>
              <a:tr h="16128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Expected Market Return (RM)</a:t>
                      </a:r>
                    </a:p>
                  </a:txBody>
                  <a:tcPr marL="160715" marR="160715" marT="80357" marB="8035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0.0008%</a:t>
                      </a:r>
                    </a:p>
                  </a:txBody>
                  <a:tcPr marL="160715" marR="160715" marT="80357" marB="80357"/>
                </a:tc>
                <a:extLst>
                  <a:ext uri="{0D108BD9-81ED-4DB2-BD59-A6C34878D82A}">
                    <a16:rowId xmlns:a16="http://schemas.microsoft.com/office/drawing/2014/main" val="525925630"/>
                  </a:ext>
                </a:extLst>
              </a:tr>
              <a:tr h="11432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Required Return (RA)</a:t>
                      </a:r>
                    </a:p>
                  </a:txBody>
                  <a:tcPr marL="160715" marR="160715" marT="80357" marB="80357"/>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3100"/>
                        <a:t>-1%</a:t>
                      </a:r>
                    </a:p>
                  </a:txBody>
                  <a:tcPr marL="160715" marR="160715" marT="80357" marB="80357"/>
                </a:tc>
                <a:extLst>
                  <a:ext uri="{0D108BD9-81ED-4DB2-BD59-A6C34878D82A}">
                    <a16:rowId xmlns:a16="http://schemas.microsoft.com/office/drawing/2014/main" val="3855196889"/>
                  </a:ext>
                </a:extLst>
              </a:tr>
            </a:tbl>
          </a:graphicData>
        </a:graphic>
      </p:graphicFrame>
      <p:sp>
        <p:nvSpPr>
          <p:cNvPr id="2" name="TextBox 1">
            <a:extLst>
              <a:ext uri="{FF2B5EF4-FFF2-40B4-BE49-F238E27FC236}">
                <a16:creationId xmlns:a16="http://schemas.microsoft.com/office/drawing/2014/main" id="{21E5AEE0-63BA-00BB-B21B-90A297C1A408}"/>
              </a:ext>
            </a:extLst>
          </p:cNvPr>
          <p:cNvSpPr txBox="1"/>
          <p:nvPr/>
        </p:nvSpPr>
        <p:spPr>
          <a:xfrm>
            <a:off x="6094476" y="1116251"/>
            <a:ext cx="3879948" cy="584775"/>
          </a:xfrm>
          <a:prstGeom prst="rect">
            <a:avLst/>
          </a:prstGeom>
          <a:noFill/>
        </p:spPr>
        <p:txBody>
          <a:bodyPr wrap="square" rtlCol="0">
            <a:spAutoFit/>
          </a:bodyPr>
          <a:lstStyle/>
          <a:p>
            <a:r>
              <a:rPr lang="en-GB" sz="3200" dirty="0"/>
              <a:t>CAPM</a:t>
            </a:r>
            <a:endParaRPr lang="en-IN" sz="3200" dirty="0"/>
          </a:p>
        </p:txBody>
      </p:sp>
    </p:spTree>
    <p:extLst>
      <p:ext uri="{BB962C8B-B14F-4D97-AF65-F5344CB8AC3E}">
        <p14:creationId xmlns:p14="http://schemas.microsoft.com/office/powerpoint/2010/main" val="229926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4" name="Picture 4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6" name="Rectangle 4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6">
            <a:extLst>
              <a:ext uri="{FF2B5EF4-FFF2-40B4-BE49-F238E27FC236}">
                <a16:creationId xmlns:a16="http://schemas.microsoft.com/office/drawing/2014/main" id="{7C24DC56-C9D5-D29A-6F5E-A2FD8B1836CE}"/>
              </a:ext>
            </a:extLst>
          </p:cNvPr>
          <p:cNvSpPr>
            <a:spLocks noGrp="1"/>
          </p:cNvSpPr>
          <p:nvPr>
            <p:ph type="title"/>
          </p:nvPr>
        </p:nvSpPr>
        <p:spPr>
          <a:xfrm>
            <a:off x="838200" y="586992"/>
            <a:ext cx="4953000" cy="2308608"/>
          </a:xfrm>
        </p:spPr>
        <p:txBody>
          <a:bodyPr vert="horz" lIns="91440" tIns="45720" rIns="91440" bIns="45720" rtlCol="0" anchor="ctr">
            <a:normAutofit/>
          </a:bodyPr>
          <a:lstStyle/>
          <a:p>
            <a:r>
              <a:rPr lang="en-US">
                <a:solidFill>
                  <a:srgbClr val="FFFFFF"/>
                </a:solidFill>
              </a:rPr>
              <a:t>SMA Simple Moving Average</a:t>
            </a:r>
          </a:p>
        </p:txBody>
      </p:sp>
      <p:sp>
        <p:nvSpPr>
          <p:cNvPr id="4" name="TextBox 3">
            <a:extLst>
              <a:ext uri="{FF2B5EF4-FFF2-40B4-BE49-F238E27FC236}">
                <a16:creationId xmlns:a16="http://schemas.microsoft.com/office/drawing/2014/main" id="{347DEAB1-5EB9-A851-2C75-C246CD476B68}"/>
              </a:ext>
            </a:extLst>
          </p:cNvPr>
          <p:cNvSpPr txBox="1"/>
          <p:nvPr/>
        </p:nvSpPr>
        <p:spPr>
          <a:xfrm>
            <a:off x="838200" y="2819400"/>
            <a:ext cx="4952681" cy="3460964"/>
          </a:xfrm>
          <a:prstGeom prst="rect">
            <a:avLst/>
          </a:prstGeom>
        </p:spPr>
        <p:txBody>
          <a:bodyPr vert="horz" lIns="91440" tIns="45720" rIns="91440" bIns="45720" rtlCol="0" anchor="ctr">
            <a:normAutofit/>
          </a:bodyPr>
          <a:lstStyle/>
          <a:p>
            <a:pPr marL="285750" indent="-228600">
              <a:spcAft>
                <a:spcPts val="600"/>
              </a:spcAft>
              <a:buClr>
                <a:schemeClr val="accent1"/>
              </a:buClr>
              <a:buFont typeface="Arial" panose="020B0604020202020204" pitchFamily="34" charset="0"/>
              <a:buChar char="•"/>
            </a:pPr>
            <a:r>
              <a:rPr lang="en-US" b="1">
                <a:solidFill>
                  <a:srgbClr val="FFFFFF"/>
                </a:solidFill>
              </a:rPr>
              <a:t>SMA</a:t>
            </a:r>
            <a:r>
              <a:rPr lang="en-US">
                <a:solidFill>
                  <a:srgbClr val="FFFFFF"/>
                </a:solidFill>
              </a:rPr>
              <a:t> is a statistical computation that is frequently used in data analysis, particularly in time series and financial research.</a:t>
            </a:r>
          </a:p>
          <a:p>
            <a:pPr marL="285750" indent="-228600">
              <a:spcAft>
                <a:spcPts val="600"/>
              </a:spcAft>
              <a:buClr>
                <a:schemeClr val="accent1"/>
              </a:buClr>
              <a:buFont typeface="Arial" panose="020B0604020202020204" pitchFamily="34" charset="0"/>
              <a:buChar char="•"/>
            </a:pPr>
            <a:r>
              <a:rPr lang="en-US">
                <a:solidFill>
                  <a:srgbClr val="FFFFFF"/>
                </a:solidFill>
              </a:rPr>
              <a:t>It entails calculating the average of a group of data points across a predetermined time period or number of points.</a:t>
            </a:r>
          </a:p>
          <a:p>
            <a:pPr marL="285750" indent="-228600">
              <a:spcAft>
                <a:spcPts val="600"/>
              </a:spcAft>
              <a:buClr>
                <a:schemeClr val="accent1"/>
              </a:buClr>
              <a:buFont typeface="Arial" panose="020B0604020202020204" pitchFamily="34" charset="0"/>
              <a:buChar char="•"/>
            </a:pPr>
            <a:r>
              <a:rPr lang="en-US">
                <a:solidFill>
                  <a:srgbClr val="FFFFFF"/>
                </a:solidFill>
              </a:rPr>
              <a:t>SMA uses equal weights for each data point to get the average of the data points inside the window.</a:t>
            </a:r>
          </a:p>
        </p:txBody>
      </p:sp>
      <p:grpSp>
        <p:nvGrpSpPr>
          <p:cNvPr id="52" name="Group 51">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53" name="Picture 52">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4" name="Picture 53">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3" name="Picture 2" descr="Chart, line chart, histogram&#10;&#10;Description automatically generated">
            <a:extLst>
              <a:ext uri="{FF2B5EF4-FFF2-40B4-BE49-F238E27FC236}">
                <a16:creationId xmlns:a16="http://schemas.microsoft.com/office/drawing/2014/main" id="{0FD0E6D0-0982-2891-D39D-CCEDA5A2ADDA}"/>
              </a:ext>
            </a:extLst>
          </p:cNvPr>
          <p:cNvPicPr>
            <a:picLocks noChangeAspect="1"/>
          </p:cNvPicPr>
          <p:nvPr/>
        </p:nvPicPr>
        <p:blipFill rotWithShape="1">
          <a:blip r:embed="rId4">
            <a:extLst>
              <a:ext uri="{28A0092B-C50C-407E-A947-70E740481C1C}">
                <a14:useLocalDpi xmlns:a14="http://schemas.microsoft.com/office/drawing/2010/main" val="0"/>
              </a:ext>
            </a:extLst>
          </a:blip>
          <a:srcRect l="23040" r="7664" b="1"/>
          <a:stretch/>
        </p:blipFill>
        <p:spPr>
          <a:xfrm>
            <a:off x="6776437" y="1714457"/>
            <a:ext cx="4817466" cy="3423831"/>
          </a:xfrm>
          <a:prstGeom prst="rect">
            <a:avLst/>
          </a:prstGeom>
        </p:spPr>
      </p:pic>
    </p:spTree>
    <p:extLst>
      <p:ext uri="{BB962C8B-B14F-4D97-AF65-F5344CB8AC3E}">
        <p14:creationId xmlns:p14="http://schemas.microsoft.com/office/powerpoint/2010/main" val="2789636734"/>
      </p:ext>
    </p:extLst>
  </p:cSld>
  <p:clrMapOvr>
    <a:masterClrMapping/>
  </p:clrMapOvr>
</p:sld>
</file>

<file path=ppt/theme/theme1.xml><?xml version="1.0" encoding="utf-8"?>
<a:theme xmlns:a="http://schemas.openxmlformats.org/drawingml/2006/main" name="DappledVTI">
  <a:themeElements>
    <a:clrScheme name="AnalogousFromLightSeedRightStep">
      <a:dk1>
        <a:srgbClr val="000000"/>
      </a:dk1>
      <a:lt1>
        <a:srgbClr val="FFFFFF"/>
      </a:lt1>
      <a:dk2>
        <a:srgbClr val="412428"/>
      </a:dk2>
      <a:lt2>
        <a:srgbClr val="E2E8E8"/>
      </a:lt2>
      <a:accent1>
        <a:srgbClr val="C69996"/>
      </a:accent1>
      <a:accent2>
        <a:srgbClr val="BA9B7F"/>
      </a:accent2>
      <a:accent3>
        <a:srgbClr val="A9A480"/>
      </a:accent3>
      <a:accent4>
        <a:srgbClr val="99AA74"/>
      </a:accent4>
      <a:accent5>
        <a:srgbClr val="8EAC82"/>
      </a:accent5>
      <a:accent6>
        <a:srgbClr val="78AF80"/>
      </a:accent6>
      <a:hlink>
        <a:srgbClr val="578D90"/>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1896</TotalTime>
  <Words>931</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AvenirNext LT Pro Medium</vt:lpstr>
      <vt:lpstr>Sabon Next LT</vt:lpstr>
      <vt:lpstr>DappledVTI</vt:lpstr>
      <vt:lpstr>NIKE ANALYSIS  Final Project – Financial analytics – Dab-401 </vt:lpstr>
      <vt:lpstr>INTRODUCTION</vt:lpstr>
      <vt:lpstr>PowerPoint Presentation</vt:lpstr>
      <vt:lpstr>Market Share and Competitors</vt:lpstr>
      <vt:lpstr>Ratio Analysis</vt:lpstr>
      <vt:lpstr>=</vt:lpstr>
      <vt:lpstr>Profitability Ratio  The high ROE and ROI ratios indicate that the company is generating substantial profits relative to its equity and investment, while the high GPM and OPM ratios indicate that the company is able to maintain high profit margins even after deducting various expenses.</vt:lpstr>
      <vt:lpstr>PowerPoint Presentation</vt:lpstr>
      <vt:lpstr>SMA Simple Moving Average</vt:lpstr>
      <vt:lpstr>EMA  </vt:lpstr>
      <vt:lpstr>PowerPoint Presentation</vt:lpstr>
      <vt:lpstr>PowerPoint Presentation</vt:lpstr>
      <vt:lpstr>PowerPoint Presentation</vt:lpstr>
      <vt:lpstr>FBPROPHET MODEL COMPARISON WITH MONTE CARLO SIMULATION FORECASTIONG OF 15 DAYS:</vt:lpstr>
      <vt:lpstr>However when making investment decisions, it's important to take other aspects into consideration and not just rely on the model's projections.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 ANALYSIS  Final Project – Financial analytics – Dab-401 </dc:title>
  <dc:creator>Mahima Gupta</dc:creator>
  <cp:lastModifiedBy>Rechel Thomas Rebello</cp:lastModifiedBy>
  <cp:revision>25</cp:revision>
  <dcterms:created xsi:type="dcterms:W3CDTF">2023-04-13T21:52:48Z</dcterms:created>
  <dcterms:modified xsi:type="dcterms:W3CDTF">2023-04-19T00:04:40Z</dcterms:modified>
</cp:coreProperties>
</file>