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367" r:id="rId2"/>
    <p:sldId id="377" r:id="rId3"/>
    <p:sldId id="354" r:id="rId4"/>
    <p:sldId id="369" r:id="rId5"/>
    <p:sldId id="370" r:id="rId6"/>
    <p:sldId id="371" r:id="rId7"/>
    <p:sldId id="372" r:id="rId8"/>
    <p:sldId id="373" r:id="rId9"/>
    <p:sldId id="375" r:id="rId10"/>
    <p:sldId id="376" r:id="rId11"/>
  </p:sldIdLst>
  <p:sldSz cx="9144000" cy="6858000" type="screen4x3"/>
  <p:notesSz cx="9928225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8A1"/>
    <a:srgbClr val="FF0000"/>
    <a:srgbClr val="BEE2E2"/>
    <a:srgbClr val="EBF6F6"/>
    <a:srgbClr val="777777"/>
    <a:srgbClr val="EF181E"/>
    <a:srgbClr val="96D2D2"/>
    <a:srgbClr val="0098A2"/>
    <a:srgbClr val="82C8C8"/>
    <a:srgbClr val="AA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88618" autoAdjust="0"/>
  </p:normalViewPr>
  <p:slideViewPr>
    <p:cSldViewPr snapToGrid="0">
      <p:cViewPr>
        <p:scale>
          <a:sx n="100" d="100"/>
          <a:sy n="100" d="100"/>
        </p:scale>
        <p:origin x="-984" y="-72"/>
      </p:cViewPr>
      <p:guideLst>
        <p:guide orient="horz"/>
        <p:guide pos="10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-2886" y="-84"/>
      </p:cViewPr>
      <p:guideLst>
        <p:guide orient="horz" pos="2140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913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412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913" y="6457412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fld id="{8B93A348-95D2-453C-8661-6C3AB2005A3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010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95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61" y="3229795"/>
            <a:ext cx="7943507" cy="305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24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95" y="6456324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fld id="{C0B59E73-ACB6-43E4-B01D-22735290C02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41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350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350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350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350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350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350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350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350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35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0574" y="260648"/>
            <a:ext cx="3533462" cy="95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2071"/>
          <a:stretch/>
        </p:blipFill>
        <p:spPr bwMode="auto">
          <a:xfrm>
            <a:off x="5220072" y="2659316"/>
            <a:ext cx="3456384" cy="2137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36"/>
          <p:cNvSpPr>
            <a:spLocks noChangeArrowheads="1"/>
          </p:cNvSpPr>
          <p:nvPr userDrawn="1"/>
        </p:nvSpPr>
        <p:spPr bwMode="auto">
          <a:xfrm>
            <a:off x="380683" y="549275"/>
            <a:ext cx="4680000" cy="4385906"/>
          </a:xfrm>
          <a:prstGeom prst="rect">
            <a:avLst/>
          </a:prstGeom>
          <a:solidFill>
            <a:srgbClr val="0098A1"/>
          </a:solidFill>
          <a:ln>
            <a:noFill/>
          </a:ln>
          <a:effectLst/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98A1"/>
              </a:solidFill>
            </a:endParaRP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652672" y="2381979"/>
            <a:ext cx="3780472" cy="138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Titel der Veranstaltung</a:t>
            </a:r>
          </a:p>
        </p:txBody>
      </p:sp>
      <p:sp>
        <p:nvSpPr>
          <p:cNvPr id="2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46380" y="4356780"/>
            <a:ext cx="3786764" cy="1022984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Prof. Dr. Monika </a:t>
            </a:r>
            <a:r>
              <a:rPr lang="de-DE" dirty="0" err="1" smtClean="0"/>
              <a:t>Gross</a:t>
            </a:r>
            <a:endParaRPr lang="de-DE" dirty="0"/>
          </a:p>
        </p:txBody>
      </p:sp>
      <p:sp>
        <p:nvSpPr>
          <p:cNvPr id="27" name="Bildplatzhalter 9"/>
          <p:cNvSpPr>
            <a:spLocks noGrp="1" noChangeAspect="1"/>
          </p:cNvSpPr>
          <p:nvPr>
            <p:ph type="pic" sz="quarter" idx="27"/>
          </p:nvPr>
        </p:nvSpPr>
        <p:spPr>
          <a:xfrm>
            <a:off x="50436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8" name="Bildplatzhalter 9"/>
          <p:cNvSpPr>
            <a:spLocks noGrp="1" noChangeAspect="1"/>
          </p:cNvSpPr>
          <p:nvPr>
            <p:ph type="pic" sz="quarter" idx="28"/>
          </p:nvPr>
        </p:nvSpPr>
        <p:spPr>
          <a:xfrm>
            <a:off x="1882753" y="5157192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9" name="Bildplatzhalter 9"/>
          <p:cNvSpPr>
            <a:spLocks noGrp="1" noChangeAspect="1"/>
          </p:cNvSpPr>
          <p:nvPr>
            <p:ph type="pic" sz="quarter" idx="29"/>
          </p:nvPr>
        </p:nvSpPr>
        <p:spPr>
          <a:xfrm>
            <a:off x="325777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0" name="Bildplatzhalter 9"/>
          <p:cNvSpPr>
            <a:spLocks noGrp="1" noChangeAspect="1"/>
          </p:cNvSpPr>
          <p:nvPr>
            <p:ph type="pic" sz="quarter" idx="30"/>
          </p:nvPr>
        </p:nvSpPr>
        <p:spPr>
          <a:xfrm>
            <a:off x="463953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1" name="Bildplatzhalter 9"/>
          <p:cNvSpPr>
            <a:spLocks noGrp="1" noChangeAspect="1"/>
          </p:cNvSpPr>
          <p:nvPr>
            <p:ph type="pic" sz="quarter" idx="31"/>
          </p:nvPr>
        </p:nvSpPr>
        <p:spPr>
          <a:xfrm>
            <a:off x="601113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2" name="Bildplatzhalter 9"/>
          <p:cNvSpPr>
            <a:spLocks noGrp="1" noChangeAspect="1"/>
          </p:cNvSpPr>
          <p:nvPr>
            <p:ph type="pic" sz="quarter" idx="32"/>
          </p:nvPr>
        </p:nvSpPr>
        <p:spPr>
          <a:xfrm>
            <a:off x="7385948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3" name="Rectangle 24"/>
          <p:cNvSpPr>
            <a:spLocks noChangeArrowheads="1"/>
          </p:cNvSpPr>
          <p:nvPr userDrawn="1"/>
        </p:nvSpPr>
        <p:spPr bwMode="auto">
          <a:xfrm>
            <a:off x="380683" y="5049184"/>
            <a:ext cx="8373353" cy="36000"/>
          </a:xfrm>
          <a:prstGeom prst="rect">
            <a:avLst/>
          </a:prstGeom>
          <a:solidFill>
            <a:srgbClr val="FF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FF1919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34" name="Rectangle 24"/>
          <p:cNvSpPr>
            <a:spLocks noChangeArrowheads="1"/>
          </p:cNvSpPr>
          <p:nvPr userDrawn="1"/>
        </p:nvSpPr>
        <p:spPr bwMode="auto">
          <a:xfrm>
            <a:off x="395536" y="6506864"/>
            <a:ext cx="8373353" cy="36000"/>
          </a:xfrm>
          <a:prstGeom prst="rect">
            <a:avLst/>
          </a:prstGeom>
          <a:solidFill>
            <a:srgbClr val="FF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FF1919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</p:spTree>
    <p:extLst>
      <p:ext uri="{BB962C8B-B14F-4D97-AF65-F5344CB8AC3E}">
        <p14:creationId xmlns:p14="http://schemas.microsoft.com/office/powerpoint/2010/main" val="399781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30"/>
          </p:nvPr>
        </p:nvSpPr>
        <p:spPr>
          <a:xfrm>
            <a:off x="376238" y="3616642"/>
            <a:ext cx="8351202" cy="252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4954" y="1189355"/>
            <a:ext cx="8452486" cy="426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4955" y="1798955"/>
            <a:ext cx="8452485" cy="4327525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81220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1 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26"/>
          </p:nvPr>
        </p:nvSpPr>
        <p:spPr>
          <a:xfrm>
            <a:off x="274955" y="1798955"/>
            <a:ext cx="3453765" cy="4327525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25"/>
          </p:nvPr>
        </p:nvSpPr>
        <p:spPr>
          <a:xfrm>
            <a:off x="274954" y="1189355"/>
            <a:ext cx="3453766" cy="426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24"/>
          </p:nvPr>
        </p:nvSpPr>
        <p:spPr>
          <a:xfrm>
            <a:off x="3799840" y="1320483"/>
            <a:ext cx="4922520" cy="4805997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450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1 schmal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25"/>
          </p:nvPr>
        </p:nvSpPr>
        <p:spPr>
          <a:xfrm>
            <a:off x="274955" y="1798955"/>
            <a:ext cx="5018405" cy="4327525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24"/>
          </p:nvPr>
        </p:nvSpPr>
        <p:spPr>
          <a:xfrm>
            <a:off x="5374956" y="1320483"/>
            <a:ext cx="3357563" cy="4816157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4320" y="1189355"/>
            <a:ext cx="3434080" cy="426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84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30"/>
          </p:nvPr>
        </p:nvSpPr>
        <p:spPr>
          <a:xfrm>
            <a:off x="386080" y="1798639"/>
            <a:ext cx="8336280" cy="432784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5920" y="1189355"/>
            <a:ext cx="8346440" cy="42608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6715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en und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26"/>
          </p:nvPr>
        </p:nvSpPr>
        <p:spPr>
          <a:xfrm>
            <a:off x="274955" y="1798955"/>
            <a:ext cx="3453765" cy="4327525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/>
          </p:nvPr>
        </p:nvSpPr>
        <p:spPr>
          <a:xfrm>
            <a:off x="274954" y="1189355"/>
            <a:ext cx="3453766" cy="426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24"/>
          </p:nvPr>
        </p:nvSpPr>
        <p:spPr>
          <a:xfrm>
            <a:off x="4777600" y="3799840"/>
            <a:ext cx="3960000" cy="234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27"/>
          </p:nvPr>
        </p:nvSpPr>
        <p:spPr>
          <a:xfrm>
            <a:off x="4777600" y="1290320"/>
            <a:ext cx="3960000" cy="234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67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80683" y="6500813"/>
            <a:ext cx="8352000" cy="0"/>
          </a:xfrm>
          <a:prstGeom prst="line">
            <a:avLst/>
          </a:prstGeom>
          <a:ln w="28575">
            <a:solidFill>
              <a:srgbClr val="0098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:\01_ABC-Geschäftsausstattung\Logos\Logo_Stadt der Zukunft\Logo\CMYK\Mehrfarbig_Text_horizontal.jpg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2509"/>
          <a:stretch/>
        </p:blipFill>
        <p:spPr bwMode="auto">
          <a:xfrm>
            <a:off x="6979766" y="21679"/>
            <a:ext cx="1773237" cy="82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274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1783" y="6561138"/>
            <a:ext cx="2133600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50" smtClean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7" name="Picture 2" descr="P:\01_ABC-Geschäftsausstattung\Logos\Logo_Stadt der Zukunft\Logo\CMYK\Mehrfarbig_Text_horizontal.jpg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276"/>
          <a:stretch/>
        </p:blipFill>
        <p:spPr bwMode="auto">
          <a:xfrm>
            <a:off x="294640" y="21679"/>
            <a:ext cx="2966720" cy="82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8"/>
          <p:cNvCxnSpPr/>
          <p:nvPr/>
        </p:nvCxnSpPr>
        <p:spPr>
          <a:xfrm>
            <a:off x="380683" y="761684"/>
            <a:ext cx="8352000" cy="0"/>
          </a:xfrm>
          <a:prstGeom prst="line">
            <a:avLst/>
          </a:prstGeom>
          <a:ln w="28575">
            <a:solidFill>
              <a:srgbClr val="0098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794" r:id="rId2"/>
    <p:sldLayoutId id="2147483825" r:id="rId3"/>
    <p:sldLayoutId id="2147483828" r:id="rId4"/>
    <p:sldLayoutId id="2147483827" r:id="rId5"/>
    <p:sldLayoutId id="2147483829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30000"/>
        </a:spcBef>
        <a:spcAft>
          <a:spcPct val="0"/>
        </a:spcAft>
        <a:buClr>
          <a:srgbClr val="FF1919"/>
        </a:buClr>
        <a:buFont typeface="Wingdings" pitchFamily="2" charset="2"/>
        <a:buNone/>
        <a:defRPr sz="2200" b="1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 b="1">
          <a:solidFill>
            <a:srgbClr val="0098A1"/>
          </a:solidFill>
          <a:latin typeface="+mn-lt"/>
          <a:sym typeface="Wingding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 b="1">
          <a:solidFill>
            <a:srgbClr val="0098A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>
          <a:solidFill>
            <a:srgbClr val="0098A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>
          <a:solidFill>
            <a:srgbClr val="0098A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microsoft.com/office/2007/relationships/hdphoto" Target="../media/hdphoto1.wdp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5" r="13369"/>
          <a:stretch/>
        </p:blipFill>
        <p:spPr bwMode="auto">
          <a:xfrm>
            <a:off x="280987" y="467058"/>
            <a:ext cx="4857750" cy="452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C:\Users\AndreasMosig\Pictures\Bild 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" y="533059"/>
            <a:ext cx="3833812" cy="4162766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57689" y="648429"/>
            <a:ext cx="1661636" cy="1387794"/>
          </a:xfrm>
        </p:spPr>
        <p:txBody>
          <a:bodyPr/>
          <a:lstStyle/>
          <a:p>
            <a:r>
              <a:rPr lang="de-DE" sz="2800" b="0" i="1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Software</a:t>
            </a:r>
            <a:br>
              <a:rPr lang="de-DE" sz="2800" b="0" i="1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</a:br>
            <a:r>
              <a:rPr lang="de-DE" sz="2800" b="0" i="1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Technik</a:t>
            </a:r>
            <a:br>
              <a:rPr lang="de-DE" sz="2800" b="0" i="1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</a:br>
            <a:r>
              <a:rPr lang="de-DE" sz="2800" b="0" i="1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Projekt</a:t>
            </a:r>
            <a:br>
              <a:rPr lang="de-DE" sz="2800" b="0" i="1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</a:br>
            <a:r>
              <a:rPr lang="de-DE" sz="2800" b="0" i="1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#</a:t>
            </a:r>
            <a:r>
              <a:rPr lang="de-DE" sz="2800" b="0" i="1" dirty="0" err="1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peat</a:t>
            </a:r>
            <a:endParaRPr lang="de-DE" sz="2800" b="0" i="1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20303" y="4487282"/>
            <a:ext cx="3598068" cy="276225"/>
          </a:xfrm>
        </p:spPr>
        <p:txBody>
          <a:bodyPr/>
          <a:lstStyle/>
          <a:p>
            <a:pPr algn="ct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Thomas Ricklinkat | </a:t>
            </a:r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Steven Pawellek </a:t>
            </a:r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| Andreas Mosig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36" descr="Grashof für ppt"/>
          <p:cNvPicPr>
            <a:picLocks noGrp="1" noChangeAspect="1" noChangeArrowheads="1"/>
          </p:cNvPicPr>
          <p:nvPr>
            <p:ph type="pic" sz="quarter" idx="27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P:\Berninger\PowerPointPraesentation\Bilder\Fachbereich6\Studierende.jpg"/>
          <p:cNvPicPr>
            <a:picLocks noGrp="1" noChangeAspect="1" noChangeArrowheads="1"/>
          </p:cNvPicPr>
          <p:nvPr>
            <p:ph type="pic" sz="quarter" idx="28"/>
          </p:nvPr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:\Berninger\PowerPointPraesentation\Bilder\Fachbereich1.jpg"/>
          <p:cNvPicPr>
            <a:picLocks noGrp="1" noChangeAspect="1" noChangeArrowheads="1"/>
          </p:cNvPicPr>
          <p:nvPr>
            <p:ph type="pic" sz="quarter" idx="31"/>
          </p:nvPr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:\Berninger\PowerPointPraesentation\Bilder\Qualitätsmanagement\Qualitätsmanagement.jpg"/>
          <p:cNvPicPr>
            <a:picLocks noGrp="1" noChangeAspect="1" noChangeArrowheads="1"/>
          </p:cNvPicPr>
          <p:nvPr>
            <p:ph type="pic" sz="quarter" idx="32"/>
          </p:nvPr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P:\Berninger\PowerPointPraesentation\Bilder\Titelseite.jpg"/>
          <p:cNvPicPr>
            <a:picLocks noGrp="1" noChangeAspect="1" noChangeArrowheads="1"/>
          </p:cNvPicPr>
          <p:nvPr>
            <p:ph type="pic" sz="quarter" idx="29"/>
          </p:nvPr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platzhalter 4"/>
          <p:cNvPicPr>
            <a:picLocks noGrp="1" noChangeAspect="1"/>
          </p:cNvPicPr>
          <p:nvPr>
            <p:ph type="pic" sz="quarter" idx="30"/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cxnSp>
        <p:nvCxnSpPr>
          <p:cNvPr id="7" name="Gerade Verbindung 6"/>
          <p:cNvCxnSpPr/>
          <p:nvPr/>
        </p:nvCxnSpPr>
        <p:spPr>
          <a:xfrm>
            <a:off x="4608314" y="0"/>
            <a:ext cx="0" cy="5048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26" name="Picture 2" descr="C:\Users\AndreasMosig\Google Drive\Peat\Bild 2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5149080"/>
            <a:ext cx="1274762" cy="128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ndreasMosig\Google Drive\Peat\Bild 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5149141"/>
            <a:ext cx="1278731" cy="128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AndreasMosig\Google Drive\Peat\Bild 2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411" y="5149141"/>
            <a:ext cx="1274762" cy="128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AndreasMosig\Google Drive\Peat\Bild 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4" y="5149080"/>
            <a:ext cx="1278731" cy="128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AndreasMosig\Google Drive\Peat\Bild 2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98" y="5149141"/>
            <a:ext cx="1274762" cy="128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AndreasMosig\Google Drive\Peat\Bild 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4" y="5149202"/>
            <a:ext cx="1278731" cy="128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3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asMosig\Pictures\Bild 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2019298"/>
            <a:ext cx="25241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Fragen? Spiele #</a:t>
            </a:r>
            <a:r>
              <a:rPr lang="de-DE" dirty="0" err="1" smtClean="0"/>
              <a:t>peat</a:t>
            </a:r>
            <a:r>
              <a:rPr lang="de-DE" dirty="0" smtClean="0"/>
              <a:t>!</a:t>
            </a:r>
            <a:endParaRPr lang="de-DE" dirty="0">
              <a:solidFill>
                <a:srgbClr val="EF181E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8290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dirty="0"/>
              <a:t>#</a:t>
            </a:r>
            <a:r>
              <a:rPr lang="de-DE" dirty="0" err="1"/>
              <a:t>peat</a:t>
            </a:r>
            <a:r>
              <a:rPr lang="de-DE" dirty="0"/>
              <a:t> – Thomas Ricklinkat | Steven Pawellek | Andreas Mosig – 08. Juli 2016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85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asMosig\Pictures\Bild 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2019298"/>
            <a:ext cx="25241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F181E"/>
                </a:solidFill>
              </a:rPr>
              <a:t>Inhalt</a:t>
            </a:r>
            <a:endParaRPr lang="de-DE" dirty="0">
              <a:solidFill>
                <a:srgbClr val="EF181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74955" y="1706880"/>
            <a:ext cx="8452485" cy="4419601"/>
          </a:xfrm>
        </p:spPr>
        <p:txBody>
          <a:bodyPr/>
          <a:lstStyle/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Projektidee</a:t>
            </a:r>
            <a:endParaRPr lang="de-DE" dirty="0" smtClean="0">
              <a:solidFill>
                <a:srgbClr val="0098A1"/>
              </a:solidFill>
            </a:endParaRP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Vision &amp; Geschäftsmodelle</a:t>
            </a:r>
            <a:endParaRPr lang="de-DE" sz="500" dirty="0">
              <a:solidFill>
                <a:srgbClr val="0098A1"/>
              </a:solidFill>
            </a:endParaRP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err="1" smtClean="0"/>
              <a:t>Requirements</a:t>
            </a:r>
            <a:r>
              <a:rPr lang="de-DE" dirty="0" smtClean="0"/>
              <a:t> Prototyp</a:t>
            </a:r>
            <a:endParaRPr lang="de-DE" sz="400" dirty="0">
              <a:solidFill>
                <a:srgbClr val="0098A1"/>
              </a:solidFill>
            </a:endParaRP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Design &amp; Architektur</a:t>
            </a: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>
                <a:solidFill>
                  <a:srgbClr val="0098A1"/>
                </a:solidFill>
              </a:rPr>
              <a:t>Datenbank / Persistenz</a:t>
            </a: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GUI / Quizz</a:t>
            </a: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Ausblick</a:t>
            </a:r>
            <a:endParaRPr lang="de-DE" dirty="0" smtClean="0">
              <a:solidFill>
                <a:srgbClr val="0098A1"/>
              </a:solidFill>
            </a:endParaRP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endParaRPr lang="de-DE" dirty="0" smtClean="0">
              <a:solidFill>
                <a:srgbClr val="0098A1"/>
              </a:solidFill>
            </a:endParaRPr>
          </a:p>
          <a:p>
            <a:endParaRPr lang="de-DE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8290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#</a:t>
            </a:r>
            <a:r>
              <a:rPr lang="de-DE" dirty="0" err="1" smtClean="0"/>
              <a:t>peat</a:t>
            </a:r>
            <a:r>
              <a:rPr lang="de-DE" dirty="0" smtClean="0"/>
              <a:t> – Thomas Ricklinkat | Steven Pawellek | Andreas Mosig – 08. Juli 2016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81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asMosig\Pictures\Bild 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2019298"/>
            <a:ext cx="25241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F181E"/>
                </a:solidFill>
              </a:rPr>
              <a:t>Projektidee</a:t>
            </a:r>
            <a:endParaRPr lang="de-DE" dirty="0">
              <a:solidFill>
                <a:srgbClr val="EF181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74955" y="1706880"/>
            <a:ext cx="8452485" cy="4419601"/>
          </a:xfrm>
        </p:spPr>
        <p:txBody>
          <a:bodyPr/>
          <a:lstStyle/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/>
              <a:t>s</a:t>
            </a:r>
            <a:r>
              <a:rPr lang="de-DE" dirty="0" smtClean="0">
                <a:solidFill>
                  <a:srgbClr val="0098A1"/>
                </a:solidFill>
              </a:rPr>
              <a:t>tudentische Grundidee (Lernen)</a:t>
            </a: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/>
              <a:t>e</a:t>
            </a:r>
            <a:r>
              <a:rPr lang="de-DE" dirty="0" smtClean="0">
                <a:solidFill>
                  <a:srgbClr val="0098A1"/>
                </a:solidFill>
              </a:rPr>
              <a:t>igene Erfahrungen</a:t>
            </a:r>
            <a:endParaRPr lang="de-DE" sz="500" dirty="0">
              <a:solidFill>
                <a:srgbClr val="0098A1"/>
              </a:solidFill>
            </a:endParaRP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>
                <a:solidFill>
                  <a:srgbClr val="FF0000"/>
                </a:solidFill>
              </a:rPr>
              <a:t>„Erlerntes spielend wiederholen und nie wieder vergessen!“</a:t>
            </a:r>
            <a:endParaRPr lang="de-DE" sz="400" dirty="0">
              <a:solidFill>
                <a:srgbClr val="FF0000"/>
              </a:solidFill>
            </a:endParaRP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#</a:t>
            </a:r>
            <a:r>
              <a:rPr lang="de-DE" dirty="0" err="1" smtClean="0"/>
              <a:t>peat</a:t>
            </a:r>
            <a:r>
              <a:rPr lang="de-DE" dirty="0" smtClean="0"/>
              <a:t> als dein Freund</a:t>
            </a:r>
            <a:endParaRPr lang="de-DE" dirty="0" smtClean="0">
              <a:solidFill>
                <a:srgbClr val="0098A1"/>
              </a:solidFill>
            </a:endParaRPr>
          </a:p>
          <a:p>
            <a:endParaRPr lang="de-DE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8290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#</a:t>
            </a:r>
            <a:r>
              <a:rPr lang="de-DE" dirty="0" err="1" smtClean="0"/>
              <a:t>peat</a:t>
            </a:r>
            <a:r>
              <a:rPr lang="de-DE" dirty="0" smtClean="0"/>
              <a:t> – Thomas Ricklinkat | Steven Pawellek | Andreas Mosig – 08. Juli 2016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07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asMosig\Pictures\Bild 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2019298"/>
            <a:ext cx="25241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F181E"/>
                </a:solidFill>
              </a:rPr>
              <a:t>Vision </a:t>
            </a:r>
            <a:r>
              <a:rPr lang="de-DE" dirty="0"/>
              <a:t>&amp;</a:t>
            </a:r>
            <a:r>
              <a:rPr lang="de-DE" dirty="0" smtClean="0">
                <a:solidFill>
                  <a:srgbClr val="EF181E"/>
                </a:solidFill>
              </a:rPr>
              <a:t> Geschäftsmodell</a:t>
            </a:r>
            <a:endParaRPr lang="de-DE" dirty="0">
              <a:solidFill>
                <a:srgbClr val="EF181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74955" y="1706880"/>
            <a:ext cx="8452485" cy="4419601"/>
          </a:xfrm>
        </p:spPr>
        <p:txBody>
          <a:bodyPr/>
          <a:lstStyle/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Plattform für Wissbegierige</a:t>
            </a:r>
            <a:endParaRPr lang="de-DE" dirty="0" smtClean="0">
              <a:solidFill>
                <a:srgbClr val="0098A1"/>
              </a:solidFill>
            </a:endParaRP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err="1" smtClean="0"/>
              <a:t>keep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simple</a:t>
            </a:r>
            <a:endParaRPr lang="de-DE" sz="500" dirty="0">
              <a:solidFill>
                <a:srgbClr val="0098A1"/>
              </a:solidFill>
            </a:endParaRP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keine Karteikarten mehr</a:t>
            </a:r>
            <a:endParaRPr lang="de-DE" sz="400" dirty="0">
              <a:solidFill>
                <a:srgbClr val="0098A1"/>
              </a:solidFill>
            </a:endParaRP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Community</a:t>
            </a: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err="1" smtClean="0">
                <a:solidFill>
                  <a:srgbClr val="FF0000"/>
                </a:solidFill>
              </a:rPr>
              <a:t>mgl</a:t>
            </a:r>
            <a:r>
              <a:rPr lang="de-DE" dirty="0" smtClean="0">
                <a:solidFill>
                  <a:srgbClr val="FF0000"/>
                </a:solidFill>
              </a:rPr>
              <a:t>. Geschäftsmodelle (Finanzierung)</a:t>
            </a:r>
          </a:p>
          <a:p>
            <a:pPr marL="429750" lvl="1" indent="-285750">
              <a:spcBef>
                <a:spcPts val="1200"/>
              </a:spcBef>
              <a:buFont typeface="Wingdings"/>
              <a:buChar char="n"/>
            </a:pPr>
            <a:r>
              <a:rPr lang="de-DE" dirty="0" smtClean="0">
                <a:solidFill>
                  <a:srgbClr val="0098A1"/>
                </a:solidFill>
              </a:rPr>
              <a:t>Free</a:t>
            </a:r>
          </a:p>
          <a:p>
            <a:pPr marL="429750" lvl="1" indent="-285750">
              <a:spcBef>
                <a:spcPts val="1200"/>
              </a:spcBef>
              <a:buFont typeface="Wingdings"/>
              <a:buChar char="n"/>
            </a:pPr>
            <a:r>
              <a:rPr lang="de-DE" dirty="0" err="1" smtClean="0"/>
              <a:t>Freemium</a:t>
            </a:r>
            <a:endParaRPr lang="de-DE" dirty="0" smtClean="0"/>
          </a:p>
          <a:p>
            <a:pPr marL="429750" lvl="1" indent="-285750">
              <a:spcBef>
                <a:spcPts val="1200"/>
              </a:spcBef>
              <a:buFont typeface="Wingdings"/>
              <a:buChar char="n"/>
            </a:pPr>
            <a:r>
              <a:rPr lang="de-DE" dirty="0" smtClean="0">
                <a:solidFill>
                  <a:srgbClr val="0098A1"/>
                </a:solidFill>
              </a:rPr>
              <a:t>Bezahl-App</a:t>
            </a:r>
          </a:p>
          <a:p>
            <a:pPr marL="429750" lvl="1" indent="-285750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Marktplatzmodell</a:t>
            </a:r>
            <a:endParaRPr lang="de-DE" dirty="0" smtClean="0">
              <a:solidFill>
                <a:srgbClr val="0098A1"/>
              </a:solidFill>
            </a:endParaRPr>
          </a:p>
          <a:p>
            <a:endParaRPr lang="de-DE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8290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dirty="0"/>
              <a:t>#</a:t>
            </a:r>
            <a:r>
              <a:rPr lang="de-DE" dirty="0" err="1"/>
              <a:t>peat</a:t>
            </a:r>
            <a:r>
              <a:rPr lang="de-DE" dirty="0"/>
              <a:t> – Thomas Ricklinkat | Steven Pawellek | Andreas Mosig – 08. Juli 2016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6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asMosig\Pictures\Bild 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2019298"/>
            <a:ext cx="25241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 smtClean="0"/>
              <a:t>Requirements</a:t>
            </a:r>
            <a:r>
              <a:rPr lang="de-DE" dirty="0" smtClean="0"/>
              <a:t> Prototyp</a:t>
            </a:r>
            <a:endParaRPr lang="de-DE" dirty="0">
              <a:solidFill>
                <a:srgbClr val="EF181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74955" y="1706880"/>
            <a:ext cx="8452485" cy="4419601"/>
          </a:xfrm>
        </p:spPr>
        <p:txBody>
          <a:bodyPr/>
          <a:lstStyle/>
          <a:p>
            <a:pPr marL="285750" indent="-285750">
              <a:buFont typeface="Wingdings"/>
              <a:buChar char="n"/>
            </a:pPr>
            <a:r>
              <a:rPr lang="de-DE" dirty="0">
                <a:solidFill>
                  <a:srgbClr val="FF0000"/>
                </a:solidFill>
              </a:rPr>
              <a:t>Frage und Antwort speichern für Choice (Ja/Nein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Wingdings"/>
              <a:buChar char="n"/>
            </a:pPr>
            <a:r>
              <a:rPr lang="de-DE" dirty="0" smtClean="0">
                <a:solidFill>
                  <a:srgbClr val="FF0000"/>
                </a:solidFill>
              </a:rPr>
              <a:t>Frage und Thema aus </a:t>
            </a:r>
            <a:r>
              <a:rPr lang="de-DE" dirty="0">
                <a:solidFill>
                  <a:srgbClr val="FF0000"/>
                </a:solidFill>
              </a:rPr>
              <a:t>DB lesen und per Weiter-Button </a:t>
            </a:r>
            <a:r>
              <a:rPr lang="de-DE" dirty="0" smtClean="0">
                <a:solidFill>
                  <a:srgbClr val="FF0000"/>
                </a:solidFill>
              </a:rPr>
              <a:t>ausgeben</a:t>
            </a:r>
          </a:p>
          <a:p>
            <a:pPr marL="285750" indent="-285750">
              <a:buFont typeface="Wingdings"/>
              <a:buChar char="n"/>
            </a:pPr>
            <a:r>
              <a:rPr lang="de-DE" dirty="0" smtClean="0">
                <a:solidFill>
                  <a:srgbClr val="FF0000"/>
                </a:solidFill>
              </a:rPr>
              <a:t>Letzte Frage wiederholen mit #Repeat-Button</a:t>
            </a:r>
          </a:p>
          <a:p>
            <a:pPr marL="285750" indent="-285750">
              <a:buFont typeface="Wingdings"/>
              <a:buChar char="n"/>
            </a:pPr>
            <a:r>
              <a:rPr lang="de-DE" dirty="0"/>
              <a:t>j</a:t>
            </a:r>
            <a:r>
              <a:rPr lang="de-DE" dirty="0" smtClean="0"/>
              <a:t>e Antwort-Wert aus DB wird Antwort untermalt</a:t>
            </a:r>
          </a:p>
          <a:p>
            <a:pPr marL="429750" lvl="1" indent="-285750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Sound</a:t>
            </a:r>
            <a:endParaRPr lang="de-DE" dirty="0"/>
          </a:p>
          <a:p>
            <a:pPr marL="429750" lvl="1" indent="-285750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Toast</a:t>
            </a:r>
            <a:endParaRPr lang="de-DE" dirty="0"/>
          </a:p>
          <a:p>
            <a:pPr marL="285750" indent="-285750">
              <a:buFont typeface="Wingdings"/>
              <a:buChar char="n"/>
            </a:pPr>
            <a:r>
              <a:rPr lang="de-DE" dirty="0" smtClean="0"/>
              <a:t>Wiederholung am Ende des </a:t>
            </a:r>
            <a:r>
              <a:rPr lang="de-DE" dirty="0" smtClean="0"/>
              <a:t>Durchgangs</a:t>
            </a:r>
            <a:endParaRPr lang="de-DE" dirty="0" smtClean="0">
              <a:solidFill>
                <a:srgbClr val="0098A1"/>
              </a:solidFill>
            </a:endParaRPr>
          </a:p>
          <a:p>
            <a:endParaRPr lang="de-DE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8290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dirty="0"/>
              <a:t>#</a:t>
            </a:r>
            <a:r>
              <a:rPr lang="de-DE" dirty="0" err="1"/>
              <a:t>peat</a:t>
            </a:r>
            <a:r>
              <a:rPr lang="de-DE" dirty="0"/>
              <a:t> – Thomas Ricklinkat | Steven Pawellek | Andreas Mosig – 08. Juli 2016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6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asMosig\Pictures\Bild 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2019298"/>
            <a:ext cx="25241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/>
              <a:t>&amp;</a:t>
            </a:r>
            <a:r>
              <a:rPr lang="de-DE" dirty="0" smtClean="0"/>
              <a:t> Architektur</a:t>
            </a:r>
            <a:endParaRPr lang="de-DE" dirty="0">
              <a:solidFill>
                <a:srgbClr val="EF181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74955" y="1706880"/>
            <a:ext cx="8452485" cy="4419601"/>
          </a:xfrm>
        </p:spPr>
        <p:txBody>
          <a:bodyPr/>
          <a:lstStyle/>
          <a:p>
            <a:pPr marL="285750" indent="-285750">
              <a:buFont typeface="Wingdings"/>
              <a:buChar char="n"/>
            </a:pPr>
            <a:r>
              <a:rPr lang="de-DE" dirty="0">
                <a:solidFill>
                  <a:srgbClr val="FF0000"/>
                </a:solidFill>
              </a:rPr>
              <a:t>Model View </a:t>
            </a:r>
            <a:r>
              <a:rPr lang="de-DE" dirty="0" err="1" smtClean="0">
                <a:solidFill>
                  <a:srgbClr val="FF0000"/>
                </a:solidFill>
              </a:rPr>
              <a:t>ModelView</a:t>
            </a:r>
            <a:r>
              <a:rPr lang="de-DE" dirty="0" smtClean="0">
                <a:solidFill>
                  <a:srgbClr val="FF0000"/>
                </a:solidFill>
              </a:rPr>
              <a:t> – Architekturmuster</a:t>
            </a:r>
          </a:p>
          <a:p>
            <a:pPr marL="285750" indent="-285750">
              <a:buFont typeface="Wingdings"/>
              <a:buChar char="n"/>
            </a:pPr>
            <a:r>
              <a:rPr lang="de-DE" dirty="0" smtClean="0"/>
              <a:t>Corporate Identity</a:t>
            </a:r>
          </a:p>
          <a:p>
            <a:pPr marL="285750" indent="-285750">
              <a:buFont typeface="Wingdings"/>
              <a:buChar char="n"/>
            </a:pPr>
            <a:r>
              <a:rPr lang="de-DE" dirty="0" smtClean="0"/>
              <a:t>User Experience | Usability</a:t>
            </a:r>
            <a:endParaRPr lang="de-DE" sz="400" dirty="0">
              <a:solidFill>
                <a:srgbClr val="0098A1"/>
              </a:solidFill>
            </a:endParaRP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err="1" smtClean="0">
                <a:solidFill>
                  <a:srgbClr val="FF0000"/>
                </a:solidFill>
              </a:rPr>
              <a:t>Activities</a:t>
            </a:r>
            <a:r>
              <a:rPr lang="de-DE" dirty="0" smtClean="0">
                <a:solidFill>
                  <a:srgbClr val="FF0000"/>
                </a:solidFill>
              </a:rPr>
              <a:t> (Java-Klasse-XML-Verbund)</a:t>
            </a:r>
          </a:p>
          <a:p>
            <a:pPr marL="429750" lvl="1" indent="-285750">
              <a:spcBef>
                <a:spcPts val="1200"/>
              </a:spcBef>
              <a:buFont typeface="Wingdings"/>
              <a:buChar char="n"/>
            </a:pPr>
            <a:r>
              <a:rPr lang="de-DE" dirty="0" smtClean="0">
                <a:solidFill>
                  <a:srgbClr val="FF0000"/>
                </a:solidFill>
              </a:rPr>
              <a:t>XML (Layout, Präsentation)</a:t>
            </a:r>
          </a:p>
          <a:p>
            <a:pPr marL="429750" lvl="1" indent="-285750">
              <a:spcBef>
                <a:spcPts val="1200"/>
              </a:spcBef>
              <a:buFont typeface="Wingdings"/>
              <a:buChar char="n"/>
            </a:pPr>
            <a:r>
              <a:rPr lang="de-DE" dirty="0" smtClean="0">
                <a:solidFill>
                  <a:srgbClr val="FF0000"/>
                </a:solidFill>
              </a:rPr>
              <a:t>Java (Logik)</a:t>
            </a: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err="1" smtClean="0"/>
              <a:t>SQLite</a:t>
            </a:r>
            <a:endParaRPr lang="de-DE" dirty="0" smtClean="0">
              <a:solidFill>
                <a:srgbClr val="0098A1"/>
              </a:solidFill>
            </a:endParaRPr>
          </a:p>
          <a:p>
            <a:endParaRPr lang="de-DE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8290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dirty="0"/>
              <a:t>#</a:t>
            </a:r>
            <a:r>
              <a:rPr lang="de-DE" dirty="0" err="1"/>
              <a:t>peat</a:t>
            </a:r>
            <a:r>
              <a:rPr lang="de-DE" dirty="0"/>
              <a:t> – Thomas Ricklinkat | Steven Pawellek | Andreas Mosig – 08. Juli 2016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1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Datenbank / Persistenz</a:t>
            </a:r>
            <a:endParaRPr lang="de-DE" dirty="0">
              <a:solidFill>
                <a:srgbClr val="EF181E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8290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dirty="0"/>
              <a:t>#</a:t>
            </a:r>
            <a:r>
              <a:rPr lang="de-DE" dirty="0" err="1"/>
              <a:t>peat</a:t>
            </a:r>
            <a:r>
              <a:rPr lang="de-DE" dirty="0"/>
              <a:t> – Thomas Ricklinkat | Steven Pawellek | Andreas Mosig – 08. Juli 2016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696486"/>
            <a:ext cx="6724650" cy="453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76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GUI / Quizz</a:t>
            </a:r>
            <a:endParaRPr lang="de-DE" dirty="0">
              <a:solidFill>
                <a:srgbClr val="EF181E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8290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dirty="0"/>
              <a:t>#</a:t>
            </a:r>
            <a:r>
              <a:rPr lang="de-DE" dirty="0" err="1"/>
              <a:t>peat</a:t>
            </a:r>
            <a:r>
              <a:rPr lang="de-DE" dirty="0"/>
              <a:t> – Thomas Ricklinkat | Steven Pawellek | Andreas Mosig – 08. Juli 2016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1026" name="Picture 2" descr="C:\Users\AndreasMosig\workspace\Beuth\doc\DOKU\IconMenuQuiz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" y="1661204"/>
            <a:ext cx="8472488" cy="470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01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asMosig\Pictures\Bild 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2019298"/>
            <a:ext cx="25241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>
              <a:solidFill>
                <a:srgbClr val="EF181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74955" y="1706880"/>
            <a:ext cx="8452485" cy="4419601"/>
          </a:xfrm>
        </p:spPr>
        <p:txBody>
          <a:bodyPr/>
          <a:lstStyle/>
          <a:p>
            <a:pPr marL="285750" indent="-285750">
              <a:buFont typeface="Wingdings"/>
              <a:buChar char="n"/>
            </a:pPr>
            <a:r>
              <a:rPr lang="de-DE" sz="1400" dirty="0" smtClean="0"/>
              <a:t>App | Funktional</a:t>
            </a:r>
          </a:p>
          <a:p>
            <a:pPr marL="429750" lvl="1" indent="-285750">
              <a:buFont typeface="Wingdings"/>
              <a:buChar char="n"/>
            </a:pPr>
            <a:r>
              <a:rPr lang="de-DE" sz="1400" dirty="0" smtClean="0">
                <a:solidFill>
                  <a:srgbClr val="FF0000"/>
                </a:solidFill>
              </a:rPr>
              <a:t>Fragekategorien</a:t>
            </a:r>
          </a:p>
          <a:p>
            <a:pPr marL="429750" lvl="1" indent="-285750">
              <a:buFont typeface="Wingdings"/>
              <a:buChar char="n"/>
            </a:pPr>
            <a:r>
              <a:rPr lang="de-DE" sz="1400" dirty="0" smtClean="0"/>
              <a:t>Pause-Button</a:t>
            </a:r>
          </a:p>
          <a:p>
            <a:pPr marL="429750" lvl="1" indent="-285750">
              <a:buFont typeface="Wingdings"/>
              <a:buChar char="n"/>
            </a:pPr>
            <a:r>
              <a:rPr lang="de-DE" sz="1400" dirty="0" smtClean="0"/>
              <a:t>Suchbegriff übergeben (Wiki, Google)</a:t>
            </a:r>
          </a:p>
          <a:p>
            <a:pPr marL="429750" lvl="1" indent="-285750">
              <a:buFont typeface="Wingdings"/>
              <a:buChar char="n"/>
            </a:pPr>
            <a:r>
              <a:rPr lang="de-DE" sz="1400" dirty="0" smtClean="0"/>
              <a:t>Fortschrittsbalken</a:t>
            </a:r>
          </a:p>
          <a:p>
            <a:pPr marL="429750" lvl="1" indent="-285750">
              <a:buFont typeface="Wingdings"/>
              <a:buChar char="n"/>
            </a:pPr>
            <a:r>
              <a:rPr lang="de-DE" sz="1400" dirty="0" smtClean="0"/>
              <a:t>Anpassung an mobile Endgeräte</a:t>
            </a:r>
          </a:p>
          <a:p>
            <a:pPr marL="429750" lvl="1" indent="-285750">
              <a:buFont typeface="Wingdings"/>
              <a:buChar char="n"/>
            </a:pPr>
            <a:r>
              <a:rPr lang="de-DE" sz="1400" dirty="0"/>
              <a:t>Settings (u.a. Benutzer- und </a:t>
            </a:r>
            <a:r>
              <a:rPr lang="de-DE" sz="1400" dirty="0" smtClean="0"/>
              <a:t>Themenverwaltung)</a:t>
            </a:r>
            <a:endParaRPr lang="de-DE" sz="300" dirty="0"/>
          </a:p>
          <a:p>
            <a:pPr marL="429750" lvl="1" indent="-285750">
              <a:buFont typeface="Wingdings"/>
              <a:buChar char="n"/>
            </a:pPr>
            <a:r>
              <a:rPr lang="de-DE" sz="1400" dirty="0" smtClean="0"/>
              <a:t>Persistenz</a:t>
            </a:r>
            <a:endParaRPr lang="de-DE" sz="1400" dirty="0"/>
          </a:p>
          <a:p>
            <a:pPr marL="429750" lvl="1" indent="-285750">
              <a:buFont typeface="Wingdings"/>
              <a:buChar char="n"/>
            </a:pPr>
            <a:r>
              <a:rPr lang="de-DE" sz="1400" dirty="0" smtClean="0">
                <a:solidFill>
                  <a:srgbClr val="FF0000"/>
                </a:solidFill>
              </a:rPr>
              <a:t>Push-</a:t>
            </a:r>
            <a:r>
              <a:rPr lang="de-DE" sz="1400" dirty="0" err="1" smtClean="0">
                <a:solidFill>
                  <a:srgbClr val="FF0000"/>
                </a:solidFill>
              </a:rPr>
              <a:t>Notification</a:t>
            </a:r>
            <a:endParaRPr lang="de-DE" sz="1400" dirty="0">
              <a:solidFill>
                <a:srgbClr val="FF0000"/>
              </a:solidFill>
            </a:endParaRPr>
          </a:p>
          <a:p>
            <a:pPr marL="429750" lvl="1" indent="-285750">
              <a:buFont typeface="Wingdings"/>
              <a:buChar char="n"/>
            </a:pPr>
            <a:r>
              <a:rPr lang="de-DE" sz="1400" dirty="0" smtClean="0">
                <a:solidFill>
                  <a:srgbClr val="0098A1"/>
                </a:solidFill>
              </a:rPr>
              <a:t>Qualität</a:t>
            </a:r>
          </a:p>
          <a:p>
            <a:pPr marL="285750" indent="-285750">
              <a:buFont typeface="Wingdings"/>
              <a:buChar char="n"/>
            </a:pPr>
            <a:r>
              <a:rPr lang="de-DE" sz="1400" dirty="0" smtClean="0"/>
              <a:t>Web</a:t>
            </a:r>
            <a:r>
              <a:rPr lang="de-DE" sz="1400" dirty="0"/>
              <a:t> | </a:t>
            </a:r>
            <a:r>
              <a:rPr lang="de-DE" sz="1400" dirty="0" smtClean="0"/>
              <a:t>Funktional</a:t>
            </a:r>
            <a:endParaRPr lang="de-DE" sz="1400" dirty="0"/>
          </a:p>
          <a:p>
            <a:pPr marL="429750" lvl="1" indent="-285750">
              <a:buFont typeface="Wingdings"/>
              <a:buChar char="n"/>
            </a:pPr>
            <a:r>
              <a:rPr lang="de-DE" sz="1400" dirty="0" smtClean="0"/>
              <a:t>Shop</a:t>
            </a:r>
            <a:endParaRPr lang="de-DE" sz="300" dirty="0"/>
          </a:p>
          <a:p>
            <a:pPr marL="429750" lvl="1" indent="-285750">
              <a:buFont typeface="Wingdings"/>
              <a:buChar char="n"/>
            </a:pPr>
            <a:r>
              <a:rPr lang="de-DE" sz="1400" dirty="0" smtClean="0"/>
              <a:t>User-Verwaltung</a:t>
            </a:r>
            <a:endParaRPr lang="de-DE" sz="1400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8290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dirty="0"/>
              <a:t>#</a:t>
            </a:r>
            <a:r>
              <a:rPr lang="de-DE" dirty="0" err="1"/>
              <a:t>peat</a:t>
            </a:r>
            <a:r>
              <a:rPr lang="de-DE" dirty="0"/>
              <a:t> – Thomas Ricklinkat | Steven Pawellek | Andreas Mosig – 08. Juli 2016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3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_Beuth_Hochschule_deutsch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Praesentation_Beuth_Hochschule_deutsch</Template>
  <TotalTime>0</TotalTime>
  <Words>349</Words>
  <Application>Microsoft Office PowerPoint</Application>
  <PresentationFormat>Bildschirmpräsentation (4:3)</PresentationFormat>
  <Paragraphs>85</Paragraphs>
  <Slides>10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Praesentation_Beuth_Hochschule_deutsch</vt:lpstr>
      <vt:lpstr>Software Technik Projekt #peat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Softwaretechnik Projekt  #peat</dc:title>
  <dc:creator>AndreasMosig</dc:creator>
  <cp:lastModifiedBy>AndreasMosig</cp:lastModifiedBy>
  <cp:revision>21</cp:revision>
  <cp:lastPrinted>2013-12-18T10:34:56Z</cp:lastPrinted>
  <dcterms:created xsi:type="dcterms:W3CDTF">2016-06-26T00:07:40Z</dcterms:created>
  <dcterms:modified xsi:type="dcterms:W3CDTF">2016-07-07T15:45:29Z</dcterms:modified>
</cp:coreProperties>
</file>