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33"/>
  </p:notesMasterIdLst>
  <p:handoutMasterIdLst>
    <p:handoutMasterId r:id="rId34"/>
  </p:handoutMasterIdLst>
  <p:sldIdLst>
    <p:sldId id="279" r:id="rId2"/>
    <p:sldId id="257" r:id="rId3"/>
    <p:sldId id="273" r:id="rId4"/>
    <p:sldId id="258" r:id="rId5"/>
    <p:sldId id="274" r:id="rId6"/>
    <p:sldId id="261" r:id="rId7"/>
    <p:sldId id="275" r:id="rId8"/>
    <p:sldId id="262" r:id="rId9"/>
    <p:sldId id="276" r:id="rId10"/>
    <p:sldId id="263" r:id="rId11"/>
    <p:sldId id="277" r:id="rId12"/>
    <p:sldId id="280" r:id="rId13"/>
    <p:sldId id="267" r:id="rId14"/>
    <p:sldId id="281" r:id="rId15"/>
    <p:sldId id="268" r:id="rId16"/>
    <p:sldId id="282" r:id="rId17"/>
    <p:sldId id="271" r:id="rId18"/>
    <p:sldId id="283" r:id="rId19"/>
    <p:sldId id="284" r:id="rId20"/>
    <p:sldId id="291" r:id="rId21"/>
    <p:sldId id="292" r:id="rId22"/>
    <p:sldId id="293" r:id="rId23"/>
    <p:sldId id="285" r:id="rId24"/>
    <p:sldId id="286" r:id="rId25"/>
    <p:sldId id="287" r:id="rId26"/>
    <p:sldId id="288" r:id="rId27"/>
    <p:sldId id="289" r:id="rId28"/>
    <p:sldId id="290" r:id="rId29"/>
    <p:sldId id="272" r:id="rId30"/>
    <p:sldId id="265"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6699FF"/>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BA2592-37C6-4071-8C95-F74DDD69B6FE}" type="datetimeFigureOut">
              <a:rPr lang="en-IN" smtClean="0"/>
              <a:pPr/>
              <a:t>14-05-2019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Dept. of CSE, GAT                                           2017-18</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221FE1-528C-4581-9630-D496CD92E29A}" type="slidenum">
              <a:rPr lang="en-IN" smtClean="0"/>
              <a:pPr/>
              <a:t>‹#›</a:t>
            </a:fld>
            <a:endParaRPr lang="en-IN"/>
          </a:p>
        </p:txBody>
      </p:sp>
    </p:spTree>
    <p:extLst>
      <p:ext uri="{BB962C8B-B14F-4D97-AF65-F5344CB8AC3E}">
        <p14:creationId xmlns:p14="http://schemas.microsoft.com/office/powerpoint/2010/main" val="15682239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E1FFC-BB9A-4B6C-B478-F218775EACC6}" type="datetimeFigureOut">
              <a:rPr lang="en-IN" smtClean="0"/>
              <a:pPr/>
              <a:t>14-05-2019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Dept. of CSE, GAT                                           2017-18</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06680-AFFF-4043-92CD-40567EBB641E}" type="slidenum">
              <a:rPr lang="en-IN" smtClean="0"/>
              <a:pPr/>
              <a:t>‹#›</a:t>
            </a:fld>
            <a:endParaRPr lang="en-IN"/>
          </a:p>
        </p:txBody>
      </p:sp>
    </p:spTree>
    <p:extLst>
      <p:ext uri="{BB962C8B-B14F-4D97-AF65-F5344CB8AC3E}">
        <p14:creationId xmlns:p14="http://schemas.microsoft.com/office/powerpoint/2010/main" val="20980667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1</a:t>
            </a:fld>
            <a:endParaRPr lang="en-IN"/>
          </a:p>
        </p:txBody>
      </p:sp>
      <p:sp>
        <p:nvSpPr>
          <p:cNvPr id="5" name="Footer Placeholder 4"/>
          <p:cNvSpPr>
            <a:spLocks noGrp="1"/>
          </p:cNvSpPr>
          <p:nvPr>
            <p:ph type="ftr" sz="quarter" idx="11"/>
          </p:nvPr>
        </p:nvSpPr>
        <p:spPr/>
        <p:txBody>
          <a:bodyPr/>
          <a:lstStyle/>
          <a:p>
            <a:r>
              <a:rPr lang="en-US" smtClean="0"/>
              <a:t>Dept. of CSE, GAT                                           2018-19</a:t>
            </a:r>
            <a:endParaRPr lang="en-IN"/>
          </a:p>
        </p:txBody>
      </p:sp>
    </p:spTree>
    <p:extLst>
      <p:ext uri="{BB962C8B-B14F-4D97-AF65-F5344CB8AC3E}">
        <p14:creationId xmlns:p14="http://schemas.microsoft.com/office/powerpoint/2010/main" val="375945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106680-AFFF-4043-92CD-40567EBB641E}" type="slidenum">
              <a:rPr lang="en-IN" smtClean="0"/>
              <a:pPr/>
              <a:t>2</a:t>
            </a:fld>
            <a:endParaRPr lang="en-IN" dirty="0"/>
          </a:p>
        </p:txBody>
      </p:sp>
      <p:sp>
        <p:nvSpPr>
          <p:cNvPr id="5" name="Footer Placeholder 4"/>
          <p:cNvSpPr>
            <a:spLocks noGrp="1"/>
          </p:cNvSpPr>
          <p:nvPr>
            <p:ph type="ftr" sz="quarter" idx="11"/>
          </p:nvPr>
        </p:nvSpPr>
        <p:spPr/>
        <p:txBody>
          <a:bodyPr/>
          <a:lstStyle/>
          <a:p>
            <a:r>
              <a:rPr lang="en-IN" dirty="0" smtClean="0"/>
              <a:t>Dept. of CSE, GAT                                           2017-18</a:t>
            </a:r>
            <a:endParaRPr lang="en-IN" dirty="0"/>
          </a:p>
        </p:txBody>
      </p:sp>
    </p:spTree>
    <p:extLst>
      <p:ext uri="{BB962C8B-B14F-4D97-AF65-F5344CB8AC3E}">
        <p14:creationId xmlns:p14="http://schemas.microsoft.com/office/powerpoint/2010/main" val="35250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Dept. of CSE, GAT                                           2018-19</a:t>
            </a:r>
            <a:endParaRPr lang="en-IN"/>
          </a:p>
        </p:txBody>
      </p:sp>
      <p:sp>
        <p:nvSpPr>
          <p:cNvPr id="5" name="Slide Number Placeholder 4"/>
          <p:cNvSpPr>
            <a:spLocks noGrp="1"/>
          </p:cNvSpPr>
          <p:nvPr>
            <p:ph type="sldNum" sz="quarter" idx="11"/>
          </p:nvPr>
        </p:nvSpPr>
        <p:spPr/>
        <p:txBody>
          <a:bodyPr/>
          <a:lstStyle/>
          <a:p>
            <a:fld id="{4F106680-AFFF-4043-92CD-40567EBB641E}" type="slidenum">
              <a:rPr lang="en-IN" smtClean="0"/>
              <a:pPr/>
              <a:t>29</a:t>
            </a:fld>
            <a:endParaRPr lang="en-IN"/>
          </a:p>
        </p:txBody>
      </p:sp>
    </p:spTree>
    <p:extLst>
      <p:ext uri="{BB962C8B-B14F-4D97-AF65-F5344CB8AC3E}">
        <p14:creationId xmlns:p14="http://schemas.microsoft.com/office/powerpoint/2010/main" val="334362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2F0766-7F2C-4DE0-9D35-5EDCBD8EAA6A}" type="datetime1">
              <a:rPr lang="en-IN" smtClean="0"/>
              <a:pPr/>
              <a:t>14-05-2019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630052-5B83-4E04-B373-5A5F545B6825}" type="datetime1">
              <a:rPr lang="en-IN" smtClean="0"/>
              <a:pPr/>
              <a:t>14-05-2019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6"/>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3D25F1-7426-42BD-B484-96E2C2694489}" type="datetime1">
              <a:rPr lang="en-IN" smtClean="0"/>
              <a:pPr/>
              <a:t>14-05-2019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53AE8-E150-47CE-8C09-1EA7A6760F4D}" type="datetime1">
              <a:rPr lang="en-IN" smtClean="0"/>
              <a:pPr/>
              <a:t>14-05-2019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8"/>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ECCDC-E15C-4158-8665-B1FEDA50B459}" type="datetime1">
              <a:rPr lang="en-IN" smtClean="0"/>
              <a:pPr/>
              <a:t>14-05-2019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DF72C6-8AE8-474B-9897-EF2509866598}" type="datetime1">
              <a:rPr lang="en-IN" smtClean="0"/>
              <a:pPr/>
              <a:t>14-05-2019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1F6476-FBDB-47BE-8CF0-AC4625190ABA}" type="datetime1">
              <a:rPr lang="en-IN" smtClean="0"/>
              <a:pPr/>
              <a:t>14-05-2019</a:t>
            </a:fld>
            <a:endParaRPr lang="en-IN"/>
          </a:p>
        </p:txBody>
      </p:sp>
      <p:sp>
        <p:nvSpPr>
          <p:cNvPr id="8" name="Footer Placeholder 7"/>
          <p:cNvSpPr>
            <a:spLocks noGrp="1"/>
          </p:cNvSpPr>
          <p:nvPr>
            <p:ph type="ftr" sz="quarter" idx="11"/>
          </p:nvPr>
        </p:nvSpPr>
        <p:spPr/>
        <p:txBody>
          <a:bodyPr/>
          <a:lstStyle/>
          <a:p>
            <a:r>
              <a:rPr lang="en-IN" smtClean="0"/>
              <a:t>Dept. of CSE, GAT                                                                                                                2017-18</a:t>
            </a:r>
            <a:endParaRPr lang="en-IN"/>
          </a:p>
        </p:txBody>
      </p:sp>
      <p:sp>
        <p:nvSpPr>
          <p:cNvPr id="9" name="Slide Number Placeholder 8"/>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063C34-B9DF-4661-BD32-0E5182F4D4D0}" type="datetime1">
              <a:rPr lang="en-IN" smtClean="0"/>
              <a:pPr/>
              <a:t>14-05-2019</a:t>
            </a:fld>
            <a:endParaRPr lang="en-IN"/>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18A-480B-467F-97C0-4E8ED5E051F0}" type="datetime1">
              <a:rPr lang="en-IN" smtClean="0"/>
              <a:pPr/>
              <a:t>14-05-2019</a:t>
            </a:fld>
            <a:endParaRPr lang="en-IN"/>
          </a:p>
        </p:txBody>
      </p:sp>
      <p:sp>
        <p:nvSpPr>
          <p:cNvPr id="3" name="Footer Placeholder 2"/>
          <p:cNvSpPr>
            <a:spLocks noGrp="1"/>
          </p:cNvSpPr>
          <p:nvPr>
            <p:ph type="ftr" sz="quarter" idx="11"/>
          </p:nvPr>
        </p:nvSpPr>
        <p:spPr/>
        <p:txBody>
          <a:bodyPr/>
          <a:lstStyle/>
          <a:p>
            <a:r>
              <a:rPr lang="en-IN" smtClean="0"/>
              <a:t>Dept. of CSE, GAT                                                                                                                2017-18</a:t>
            </a:r>
            <a:endParaRPr lang="en-IN"/>
          </a:p>
        </p:txBody>
      </p:sp>
      <p:sp>
        <p:nvSpPr>
          <p:cNvPr id="4" name="Slide Number Placeholder 3"/>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24D86-E936-421B-A8F9-A4873904BC8D}" type="datetime1">
              <a:rPr lang="en-IN" smtClean="0"/>
              <a:pPr/>
              <a:t>14-05-2019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215B4-5049-4ADB-9EBC-4444214E5E27}" type="datetime1">
              <a:rPr lang="en-IN" smtClean="0"/>
              <a:pPr/>
              <a:t>14-05-2019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7"/>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14E10-2A34-48E4-8C8F-A911BF5BCF6E}" type="datetime1">
              <a:rPr lang="en-IN" smtClean="0"/>
              <a:pPr/>
              <a:t>14-05-2019</a:t>
            </a:fld>
            <a:endParaRPr lang="en-IN"/>
          </a:p>
        </p:txBody>
      </p:sp>
      <p:sp>
        <p:nvSpPr>
          <p:cNvPr id="5" name="Footer Placeholder 4"/>
          <p:cNvSpPr>
            <a:spLocks noGrp="1"/>
          </p:cNvSpPr>
          <p:nvPr>
            <p:ph type="ftr" sz="quarter" idx="3"/>
          </p:nvPr>
        </p:nvSpPr>
        <p:spPr>
          <a:xfrm>
            <a:off x="4165600" y="635635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Dept. of CSE, GAT                                                                                                                2017-18</a:t>
            </a:r>
            <a:endParaRPr lang="en-IN"/>
          </a:p>
        </p:txBody>
      </p:sp>
      <p:sp>
        <p:nvSpPr>
          <p:cNvPr id="6" name="Slide Number Placeholder 5"/>
          <p:cNvSpPr>
            <a:spLocks noGrp="1"/>
          </p:cNvSpPr>
          <p:nvPr>
            <p:ph type="sldNum" sz="quarter" idx="4"/>
          </p:nvPr>
        </p:nvSpPr>
        <p:spPr>
          <a:xfrm>
            <a:off x="8737600" y="635635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D2DC-5F12-406D-9BC7-0C4E2707489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76" y="172920"/>
            <a:ext cx="10977349" cy="1058626"/>
          </a:xfrm>
        </p:spPr>
        <p:txBody>
          <a:bodyPr>
            <a:no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GLOBAL ACADEMY OF TECHNOLOGY</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rgbClr val="C00000"/>
                </a:solidFill>
                <a:latin typeface="Times New Roman" panose="02020603050405020304" pitchFamily="18" charset="0"/>
                <a:cs typeface="Times New Roman" panose="02020603050405020304" pitchFamily="18" charset="0"/>
              </a:rPr>
              <a:t>DEPARTMENT OF COMPUTER SCIENCE AND ENGINEERING</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K:\ns2 templates\KIRAN NS-2\college_logo3.png"/>
          <p:cNvPicPr/>
          <p:nvPr/>
        </p:nvPicPr>
        <p:blipFill>
          <a:blip r:embed="rId3" cstate="print"/>
          <a:srcRect/>
          <a:stretch>
            <a:fillRect/>
          </a:stretch>
        </p:blipFill>
        <p:spPr bwMode="auto">
          <a:xfrm>
            <a:off x="136051" y="172922"/>
            <a:ext cx="923925" cy="752475"/>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576520203"/>
              </p:ext>
            </p:extLst>
          </p:nvPr>
        </p:nvGraphicFramePr>
        <p:xfrm>
          <a:off x="1062038" y="1323832"/>
          <a:ext cx="10420282" cy="4831308"/>
        </p:xfrm>
        <a:graphic>
          <a:graphicData uri="http://schemas.openxmlformats.org/drawingml/2006/table">
            <a:tbl>
              <a:tblPr>
                <a:tableStyleId>{BC89EF96-8CEA-46FF-86C4-4CE0E7609802}</a:tableStyleId>
              </a:tblPr>
              <a:tblGrid>
                <a:gridCol w="1366325">
                  <a:extLst>
                    <a:ext uri="{9D8B030D-6E8A-4147-A177-3AD203B41FA5}">
                      <a16:colId xmlns:a16="http://schemas.microsoft.com/office/drawing/2014/main" val="20000"/>
                    </a:ext>
                  </a:extLst>
                </a:gridCol>
                <a:gridCol w="5672535">
                  <a:extLst>
                    <a:ext uri="{9D8B030D-6E8A-4147-A177-3AD203B41FA5}">
                      <a16:colId xmlns:a16="http://schemas.microsoft.com/office/drawing/2014/main" val="20001"/>
                    </a:ext>
                  </a:extLst>
                </a:gridCol>
                <a:gridCol w="1198871">
                  <a:extLst>
                    <a:ext uri="{9D8B030D-6E8A-4147-A177-3AD203B41FA5}">
                      <a16:colId xmlns:a16="http://schemas.microsoft.com/office/drawing/2014/main" val="20002"/>
                    </a:ext>
                  </a:extLst>
                </a:gridCol>
                <a:gridCol w="2182551">
                  <a:extLst>
                    <a:ext uri="{9D8B030D-6E8A-4147-A177-3AD203B41FA5}">
                      <a16:colId xmlns:a16="http://schemas.microsoft.com/office/drawing/2014/main" val="20003"/>
                    </a:ext>
                  </a:extLst>
                </a:gridCol>
              </a:tblGrid>
              <a:tr h="564992">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Subject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Project </a:t>
                      </a:r>
                      <a:r>
                        <a:rPr lang="en-US" sz="1600" b="1" dirty="0" smtClean="0">
                          <a:effectLst/>
                          <a:latin typeface="Times New Roman" panose="02020603050405020304" pitchFamily="18" charset="0"/>
                          <a:cs typeface="Times New Roman" panose="02020603050405020304" pitchFamily="18" charset="0"/>
                        </a:rPr>
                        <a:t>Work(Phase 2)</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Subject Code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ctr">
                        <a:lnSpc>
                          <a:spcPct val="115000"/>
                        </a:lnSpc>
                        <a:spcAft>
                          <a:spcPts val="1000"/>
                        </a:spcAft>
                      </a:pPr>
                      <a:r>
                        <a:rPr lang="en-IN" sz="1800" b="1" kern="1200" smtClean="0">
                          <a:solidFill>
                            <a:schemeClr val="tx1"/>
                          </a:solidFill>
                          <a:latin typeface="+mn-lt"/>
                          <a:ea typeface="+mn-ea"/>
                          <a:cs typeface="+mn-cs"/>
                        </a:rPr>
                        <a:t>15CSP78</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0"/>
                  </a:ext>
                </a:extLst>
              </a:tr>
              <a:tr h="454730">
                <a:tc rowSpan="4">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Student Name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Praveen</a:t>
                      </a:r>
                      <a:r>
                        <a:rPr lang="en-US" sz="1600" b="1" baseline="0" dirty="0" smtClean="0">
                          <a:effectLst/>
                          <a:latin typeface="Times New Roman" panose="02020603050405020304" pitchFamily="18" charset="0"/>
                          <a:cs typeface="Times New Roman" panose="02020603050405020304" pitchFamily="18" charset="0"/>
                        </a:rPr>
                        <a:t> 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rowSpan="4">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USN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1GA15CS109</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1"/>
                  </a:ext>
                </a:extLst>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Reshma P</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1GA15CS121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2"/>
                  </a:ext>
                </a:extLst>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Sanjana B</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1GA15CS130</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3"/>
                  </a:ext>
                </a:extLst>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Prajwal K L</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1GA15CS105</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4"/>
                  </a:ext>
                </a:extLst>
              </a:tr>
              <a:tr h="658706">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Domain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just">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Internet</a:t>
                      </a:r>
                      <a:r>
                        <a:rPr lang="en-US" sz="1600" b="1" baseline="0" dirty="0" smtClean="0">
                          <a:effectLst/>
                          <a:latin typeface="Times New Roman" panose="02020603050405020304" pitchFamily="18" charset="0"/>
                          <a:cs typeface="Times New Roman" panose="02020603050405020304" pitchFamily="18" charset="0"/>
                        </a:rPr>
                        <a:t> Of Things and machine learning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Group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G-33</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extLst>
                  <a:ext uri="{0D108BD9-81ED-4DB2-BD59-A6C34878D82A}">
                    <a16:rowId xmlns:a16="http://schemas.microsoft.com/office/drawing/2014/main" val="10005"/>
                  </a:ext>
                </a:extLst>
              </a:tr>
              <a:tr h="658706">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Project Title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algn="just">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Border line security with</a:t>
                      </a:r>
                      <a:r>
                        <a:rPr lang="en-US" sz="1600" b="1" baseline="0" dirty="0" smtClean="0">
                          <a:effectLst/>
                          <a:latin typeface="Times New Roman" panose="02020603050405020304" pitchFamily="18" charset="0"/>
                          <a:cs typeface="Times New Roman" panose="02020603050405020304" pitchFamily="18" charset="0"/>
                        </a:rPr>
                        <a:t> human detection system</a:t>
                      </a:r>
                      <a:r>
                        <a:rPr lang="en-US" sz="1600" b="1" dirty="0" smtClean="0">
                          <a:effectLst/>
                          <a:latin typeface="Times New Roman" panose="02020603050405020304" pitchFamily="18" charset="0"/>
                          <a:cs typeface="Times New Roman" panose="02020603050405020304" pitchFamily="18" charset="0"/>
                        </a:rPr>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564992">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Under taken at</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marR="3175"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Global Academy Of Technology</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7"/>
                  </a:ext>
                </a:extLst>
              </a:tr>
              <a:tr h="564992">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Guide Name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marR="3175"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Mrs. Jyothi  R</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00777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
            <a:lum/>
          </a:blip>
          <a:srcRect/>
          <a:stretch>
            <a:fillRect l="-2000" t="-6000" r="-100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5194" y="0"/>
            <a:ext cx="10972800" cy="1143000"/>
          </a:xfrm>
        </p:spPr>
        <p:txBody>
          <a:bodyPr/>
          <a:lstStyle/>
          <a:p>
            <a:r>
              <a:rPr lang="en-US" dirty="0" smtClean="0"/>
              <a:t> </a:t>
            </a:r>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10</a:t>
            </a:fld>
            <a:endParaRPr lang="en-IN" dirty="0"/>
          </a:p>
        </p:txBody>
      </p:sp>
      <p:pic>
        <p:nvPicPr>
          <p:cNvPr id="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386731" y="1195753"/>
            <a:ext cx="5373859" cy="476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82880" y="1434904"/>
            <a:ext cx="5964702" cy="3970318"/>
          </a:xfrm>
          <a:prstGeom prst="rect">
            <a:avLst/>
          </a:prstGeom>
          <a:noFill/>
        </p:spPr>
        <p:txBody>
          <a:bodyPr wrap="square" rtlCol="0">
            <a:spAutoFit/>
          </a:bodyPr>
          <a:lstStyle/>
          <a:p>
            <a:pPr>
              <a:buFont typeface="Arial" pitchFamily="34" charset="0"/>
              <a:buChar char="•"/>
            </a:pPr>
            <a:r>
              <a:rPr lang="en-US" sz="3600" dirty="0" smtClean="0"/>
              <a:t>The existing system uses PIR sensors which can detect only within 10 meters.</a:t>
            </a:r>
          </a:p>
          <a:p>
            <a:pPr>
              <a:buFont typeface="Arial" pitchFamily="34" charset="0"/>
              <a:buChar char="•"/>
            </a:pPr>
            <a:r>
              <a:rPr lang="en-US" sz="3600" dirty="0" smtClean="0"/>
              <a:t>This system uses AI technique for detection of human.</a:t>
            </a:r>
          </a:p>
          <a:p>
            <a:endParaRPr lang="en-US" sz="3600" dirty="0" smtClean="0"/>
          </a:p>
          <a:p>
            <a:pPr>
              <a:buFont typeface="Arial" pitchFamily="34" charset="0"/>
              <a:buChar char="•"/>
            </a:pPr>
            <a:endParaRPr lang="en-IN" sz="3600" dirty="0"/>
          </a:p>
        </p:txBody>
      </p:sp>
      <p:sp>
        <p:nvSpPr>
          <p:cNvPr id="11" name="Rectangle 10"/>
          <p:cNvSpPr/>
          <p:nvPr/>
        </p:nvSpPr>
        <p:spPr>
          <a:xfrm>
            <a:off x="3712600" y="280407"/>
            <a:ext cx="459799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Existing System</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54793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6000"/>
            <a:lum/>
          </a:blip>
          <a:srcRect/>
          <a:stretch>
            <a:fillRect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r>
              <a:rPr lang="en-US" dirty="0" smtClean="0"/>
              <a:t>The use of PIR sensors is a major drawback as it can detect only 10 meters.</a:t>
            </a:r>
          </a:p>
          <a:p>
            <a:r>
              <a:rPr lang="en-US" dirty="0" smtClean="0"/>
              <a:t>Requires high cost to set up communication between robot and rescue control.</a:t>
            </a:r>
          </a:p>
          <a:p>
            <a:r>
              <a:rPr lang="en-US" dirty="0" smtClean="0"/>
              <a:t>The use of AI techniques is quite limited.</a:t>
            </a:r>
          </a:p>
          <a:p>
            <a:r>
              <a:rPr lang="en-US" dirty="0" smtClean="0"/>
              <a:t>Could not detect if the robot was destroyed.</a:t>
            </a:r>
          </a:p>
          <a:p>
            <a:endParaRPr lang="en-IN"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11</a:t>
            </a:fld>
            <a:endParaRPr lang="en-IN"/>
          </a:p>
        </p:txBody>
      </p:sp>
      <p:sp>
        <p:nvSpPr>
          <p:cNvPr id="6" name="Rectangle 5"/>
          <p:cNvSpPr/>
          <p:nvPr/>
        </p:nvSpPr>
        <p:spPr>
          <a:xfrm>
            <a:off x="967823" y="364813"/>
            <a:ext cx="1070652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Disadvantages of the existing system</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3187" y="2489981"/>
            <a:ext cx="9340948" cy="1575582"/>
          </a:xfrm>
        </p:spPr>
        <p:txBody>
          <a:bodyPr>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t>PROPOSED</a:t>
            </a:r>
            <a:b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br>
            <a: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t> SYSTEM</a:t>
            </a:r>
            <a:endParaRPr lang="en-IN" sz="6600" b="1" dirty="0">
              <a:ln>
                <a:prstDash val="solid"/>
              </a:ln>
              <a:solidFill>
                <a:schemeClr val="accent5">
                  <a:lumMod val="75000"/>
                </a:schemeClr>
              </a:solidFill>
              <a:effectLst>
                <a:outerShdw blurRad="88000" dist="50800" dir="5040000" algn="tl">
                  <a:schemeClr val="accent4">
                    <a:tint val="80000"/>
                    <a:satMod val="250000"/>
                    <a:alpha val="45000"/>
                  </a:schemeClr>
                </a:outerShdw>
              </a:effectLst>
            </a:endParaRPr>
          </a:p>
        </p:txBody>
      </p:sp>
      <p:pic>
        <p:nvPicPr>
          <p:cNvPr id="6" name="Content Placeholder 5" descr="prop.jpg"/>
          <p:cNvPicPr>
            <a:picLocks noGrp="1" noChangeAspect="1"/>
          </p:cNvPicPr>
          <p:nvPr>
            <p:ph idx="1"/>
          </p:nvPr>
        </p:nvPicPr>
        <p:blipFill>
          <a:blip r:embed="rId2" cstate="print"/>
          <a:stretch>
            <a:fillRect/>
          </a:stretch>
        </p:blipFill>
        <p:spPr>
          <a:xfrm>
            <a:off x="745588" y="1041008"/>
            <a:ext cx="5080000" cy="4951828"/>
          </a:xfrm>
        </p:spPr>
      </p:pic>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262" y="176164"/>
            <a:ext cx="109728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Proposed System</a:t>
            </a:r>
            <a:endParaRPr lang="en-IN" sz="4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13</a:t>
            </a:fld>
            <a:endParaRPr lang="en-IN"/>
          </a:p>
        </p:txBody>
      </p:sp>
      <p:pic>
        <p:nvPicPr>
          <p:cNvPr id="7" name="Picture 2" descr="C:\Users\Sanjana B\Pictures\iot and ml\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78" y="1369631"/>
            <a:ext cx="5950635" cy="46582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61647" y="1163824"/>
            <a:ext cx="5641145" cy="5016758"/>
          </a:xfrm>
          <a:prstGeom prst="rect">
            <a:avLst/>
          </a:prstGeom>
          <a:noFill/>
        </p:spPr>
        <p:txBody>
          <a:bodyPr wrap="square" rtlCol="0">
            <a:spAutoFit/>
          </a:bodyPr>
          <a:lstStyle/>
          <a:p>
            <a:pPr>
              <a:buFont typeface="Arial" pitchFamily="34" charset="0"/>
              <a:buChar char="•"/>
            </a:pPr>
            <a:r>
              <a:rPr lang="en-IN" sz="3200" dirty="0" smtClean="0"/>
              <a:t> The received image from the robot will be further processed by ANN.</a:t>
            </a:r>
          </a:p>
          <a:p>
            <a:pPr>
              <a:buFont typeface="Arial" pitchFamily="34" charset="0"/>
              <a:buChar char="•"/>
            </a:pPr>
            <a:r>
              <a:rPr lang="en-IN" sz="3200" dirty="0" smtClean="0"/>
              <a:t> The system differentiates between animal and human and detects any suspect. </a:t>
            </a:r>
          </a:p>
          <a:p>
            <a:pPr>
              <a:buFont typeface="Arial" pitchFamily="34" charset="0"/>
              <a:buChar char="•"/>
            </a:pPr>
            <a:r>
              <a:rPr lang="en-IN" sz="3200" dirty="0" smtClean="0"/>
              <a:t>Few other features such as detecting hazardous gas , sending signal if the robot is destroyed are being added.</a:t>
            </a:r>
            <a:endParaRPr lang="en-IN" sz="3200" dirty="0"/>
          </a:p>
        </p:txBody>
      </p:sp>
    </p:spTree>
    <p:extLst>
      <p:ext uri="{BB962C8B-B14F-4D97-AF65-F5344CB8AC3E}">
        <p14:creationId xmlns:p14="http://schemas.microsoft.com/office/powerpoint/2010/main" val="287620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14</a:t>
            </a:fld>
            <a:endParaRPr lang="en-IN"/>
          </a:p>
        </p:txBody>
      </p:sp>
      <p:pic>
        <p:nvPicPr>
          <p:cNvPr id="7" name="Picture 2" descr="C:\Users\Sanjana B\Pictures\iot and ml\Face-detection-and-emotion-recognition-using-machine-learning.png.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01378" y="1594304"/>
            <a:ext cx="8096250" cy="45243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93034" y="407016"/>
            <a:ext cx="7343335"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PROPOSED SYSTEM</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System</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Architecture</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Content Placeholder 6" descr="BLOCK DIA.JPG"/>
          <p:cNvPicPr>
            <a:picLocks noGrp="1" noChangeAspect="1"/>
          </p:cNvPicPr>
          <p:nvPr>
            <p:ph idx="1"/>
          </p:nvPr>
        </p:nvPicPr>
        <p:blipFill>
          <a:blip r:embed="rId2" cstate="print"/>
          <a:stretch>
            <a:fillRect/>
          </a:stretch>
        </p:blipFill>
        <p:spPr>
          <a:xfrm>
            <a:off x="1041010" y="1350498"/>
            <a:ext cx="10156874" cy="4860071"/>
          </a:xfrm>
        </p:spPr>
      </p:pic>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15</a:t>
            </a:fld>
            <a:endParaRPr lang="en-IN"/>
          </a:p>
        </p:txBody>
      </p:sp>
    </p:spTree>
    <p:extLst>
      <p:ext uri="{BB962C8B-B14F-4D97-AF65-F5344CB8AC3E}">
        <p14:creationId xmlns:p14="http://schemas.microsoft.com/office/powerpoint/2010/main" val="59321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System</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Architecture</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16</a:t>
            </a:fld>
            <a:endParaRPr lang="en-IN"/>
          </a:p>
        </p:txBody>
      </p:sp>
      <p:pic>
        <p:nvPicPr>
          <p:cNvPr id="10" name="Content Placeholder 9"/>
          <p:cNvPicPr>
            <a:picLocks noGrp="1"/>
          </p:cNvPicPr>
          <p:nvPr>
            <p:ph idx="1"/>
          </p:nvPr>
        </p:nvPicPr>
        <p:blipFill>
          <a:blip r:embed="rId2" cstate="print"/>
          <a:srcRect/>
          <a:stretch>
            <a:fillRect/>
          </a:stretch>
        </p:blipFill>
        <p:spPr bwMode="auto">
          <a:xfrm>
            <a:off x="539502" y="1360662"/>
            <a:ext cx="6972646" cy="2219635"/>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754880" y="3826412"/>
            <a:ext cx="7076050" cy="2405576"/>
          </a:xfrm>
          <a:prstGeom prst="rect">
            <a:avLst/>
          </a:prstGeom>
          <a:noFill/>
          <a:ln w="9525">
            <a:noFill/>
            <a:miter lim="800000"/>
            <a:headEnd/>
            <a:tailEnd/>
          </a:ln>
        </p:spPr>
      </p:pic>
      <p:sp>
        <p:nvSpPr>
          <p:cNvPr id="12" name="Rectangle 11"/>
          <p:cNvSpPr/>
          <p:nvPr/>
        </p:nvSpPr>
        <p:spPr>
          <a:xfrm>
            <a:off x="7273316" y="1462091"/>
            <a:ext cx="4918684" cy="1446550"/>
          </a:xfrm>
          <a:prstGeom prst="rect">
            <a:avLst/>
          </a:prstGeom>
          <a:noFill/>
        </p:spPr>
        <p:txBody>
          <a:bodyPr wrap="square" lIns="91440" tIns="45720" rIns="91440" bIns="45720">
            <a:spAutoFit/>
          </a:bodyPr>
          <a:lstStyle/>
          <a:p>
            <a:pPr algn="ctr"/>
            <a:r>
              <a:rPr lang="en-US" sz="4400" b="1" spc="300" dirty="0" smtClean="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rPr>
              <a:t>TRAINING PROCESS</a:t>
            </a:r>
            <a:endParaRPr lang="en-US" sz="4400" b="1" cap="none" spc="300" dirty="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endParaRPr>
          </a:p>
        </p:txBody>
      </p:sp>
      <p:sp>
        <p:nvSpPr>
          <p:cNvPr id="13" name="Rectangle 12"/>
          <p:cNvSpPr/>
          <p:nvPr/>
        </p:nvSpPr>
        <p:spPr>
          <a:xfrm>
            <a:off x="239151" y="4318782"/>
            <a:ext cx="4290646" cy="1446550"/>
          </a:xfrm>
          <a:prstGeom prst="rect">
            <a:avLst/>
          </a:prstGeom>
        </p:spPr>
        <p:txBody>
          <a:bodyPr wrap="square">
            <a:spAutoFit/>
          </a:bodyPr>
          <a:lstStyle/>
          <a:p>
            <a:pPr algn="ctr"/>
            <a:r>
              <a:rPr lang="en-US" sz="4400" b="1" spc="300" dirty="0" smtClean="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rPr>
              <a:t>TESTING PROCESS</a:t>
            </a:r>
            <a:endParaRPr lang="en-US" sz="4400" b="1" spc="300" dirty="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endParaRPr>
          </a:p>
        </p:txBody>
      </p:sp>
    </p:spTree>
    <p:extLst>
      <p:ext uri="{BB962C8B-B14F-4D97-AF65-F5344CB8AC3E}">
        <p14:creationId xmlns:p14="http://schemas.microsoft.com/office/powerpoint/2010/main" val="593217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High Level Design</a:t>
            </a: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17</a:t>
            </a:fld>
            <a:endParaRPr lang="en-IN"/>
          </a:p>
        </p:txBody>
      </p:sp>
      <p:pic>
        <p:nvPicPr>
          <p:cNvPr id="10" name="Picture 9" descr="level 0.JPG"/>
          <p:cNvPicPr>
            <a:picLocks noChangeAspect="1"/>
          </p:cNvPicPr>
          <p:nvPr/>
        </p:nvPicPr>
        <p:blipFill>
          <a:blip r:embed="rId2" cstate="print"/>
          <a:stretch>
            <a:fillRect/>
          </a:stretch>
        </p:blipFill>
        <p:spPr>
          <a:xfrm>
            <a:off x="717818" y="1598588"/>
            <a:ext cx="10944299" cy="4476750"/>
          </a:xfrm>
          <a:prstGeom prst="rect">
            <a:avLst/>
          </a:prstGeom>
        </p:spPr>
      </p:pic>
    </p:spTree>
    <p:extLst>
      <p:ext uri="{BB962C8B-B14F-4D97-AF65-F5344CB8AC3E}">
        <p14:creationId xmlns:p14="http://schemas.microsoft.com/office/powerpoint/2010/main" val="2471434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37957" y="175023"/>
            <a:ext cx="10363200" cy="1470025"/>
          </a:xfrm>
        </p:spPr>
        <p:txBody>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High Level Design</a:t>
            </a: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dirty="0"/>
          </a:p>
        </p:txBody>
      </p:sp>
      <p:sp>
        <p:nvSpPr>
          <p:cNvPr id="3" name="Subtitle 2"/>
          <p:cNvSpPr>
            <a:spLocks noGrp="1"/>
          </p:cNvSpPr>
          <p:nvPr>
            <p:ph type="subTitle" idx="1"/>
          </p:nvPr>
        </p:nvSpPr>
        <p:spPr/>
        <p:txBody>
          <a:bodyPr/>
          <a:lstStyle/>
          <a:p>
            <a:endParaRPr lang="en-IN" dirty="0"/>
          </a:p>
        </p:txBody>
      </p:sp>
      <p:pic>
        <p:nvPicPr>
          <p:cNvPr id="6" name="Picture 5" descr="level 1.JPG"/>
          <p:cNvPicPr>
            <a:picLocks noChangeAspect="1"/>
          </p:cNvPicPr>
          <p:nvPr/>
        </p:nvPicPr>
        <p:blipFill>
          <a:blip r:embed="rId2" cstate="print"/>
          <a:stretch>
            <a:fillRect/>
          </a:stretch>
        </p:blipFill>
        <p:spPr>
          <a:xfrm>
            <a:off x="928468" y="1392702"/>
            <a:ext cx="10269415" cy="49233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2873" y="301632"/>
            <a:ext cx="10363200" cy="1470025"/>
          </a:xfrm>
        </p:spPr>
        <p:txBody>
          <a:bodyPr>
            <a:normAutofit/>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High Level Design</a:t>
            </a:r>
            <a:r>
              <a:rPr lang="en-I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sz="5400" dirty="0"/>
          </a:p>
        </p:txBody>
      </p:sp>
      <p:sp>
        <p:nvSpPr>
          <p:cNvPr id="3" name="Subtitle 2"/>
          <p:cNvSpPr>
            <a:spLocks noGrp="1"/>
          </p:cNvSpPr>
          <p:nvPr>
            <p:ph type="subTitle" idx="1"/>
          </p:nvPr>
        </p:nvSpPr>
        <p:spPr/>
        <p:txBody>
          <a:bodyPr/>
          <a:lstStyle/>
          <a:p>
            <a:endParaRPr lang="en-IN" dirty="0"/>
          </a:p>
        </p:txBody>
      </p:sp>
      <p:pic>
        <p:nvPicPr>
          <p:cNvPr id="4" name="Picture 3" descr="level 2.JPG"/>
          <p:cNvPicPr>
            <a:picLocks noChangeAspect="1"/>
          </p:cNvPicPr>
          <p:nvPr/>
        </p:nvPicPr>
        <p:blipFill>
          <a:blip r:embed="rId2" cstate="print"/>
          <a:stretch>
            <a:fillRect/>
          </a:stretch>
        </p:blipFill>
        <p:spPr>
          <a:xfrm>
            <a:off x="1026941" y="1721314"/>
            <a:ext cx="10185010" cy="43719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5"/>
            <a:ext cx="10515600" cy="1322998"/>
          </a:xfrm>
        </p:spPr>
        <p:txBody>
          <a:bodyPr>
            <a:normAutofit fontScale="90000"/>
          </a:bodyPr>
          <a:lstStyle/>
          <a:p>
            <a:r>
              <a:rPr lang="en-IN" sz="8900" b="1" dirty="0" smtClean="0">
                <a:ln w="17780" cmpd="sng">
                  <a:solidFill>
                    <a:schemeClr val="accent1">
                      <a:tint val="3000"/>
                    </a:schemeClr>
                  </a:solidFill>
                  <a:prstDash val="solid"/>
                  <a:miter lim="800000"/>
                </a:ln>
                <a:solidFill>
                  <a:srgbClr val="92D050"/>
                </a:solidFill>
                <a:effectLst>
                  <a:outerShdw blurRad="55000" dist="50800" dir="5400000" algn="tl">
                    <a:srgbClr val="000000">
                      <a:alpha val="33000"/>
                    </a:srgbClr>
                  </a:outerShdw>
                </a:effectLst>
              </a:rPr>
              <a:t>Agenda</a:t>
            </a:r>
            <a: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IN" dirty="0"/>
          </a:p>
        </p:txBody>
      </p:sp>
      <p:sp>
        <p:nvSpPr>
          <p:cNvPr id="3" name="Content Placeholder 2"/>
          <p:cNvSpPr>
            <a:spLocks noGrp="1"/>
          </p:cNvSpPr>
          <p:nvPr>
            <p:ph idx="1"/>
          </p:nvPr>
        </p:nvSpPr>
        <p:spPr>
          <a:xfrm>
            <a:off x="838202" y="1561514"/>
            <a:ext cx="10515600" cy="4656393"/>
          </a:xfrm>
        </p:spPr>
        <p:txBody>
          <a:bodyPr>
            <a:normAutofit lnSpcReduction="10000"/>
          </a:bodyPr>
          <a:lstStyle/>
          <a:p>
            <a:r>
              <a:rPr lang="en-IN" sz="3200" dirty="0" smtClean="0"/>
              <a:t>Introduction</a:t>
            </a:r>
          </a:p>
          <a:p>
            <a:r>
              <a:rPr lang="en-IN" sz="3200" dirty="0" smtClean="0"/>
              <a:t>Problem Statement</a:t>
            </a:r>
          </a:p>
          <a:p>
            <a:r>
              <a:rPr lang="en-IN" sz="3200" dirty="0" smtClean="0"/>
              <a:t>Objectives</a:t>
            </a:r>
          </a:p>
          <a:p>
            <a:r>
              <a:rPr lang="en-IN" sz="3200" dirty="0" smtClean="0"/>
              <a:t>Existing System</a:t>
            </a:r>
          </a:p>
          <a:p>
            <a:r>
              <a:rPr lang="en-IN" sz="3200" dirty="0" smtClean="0"/>
              <a:t>Proposed System</a:t>
            </a:r>
          </a:p>
          <a:p>
            <a:r>
              <a:rPr lang="en-IN" sz="3200" dirty="0" smtClean="0"/>
              <a:t>System Architecture</a:t>
            </a:r>
          </a:p>
          <a:p>
            <a:r>
              <a:rPr lang="en-IN" dirty="0" smtClean="0"/>
              <a:t>High Level Design</a:t>
            </a:r>
            <a:endParaRPr lang="en-IN" sz="3200" dirty="0" smtClean="0"/>
          </a:p>
          <a:p>
            <a:r>
              <a:rPr lang="en-IN" sz="3200" dirty="0" smtClean="0"/>
              <a:t>Bibliography</a:t>
            </a:r>
          </a:p>
          <a:p>
            <a:pPr>
              <a:buNone/>
            </a:pPr>
            <a:endParaRPr lang="en-IN" sz="3200" dirty="0" smtClean="0"/>
          </a:p>
          <a:p>
            <a:pPr marL="0" indent="0">
              <a:buNone/>
            </a:pPr>
            <a:endParaRPr lang="en-IN" dirty="0" smtClean="0"/>
          </a:p>
          <a:p>
            <a:endParaRPr lang="en-IN" dirty="0" smtClean="0"/>
          </a:p>
          <a:p>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10" name="Slide Number Placeholder 9"/>
          <p:cNvSpPr>
            <a:spLocks noGrp="1"/>
          </p:cNvSpPr>
          <p:nvPr>
            <p:ph type="sldNum" sz="quarter" idx="12"/>
          </p:nvPr>
        </p:nvSpPr>
        <p:spPr/>
        <p:txBody>
          <a:bodyPr>
            <a:normAutofit/>
          </a:bodyPr>
          <a:lstStyle/>
          <a:p>
            <a:fld id="{2663D2DC-5F12-406D-9BC7-0C4E2707489C}" type="slidenum">
              <a:rPr lang="en-IN" smtClean="0"/>
              <a:pPr/>
              <a:t>2</a:t>
            </a:fld>
            <a:endParaRPr lang="en-IN" dirty="0"/>
          </a:p>
        </p:txBody>
      </p:sp>
    </p:spTree>
    <p:extLst>
      <p:ext uri="{BB962C8B-B14F-4D97-AF65-F5344CB8AC3E}">
        <p14:creationId xmlns:p14="http://schemas.microsoft.com/office/powerpoint/2010/main" val="4012968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MODULES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20</a:t>
            </a:fld>
            <a:endParaRPr lang="en-IN"/>
          </a:p>
        </p:txBody>
      </p:sp>
    </p:spTree>
    <p:extLst>
      <p:ext uri="{BB962C8B-B14F-4D97-AF65-F5344CB8AC3E}">
        <p14:creationId xmlns:p14="http://schemas.microsoft.com/office/powerpoint/2010/main" val="275347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MODULES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21</a:t>
            </a:fld>
            <a:endParaRPr lang="en-IN"/>
          </a:p>
        </p:txBody>
      </p:sp>
    </p:spTree>
    <p:extLst>
      <p:ext uri="{BB962C8B-B14F-4D97-AF65-F5344CB8AC3E}">
        <p14:creationId xmlns:p14="http://schemas.microsoft.com/office/powerpoint/2010/main" val="113774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M</a:t>
            </a:r>
            <a:r>
              <a:rPr lang="en-US" dirty="0" smtClean="0">
                <a:ln w="0"/>
                <a:effectLst>
                  <a:outerShdw blurRad="38100" dist="19050" dir="2700000" algn="tl" rotWithShape="0">
                    <a:schemeClr val="dk1">
                      <a:alpha val="40000"/>
                    </a:schemeClr>
                  </a:outerShdw>
                </a:effectLst>
              </a:rPr>
              <a:t>ODULES</a:t>
            </a:r>
            <a:endParaRPr lang="en-US"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22</a:t>
            </a:fld>
            <a:endParaRPr lang="en-IN"/>
          </a:p>
        </p:txBody>
      </p:sp>
    </p:spTree>
    <p:extLst>
      <p:ext uri="{BB962C8B-B14F-4D97-AF65-F5344CB8AC3E}">
        <p14:creationId xmlns:p14="http://schemas.microsoft.com/office/powerpoint/2010/main" val="422300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dirty="0">
                <a:ln/>
              </a:rPr>
              <a:t>IMPLEMENTATION</a:t>
            </a:r>
          </a:p>
        </p:txBody>
      </p:sp>
      <p:sp>
        <p:nvSpPr>
          <p:cNvPr id="3" name="Content Placeholder 2"/>
          <p:cNvSpPr>
            <a:spLocks noGrp="1"/>
          </p:cNvSpPr>
          <p:nvPr>
            <p:ph idx="1"/>
          </p:nvPr>
        </p:nvSpPr>
        <p:spPr>
          <a:xfrm>
            <a:off x="609600" y="1477296"/>
            <a:ext cx="5887453" cy="4525963"/>
          </a:xfrm>
        </p:spPr>
        <p:txBody>
          <a:bodyPr>
            <a:noAutofit/>
          </a:bodyPr>
          <a:lstStyle/>
          <a:p>
            <a:pPr marL="0" indent="0">
              <a:buNone/>
            </a:pPr>
            <a:r>
              <a:rPr lang="en-US" sz="1800" dirty="0"/>
              <a:t>[</a:t>
            </a:r>
            <a:r>
              <a:rPr lang="en-US" sz="1800" dirty="0" err="1"/>
              <a:t>fn</a:t>
            </a:r>
            <a:r>
              <a:rPr lang="en-US" sz="1800" dirty="0"/>
              <a:t> </a:t>
            </a:r>
            <a:r>
              <a:rPr lang="en-US" sz="1800" dirty="0" err="1"/>
              <a:t>pn</a:t>
            </a:r>
            <a:r>
              <a:rPr lang="en-US" sz="1800" dirty="0"/>
              <a:t>] = </a:t>
            </a:r>
            <a:r>
              <a:rPr lang="en-US" sz="1800" dirty="0" err="1"/>
              <a:t>uigetfile</a:t>
            </a:r>
            <a:r>
              <a:rPr lang="en-US" sz="1800" dirty="0"/>
              <a:t>({'*.jpg';'*.bmp';'*.</a:t>
            </a:r>
            <a:r>
              <a:rPr lang="en-US" sz="1800" dirty="0" err="1"/>
              <a:t>tif</a:t>
            </a:r>
            <a:r>
              <a:rPr lang="en-US" sz="1800" dirty="0"/>
              <a:t>';'*.gif';'*.</a:t>
            </a:r>
            <a:r>
              <a:rPr lang="en-US" sz="1800" dirty="0" err="1"/>
              <a:t>png</a:t>
            </a:r>
            <a:r>
              <a:rPr lang="en-US" sz="1800" dirty="0"/>
              <a:t>'},'Select Image File');</a:t>
            </a:r>
          </a:p>
          <a:p>
            <a:pPr marL="0" indent="0">
              <a:buNone/>
            </a:pPr>
            <a:r>
              <a:rPr lang="en-US" sz="1800" dirty="0"/>
              <a:t>complete = </a:t>
            </a:r>
            <a:r>
              <a:rPr lang="en-US" sz="1800" dirty="0" err="1"/>
              <a:t>strcat</a:t>
            </a:r>
            <a:r>
              <a:rPr lang="en-US" sz="1800" dirty="0"/>
              <a:t>(</a:t>
            </a:r>
            <a:r>
              <a:rPr lang="en-US" sz="1800" dirty="0" err="1"/>
              <a:t>pn,fn</a:t>
            </a:r>
            <a:r>
              <a:rPr lang="en-US" sz="1800" dirty="0"/>
              <a:t>);</a:t>
            </a:r>
          </a:p>
          <a:p>
            <a:pPr marL="0" indent="0">
              <a:buNone/>
            </a:pPr>
            <a:r>
              <a:rPr lang="en-US" sz="1800" dirty="0"/>
              <a:t>pic1=(</a:t>
            </a:r>
            <a:r>
              <a:rPr lang="en-US" sz="1800" dirty="0" err="1"/>
              <a:t>imread</a:t>
            </a:r>
            <a:r>
              <a:rPr lang="en-US" sz="1800" dirty="0"/>
              <a:t> (complete));</a:t>
            </a:r>
          </a:p>
          <a:p>
            <a:pPr marL="0" indent="0">
              <a:buNone/>
            </a:pPr>
            <a:r>
              <a:rPr lang="en-US" sz="1800" dirty="0" err="1"/>
              <a:t>figure,imshow</a:t>
            </a:r>
            <a:r>
              <a:rPr lang="en-US" sz="1800" dirty="0"/>
              <a:t>(pic1);</a:t>
            </a:r>
          </a:p>
          <a:p>
            <a:pPr marL="0" indent="0">
              <a:buNone/>
            </a:pPr>
            <a:r>
              <a:rPr lang="en-US" sz="1800" dirty="0"/>
              <a:t>title('Input Image');</a:t>
            </a:r>
          </a:p>
          <a:p>
            <a:pPr marL="0" indent="0">
              <a:buNone/>
            </a:pPr>
            <a:r>
              <a:rPr lang="en-US" sz="1800" dirty="0"/>
              <a:t>load Decision;</a:t>
            </a:r>
          </a:p>
          <a:p>
            <a:pPr marL="0" indent="0">
              <a:buNone/>
            </a:pPr>
            <a:r>
              <a:rPr lang="en-US" sz="1800" dirty="0"/>
              <a:t>c1=0;c2=0;c3=0;c4=0;c5=0;c6=0;</a:t>
            </a:r>
          </a:p>
          <a:p>
            <a:pPr marL="0" indent="0">
              <a:buNone/>
            </a:pPr>
            <a:r>
              <a:rPr lang="en-US" sz="1800" dirty="0" err="1"/>
              <a:t>det</a:t>
            </a:r>
            <a:r>
              <a:rPr lang="en-US" sz="1800" dirty="0"/>
              <a:t>=[];</a:t>
            </a:r>
          </a:p>
          <a:p>
            <a:pPr marL="0" indent="0">
              <a:buNone/>
            </a:pPr>
            <a:r>
              <a:rPr lang="en-US" sz="1800" dirty="0" smtClean="0"/>
              <a:t> d1=WavData1(complete);</a:t>
            </a:r>
          </a:p>
          <a:p>
            <a:pPr marL="0" indent="0">
              <a:buNone/>
            </a:pPr>
            <a:r>
              <a:rPr lang="en-US" sz="1800" dirty="0"/>
              <a:t>	</a:t>
            </a:r>
            <a:r>
              <a:rPr lang="en-US" sz="1800" dirty="0" smtClean="0"/>
              <a:t>d1=mean(d1);</a:t>
            </a:r>
          </a:p>
          <a:p>
            <a:pPr marL="0" indent="0">
              <a:buNone/>
            </a:pPr>
            <a:r>
              <a:rPr lang="en-US" sz="1800" dirty="0"/>
              <a:t>	</a:t>
            </a:r>
            <a:r>
              <a:rPr lang="en-US" sz="1800" dirty="0" smtClean="0"/>
              <a:t> </a:t>
            </a:r>
            <a:r>
              <a:rPr lang="en-US" sz="1800" dirty="0" err="1"/>
              <a:t>yfit</a:t>
            </a:r>
            <a:r>
              <a:rPr lang="en-US" sz="1800" dirty="0"/>
              <a:t>=</a:t>
            </a:r>
            <a:r>
              <a:rPr lang="en-US" sz="1800" dirty="0" err="1"/>
              <a:t>treeval</a:t>
            </a:r>
            <a:r>
              <a:rPr lang="en-US" sz="1800" dirty="0"/>
              <a:t>(T,d1);</a:t>
            </a:r>
          </a:p>
          <a:p>
            <a:pPr marL="0" indent="0">
              <a:buNone/>
            </a:pPr>
            <a:r>
              <a:rPr lang="en-US" sz="1800" dirty="0" smtClean="0"/>
              <a:t>       </a:t>
            </a:r>
            <a:r>
              <a:rPr lang="en-US" sz="1800" dirty="0" err="1"/>
              <a:t>tc</a:t>
            </a:r>
            <a:r>
              <a:rPr lang="en-US" sz="1800" dirty="0"/>
              <a:t> = </a:t>
            </a:r>
            <a:r>
              <a:rPr lang="en-US" sz="1800" dirty="0" err="1"/>
              <a:t>fitctree</a:t>
            </a:r>
            <a:r>
              <a:rPr lang="en-US" sz="1800" dirty="0"/>
              <a:t>(</a:t>
            </a:r>
            <a:r>
              <a:rPr lang="en-US" sz="1800" dirty="0" err="1"/>
              <a:t>Train,class</a:t>
            </a:r>
            <a:r>
              <a:rPr lang="en-US" sz="1800" dirty="0" smtClean="0"/>
              <a:t>)</a:t>
            </a:r>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23</a:t>
            </a:fld>
            <a:endParaRPr lang="en-IN"/>
          </a:p>
        </p:txBody>
      </p:sp>
      <p:sp>
        <p:nvSpPr>
          <p:cNvPr id="7" name="TextBox 6"/>
          <p:cNvSpPr txBox="1"/>
          <p:nvPr/>
        </p:nvSpPr>
        <p:spPr>
          <a:xfrm>
            <a:off x="7038473" y="1477296"/>
            <a:ext cx="4632102" cy="3139321"/>
          </a:xfrm>
          <a:prstGeom prst="rect">
            <a:avLst/>
          </a:prstGeom>
          <a:noFill/>
        </p:spPr>
        <p:txBody>
          <a:bodyPr wrap="none" rtlCol="0">
            <a:spAutoFit/>
          </a:bodyPr>
          <a:lstStyle/>
          <a:p>
            <a:r>
              <a:rPr lang="en-US" dirty="0"/>
              <a:t>if(</a:t>
            </a:r>
            <a:r>
              <a:rPr lang="en-US" dirty="0" err="1"/>
              <a:t>yfit</a:t>
            </a:r>
            <a:r>
              <a:rPr lang="en-US" dirty="0"/>
              <a:t>==1)</a:t>
            </a:r>
          </a:p>
          <a:p>
            <a:r>
              <a:rPr lang="en-US" dirty="0"/>
              <a:t>     </a:t>
            </a:r>
            <a:r>
              <a:rPr lang="en-US" dirty="0" err="1"/>
              <a:t>disp</a:t>
            </a:r>
            <a:r>
              <a:rPr lang="en-US" dirty="0"/>
              <a:t>('HUMAN');</a:t>
            </a:r>
            <a:r>
              <a:rPr lang="en-US" dirty="0" err="1"/>
              <a:t>msgbox</a:t>
            </a:r>
            <a:r>
              <a:rPr lang="en-US" dirty="0"/>
              <a:t>('HUMAN');</a:t>
            </a:r>
          </a:p>
          <a:p>
            <a:r>
              <a:rPr lang="en-US" dirty="0"/>
              <a:t>        c1 = d1;</a:t>
            </a:r>
          </a:p>
          <a:p>
            <a:r>
              <a:rPr lang="en-US" dirty="0"/>
              <a:t>        </a:t>
            </a:r>
            <a:r>
              <a:rPr lang="en-US" dirty="0" err="1"/>
              <a:t>det</a:t>
            </a:r>
            <a:r>
              <a:rPr lang="en-US" dirty="0"/>
              <a:t>=1</a:t>
            </a:r>
          </a:p>
          <a:p>
            <a:r>
              <a:rPr lang="en-US" dirty="0"/>
              <a:t>		</a:t>
            </a:r>
            <a:r>
              <a:rPr lang="en-US" dirty="0" err="1"/>
              <a:t>elseif</a:t>
            </a:r>
            <a:r>
              <a:rPr lang="en-US" dirty="0"/>
              <a:t>(</a:t>
            </a:r>
            <a:r>
              <a:rPr lang="en-US" dirty="0" err="1"/>
              <a:t>yfit</a:t>
            </a:r>
            <a:r>
              <a:rPr lang="en-US" dirty="0"/>
              <a:t>==2)</a:t>
            </a:r>
          </a:p>
          <a:p>
            <a:r>
              <a:rPr lang="en-US" dirty="0"/>
              <a:t>     </a:t>
            </a:r>
            <a:r>
              <a:rPr lang="en-US" dirty="0" err="1"/>
              <a:t>disp</a:t>
            </a:r>
            <a:r>
              <a:rPr lang="en-US" dirty="0"/>
              <a:t>('NOT HUMAN');</a:t>
            </a:r>
            <a:r>
              <a:rPr lang="en-US" dirty="0" err="1"/>
              <a:t>msgbox</a:t>
            </a:r>
            <a:r>
              <a:rPr lang="en-US" dirty="0"/>
              <a:t>('NOT HUMAN');</a:t>
            </a:r>
          </a:p>
          <a:p>
            <a:r>
              <a:rPr lang="en-US" dirty="0"/>
              <a:t>        c2 = d1;</a:t>
            </a:r>
          </a:p>
          <a:p>
            <a:r>
              <a:rPr lang="en-US" dirty="0"/>
              <a:t>        </a:t>
            </a:r>
            <a:r>
              <a:rPr lang="en-US" dirty="0" err="1"/>
              <a:t>det</a:t>
            </a:r>
            <a:r>
              <a:rPr lang="en-US" dirty="0"/>
              <a:t>=0    </a:t>
            </a:r>
          </a:p>
          <a:p>
            <a:r>
              <a:rPr lang="en-US" dirty="0"/>
              <a:t>    else</a:t>
            </a:r>
          </a:p>
          <a:p>
            <a:r>
              <a:rPr lang="en-US" dirty="0"/>
              <a:t>     </a:t>
            </a:r>
            <a:r>
              <a:rPr lang="en-US" dirty="0" err="1"/>
              <a:t>disp</a:t>
            </a:r>
            <a:r>
              <a:rPr lang="en-US" dirty="0"/>
              <a:t>('Invalid Input');</a:t>
            </a:r>
            <a:r>
              <a:rPr lang="en-US" dirty="0" err="1"/>
              <a:t>msgbox</a:t>
            </a:r>
            <a:r>
              <a:rPr lang="en-US" dirty="0"/>
              <a:t>('Invalid Input');</a:t>
            </a:r>
          </a:p>
          <a:p>
            <a:r>
              <a:rPr lang="en-US" dirty="0"/>
              <a:t>     end</a:t>
            </a:r>
          </a:p>
        </p:txBody>
      </p:sp>
    </p:spTree>
    <p:extLst>
      <p:ext uri="{BB962C8B-B14F-4D97-AF65-F5344CB8AC3E}">
        <p14:creationId xmlns:p14="http://schemas.microsoft.com/office/powerpoint/2010/main" val="254902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dirty="0" smtClean="0">
                <a:ln/>
              </a:rPr>
              <a:t>IMPLEMENTATION</a:t>
            </a:r>
            <a:endParaRPr lang="en-US" b="1" dirty="0">
              <a:ln/>
            </a:endParaRP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24</a:t>
            </a:fld>
            <a:endParaRPr lang="en-IN"/>
          </a:p>
        </p:txBody>
      </p:sp>
    </p:spTree>
    <p:extLst>
      <p:ext uri="{BB962C8B-B14F-4D97-AF65-F5344CB8AC3E}">
        <p14:creationId xmlns:p14="http://schemas.microsoft.com/office/powerpoint/2010/main" val="224862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TESTING</a:t>
            </a:r>
            <a:endParaRPr lang="en-US" dirty="0"/>
          </a:p>
        </p:txBody>
      </p:sp>
      <p:pic>
        <p:nvPicPr>
          <p:cNvPr id="6" name="Content Placeholder 5"/>
          <p:cNvPicPr>
            <a:picLocks noGrp="1" noChangeAspect="1"/>
          </p:cNvPicPr>
          <p:nvPr>
            <p:ph idx="1"/>
          </p:nvPr>
        </p:nvPicPr>
        <p:blipFill>
          <a:blip r:embed="rId2"/>
          <a:stretch>
            <a:fillRect/>
          </a:stretch>
        </p:blipFill>
        <p:spPr>
          <a:xfrm>
            <a:off x="1443789" y="1772444"/>
            <a:ext cx="9035716" cy="4181475"/>
          </a:xfrm>
          <a:prstGeom prst="rect">
            <a:avLst/>
          </a:prstGeom>
        </p:spPr>
      </p:pic>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25</a:t>
            </a:fld>
            <a:endParaRPr lang="en-IN"/>
          </a:p>
        </p:txBody>
      </p:sp>
    </p:spTree>
    <p:extLst>
      <p:ext uri="{BB962C8B-B14F-4D97-AF65-F5344CB8AC3E}">
        <p14:creationId xmlns:p14="http://schemas.microsoft.com/office/powerpoint/2010/main" val="684902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TESTING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26</a:t>
            </a:fld>
            <a:endParaRPr lang="en-IN"/>
          </a:p>
        </p:txBody>
      </p:sp>
    </p:spTree>
    <p:extLst>
      <p:ext uri="{BB962C8B-B14F-4D97-AF65-F5344CB8AC3E}">
        <p14:creationId xmlns:p14="http://schemas.microsoft.com/office/powerpoint/2010/main" val="1687173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06066" y="846138"/>
            <a:ext cx="4095299" cy="2522704"/>
          </a:xfrm>
          <a:prstGeom prst="rect">
            <a:avLst/>
          </a:prstGeom>
        </p:spPr>
      </p:pic>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27</a:t>
            </a:fld>
            <a:endParaRPr lang="en-IN"/>
          </a:p>
        </p:txBody>
      </p:sp>
      <p:pic>
        <p:nvPicPr>
          <p:cNvPr id="7" name="Picture 6"/>
          <p:cNvPicPr>
            <a:picLocks noChangeAspect="1"/>
          </p:cNvPicPr>
          <p:nvPr/>
        </p:nvPicPr>
        <p:blipFill>
          <a:blip r:embed="rId3"/>
          <a:stretch>
            <a:fillRect/>
          </a:stretch>
        </p:blipFill>
        <p:spPr>
          <a:xfrm>
            <a:off x="264696" y="3656283"/>
            <a:ext cx="4868570" cy="2383570"/>
          </a:xfrm>
          <a:prstGeom prst="rect">
            <a:avLst/>
          </a:prstGeom>
        </p:spPr>
      </p:pic>
      <p:pic>
        <p:nvPicPr>
          <p:cNvPr id="8" name="Picture 7"/>
          <p:cNvPicPr>
            <a:picLocks noChangeAspect="1"/>
          </p:cNvPicPr>
          <p:nvPr/>
        </p:nvPicPr>
        <p:blipFill>
          <a:blip r:embed="rId4"/>
          <a:stretch>
            <a:fillRect/>
          </a:stretch>
        </p:blipFill>
        <p:spPr>
          <a:xfrm>
            <a:off x="7698194" y="337132"/>
            <a:ext cx="3379643" cy="3031043"/>
          </a:xfrm>
          <a:prstGeom prst="rect">
            <a:avLst/>
          </a:prstGeom>
        </p:spPr>
      </p:pic>
      <p:pic>
        <p:nvPicPr>
          <p:cNvPr id="9" name="Picture 8"/>
          <p:cNvPicPr>
            <a:picLocks noChangeAspect="1"/>
          </p:cNvPicPr>
          <p:nvPr/>
        </p:nvPicPr>
        <p:blipFill>
          <a:blip r:embed="rId5"/>
          <a:stretch>
            <a:fillRect/>
          </a:stretch>
        </p:blipFill>
        <p:spPr>
          <a:xfrm>
            <a:off x="7321968" y="3512680"/>
            <a:ext cx="4132096" cy="3026240"/>
          </a:xfrm>
          <a:prstGeom prst="rect">
            <a:avLst/>
          </a:prstGeom>
        </p:spPr>
      </p:pic>
      <p:sp>
        <p:nvSpPr>
          <p:cNvPr id="10" name="Rectangle 9"/>
          <p:cNvSpPr/>
          <p:nvPr/>
        </p:nvSpPr>
        <p:spPr>
          <a:xfrm>
            <a:off x="4773802" y="337132"/>
            <a:ext cx="2594044"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9141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5300" b="1" dirty="0" smtClean="0">
                <a:ln w="9525">
                  <a:solidFill>
                    <a:schemeClr val="bg1"/>
                  </a:solidFill>
                  <a:prstDash val="solid"/>
                </a:ln>
                <a:effectLst>
                  <a:outerShdw blurRad="12700" dist="38100" dir="2700000" algn="tl" rotWithShape="0">
                    <a:schemeClr val="bg1">
                      <a:lumMod val="50000"/>
                    </a:schemeClr>
                  </a:outerShdw>
                </a:effectLst>
              </a:rPr>
              <a:t>CONCLUSION</a:t>
            </a:r>
            <a:r>
              <a:rPr lang="en-US" b="1" dirty="0">
                <a:ln w="9525">
                  <a:solidFill>
                    <a:schemeClr val="bg1"/>
                  </a:solidFill>
                  <a:prstDash val="solid"/>
                </a:ln>
                <a:effectLst>
                  <a:outerShdw blurRad="12700" dist="38100" dir="2700000" algn="tl" rotWithShape="0">
                    <a:schemeClr val="bg1">
                      <a:lumMod val="50000"/>
                    </a:schemeClr>
                  </a:outerShdw>
                </a:effectLst>
              </a:rPr>
              <a:t/>
            </a:r>
            <a:br>
              <a:rPr lang="en-US" b="1" dirty="0">
                <a:ln w="9525">
                  <a:solidFill>
                    <a:schemeClr val="bg1"/>
                  </a:solidFill>
                  <a:prstDash val="solid"/>
                </a:ln>
                <a:effectLst>
                  <a:outerShdw blurRad="12700" dist="38100" dir="2700000" algn="tl" rotWithShape="0">
                    <a:schemeClr val="bg1">
                      <a:lumMod val="50000"/>
                    </a:schemeClr>
                  </a:outerShdw>
                </a:effectLst>
              </a:rPr>
            </a:b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Robot navigates freely based on the sensor </a:t>
            </a:r>
            <a:r>
              <a:rPr lang="en-US" dirty="0" smtClean="0"/>
              <a:t>status.</a:t>
            </a:r>
          </a:p>
          <a:p>
            <a:r>
              <a:rPr lang="en-US" dirty="0"/>
              <a:t>Capture the image of an unknown folk and send it to the web </a:t>
            </a:r>
            <a:r>
              <a:rPr lang="en-US" dirty="0" smtClean="0"/>
              <a:t>page.</a:t>
            </a:r>
          </a:p>
          <a:p>
            <a:r>
              <a:rPr lang="en-US" dirty="0"/>
              <a:t>D</a:t>
            </a:r>
            <a:r>
              <a:rPr lang="en-US" dirty="0" smtClean="0"/>
              <a:t>etect </a:t>
            </a:r>
            <a:r>
              <a:rPr lang="en-US" dirty="0"/>
              <a:t>the gas and the thermal values based on the sensor and provide information to the web page</a:t>
            </a:r>
            <a:r>
              <a:rPr lang="en-US" dirty="0" smtClean="0"/>
              <a:t>.</a:t>
            </a:r>
          </a:p>
          <a:p>
            <a:r>
              <a:rPr lang="en-US" dirty="0"/>
              <a:t>M</a:t>
            </a:r>
            <a:r>
              <a:rPr lang="en-US" dirty="0" smtClean="0"/>
              <a:t>onitor </a:t>
            </a:r>
            <a:r>
              <a:rPr lang="en-US" dirty="0"/>
              <a:t>the information present on the web page, and control accordingly with various buttons. </a:t>
            </a:r>
            <a:endParaRPr lang="en-US" dirty="0" smtClean="0"/>
          </a:p>
          <a:p>
            <a:r>
              <a:rPr lang="en-US" dirty="0" smtClean="0"/>
              <a:t>Furthermore </a:t>
            </a:r>
            <a:r>
              <a:rPr lang="en-US" dirty="0"/>
              <a:t>the analysis between the human and animal is classified. </a:t>
            </a:r>
          </a:p>
          <a:p>
            <a:endParaRPr lang="en-US"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28</a:t>
            </a:fld>
            <a:endParaRPr lang="en-IN"/>
          </a:p>
        </p:txBody>
      </p:sp>
    </p:spTree>
    <p:extLst>
      <p:ext uri="{BB962C8B-B14F-4D97-AF65-F5344CB8AC3E}">
        <p14:creationId xmlns:p14="http://schemas.microsoft.com/office/powerpoint/2010/main" val="224668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Bibliography</a:t>
            </a:r>
            <a:endParaRPr lang="en-IN" sz="5400" b="1" cap="all"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a:bodyPr>
          <a:lstStyle/>
          <a:p>
            <a:pPr marL="0" indent="0">
              <a:buNone/>
            </a:pPr>
            <a:r>
              <a:rPr lang="en-IN" dirty="0" smtClean="0"/>
              <a:t>[1] Ghanem Osman Elhaj Abdalla, T. Veeramanikandasamy, “Implementation of Spy Robot for A Surveillance System using Internet Protocol of Raspberry Pi”, IEEE, 2017, 86-89, May 2017</a:t>
            </a:r>
          </a:p>
          <a:p>
            <a:pPr marL="0" indent="0">
              <a:buNone/>
            </a:pPr>
            <a:r>
              <a:rPr lang="en-IN" dirty="0" smtClean="0"/>
              <a:t>[2] Jürgen Schmidhuber, “Deep learning in neural network: An overview”, Elsevier, Vol. no 61, 2015, 85-117, January 2015</a:t>
            </a:r>
          </a:p>
          <a:p>
            <a:pPr marL="0" indent="0">
              <a:buNone/>
            </a:pPr>
            <a:endParaRPr lang="en-IN" dirty="0"/>
          </a:p>
        </p:txBody>
      </p:sp>
      <p:sp>
        <p:nvSpPr>
          <p:cNvPr id="4"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29</a:t>
            </a:fld>
            <a:endParaRPr lang="en-IN"/>
          </a:p>
        </p:txBody>
      </p:sp>
    </p:spTree>
    <p:extLst>
      <p:ext uri="{BB962C8B-B14F-4D97-AF65-F5344CB8AC3E}">
        <p14:creationId xmlns:p14="http://schemas.microsoft.com/office/powerpoint/2010/main" val="152181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l="-38000" r="-37000"/>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3</a:t>
            </a:fld>
            <a:endParaRPr lang="en-IN" dirty="0"/>
          </a:p>
        </p:txBody>
      </p:sp>
      <p:sp>
        <p:nvSpPr>
          <p:cNvPr id="10" name="Rectangle 9"/>
          <p:cNvSpPr/>
          <p:nvPr/>
        </p:nvSpPr>
        <p:spPr>
          <a:xfrm>
            <a:off x="7247958" y="2082021"/>
            <a:ext cx="3773340" cy="2585323"/>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About </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omain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2" y="395785"/>
            <a:ext cx="10515600" cy="5781178"/>
          </a:xfrm>
        </p:spPr>
        <p:txBody>
          <a:bodyPr>
            <a:normAutofit/>
          </a:bodyPr>
          <a:lstStyle/>
          <a:p>
            <a:pPr marL="0" indent="0" algn="ctr">
              <a:buNone/>
            </a:pPr>
            <a:endParaRPr lang="en-IN" sz="7200" dirty="0" smtClean="0"/>
          </a:p>
          <a:p>
            <a:pPr marL="0" indent="0" algn="ctr">
              <a:buNone/>
            </a:pPr>
            <a:endParaRPr lang="en-IN" sz="7200" dirty="0" smtClean="0"/>
          </a:p>
        </p:txBody>
      </p:sp>
      <p:sp>
        <p:nvSpPr>
          <p:cNvPr id="5"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30</a:t>
            </a:fld>
            <a:endParaRPr lang="en-IN"/>
          </a:p>
        </p:txBody>
      </p:sp>
      <p:sp>
        <p:nvSpPr>
          <p:cNvPr id="6" name="Rectangle 5"/>
          <p:cNvSpPr/>
          <p:nvPr/>
        </p:nvSpPr>
        <p:spPr>
          <a:xfrm>
            <a:off x="3605381" y="2362424"/>
            <a:ext cx="4835233" cy="1107996"/>
          </a:xfrm>
          <a:prstGeom prst="rect">
            <a:avLst/>
          </a:prstGeom>
          <a:noFill/>
        </p:spPr>
        <p:txBody>
          <a:bodyPr wrap="square" lIns="91440" tIns="45720" rIns="91440" bIns="45720">
            <a:spAutoFit/>
          </a:bodyPr>
          <a:lstStyle/>
          <a:p>
            <a:pPr algn="ctr"/>
            <a:r>
              <a:rPr lang="en-IN"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IN"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TextBox 7"/>
          <p:cNvSpPr txBox="1"/>
          <p:nvPr/>
        </p:nvSpPr>
        <p:spPr>
          <a:xfrm>
            <a:off x="4459459" y="3418449"/>
            <a:ext cx="3116302" cy="646331"/>
          </a:xfrm>
          <a:prstGeom prst="rect">
            <a:avLst/>
          </a:prstGeom>
          <a:noFill/>
        </p:spPr>
        <p:txBody>
          <a:bodyPr wrap="none" rtlCol="0">
            <a:spAutoFit/>
          </a:bodyPr>
          <a:lstStyle/>
          <a:p>
            <a:r>
              <a:rPr lang="en-IN" dirty="0" smtClean="0">
                <a:solidFill>
                  <a:schemeClr val="bg1">
                    <a:lumMod val="50000"/>
                  </a:schemeClr>
                </a:solidFill>
              </a:rPr>
              <a:t>Under guidance of Mrs Jyothi R</a:t>
            </a:r>
          </a:p>
          <a:p>
            <a:endParaRPr lang="en-IN" dirty="0"/>
          </a:p>
        </p:txBody>
      </p:sp>
    </p:spTree>
    <p:extLst>
      <p:ext uri="{BB962C8B-B14F-4D97-AF65-F5344CB8AC3E}">
        <p14:creationId xmlns:p14="http://schemas.microsoft.com/office/powerpoint/2010/main" val="485069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t="-2000" r="-20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sz="7200" dirty="0"/>
          </a:p>
        </p:txBody>
      </p:sp>
      <p:sp>
        <p:nvSpPr>
          <p:cNvPr id="4"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31</a:t>
            </a:fld>
            <a:endParaRPr lang="en-IN"/>
          </a:p>
        </p:txBody>
      </p:sp>
    </p:spTree>
    <p:extLst>
      <p:ext uri="{BB962C8B-B14F-4D97-AF65-F5344CB8AC3E}">
        <p14:creationId xmlns:p14="http://schemas.microsoft.com/office/powerpoint/2010/main" val="2770616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995" y="182881"/>
            <a:ext cx="11010315" cy="1610433"/>
          </a:xfrm>
        </p:spPr>
        <p:txBody>
          <a:bodyPr>
            <a:normAutofit fontScale="90000"/>
          </a:bodyPr>
          <a:lstStyle/>
          <a:p>
            <a:r>
              <a:rPr lang="en-IN" sz="8900" b="1" dirty="0" smtClean="0">
                <a:ln w="17780" cmpd="sng">
                  <a:solidFill>
                    <a:schemeClr val="accent1">
                      <a:tint val="3000"/>
                    </a:schemeClr>
                  </a:solidFill>
                  <a:prstDash val="solid"/>
                  <a:miter lim="800000"/>
                </a:ln>
                <a:solidFill>
                  <a:schemeClr val="tx2">
                    <a:lumMod val="75000"/>
                  </a:schemeClr>
                </a:solidFill>
                <a:effectLst>
                  <a:outerShdw blurRad="55000" dist="50800" dir="5400000" algn="tl">
                    <a:srgbClr val="000000">
                      <a:alpha val="33000"/>
                    </a:srgbClr>
                  </a:outerShdw>
                </a:effectLst>
              </a:rPr>
              <a:t>Internet</a:t>
            </a:r>
            <a:r>
              <a:rPr lang="en-IN" sz="89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IN" sz="8900" b="1" dirty="0" smtClean="0">
                <a:ln w="17780" cmpd="sng">
                  <a:solidFill>
                    <a:schemeClr val="accent1">
                      <a:tint val="3000"/>
                    </a:schemeClr>
                  </a:solidFill>
                  <a:prstDash val="solid"/>
                  <a:miter lim="800000"/>
                </a:ln>
                <a:solidFill>
                  <a:schemeClr val="tx2">
                    <a:lumMod val="75000"/>
                  </a:schemeClr>
                </a:solidFill>
                <a:effectLst>
                  <a:outerShdw blurRad="55000" dist="50800" dir="5400000" algn="tl">
                    <a:srgbClr val="000000">
                      <a:alpha val="33000"/>
                    </a:srgbClr>
                  </a:outerShdw>
                </a:effectLst>
              </a:rPr>
              <a:t>Of Things</a:t>
            </a:r>
            <a: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IN" dirty="0"/>
          </a:p>
        </p:txBody>
      </p:sp>
      <p:sp>
        <p:nvSpPr>
          <p:cNvPr id="3" name="Content Placeholder 2"/>
          <p:cNvSpPr>
            <a:spLocks noGrp="1"/>
          </p:cNvSpPr>
          <p:nvPr>
            <p:ph idx="1"/>
          </p:nvPr>
        </p:nvSpPr>
        <p:spPr>
          <a:xfrm>
            <a:off x="314179" y="1192244"/>
            <a:ext cx="7859150" cy="5454740"/>
          </a:xfrm>
        </p:spPr>
        <p:txBody>
          <a:bodyPr>
            <a:noAutofit/>
          </a:bodyPr>
          <a:lstStyle/>
          <a:p>
            <a:r>
              <a:rPr lang="en-IN" sz="2400" b="1" dirty="0" smtClean="0"/>
              <a:t>Internet of Things is all about connecting various devices by using internet and letting them communicate with each other and the remote server.</a:t>
            </a:r>
          </a:p>
          <a:p>
            <a:r>
              <a:rPr lang="en-IN" sz="2400" b="1" dirty="0" smtClean="0"/>
              <a:t>Main </a:t>
            </a:r>
            <a:r>
              <a:rPr lang="en-IN" sz="2400" b="1" dirty="0"/>
              <a:t>idea behind the IoT is to extract the various values from various sensors which are attached to various objects by connecting them to the network and automating the actions performed by the object or a system</a:t>
            </a:r>
            <a:r>
              <a:rPr lang="en-IN" sz="2400" b="1" dirty="0" smtClean="0"/>
              <a:t>.</a:t>
            </a:r>
          </a:p>
          <a:p>
            <a:r>
              <a:rPr lang="en-IN" sz="2400" b="1" dirty="0" smtClean="0"/>
              <a:t>According </a:t>
            </a:r>
            <a:r>
              <a:rPr lang="en-IN" sz="2400" b="1" dirty="0"/>
              <a:t>to IDC, worldwide market of internet of things is going to grow up around $1.7 trillion up to </a:t>
            </a:r>
            <a:r>
              <a:rPr lang="en-IN" sz="2400" b="1" dirty="0" smtClean="0"/>
              <a:t>2020</a:t>
            </a:r>
          </a:p>
          <a:p>
            <a:r>
              <a:rPr lang="en-IN" sz="2400" b="1" dirty="0" smtClean="0"/>
              <a:t>Current research is leading the robotics field to use the internet thus giving birth to the new term “Internet of Robotics</a:t>
            </a:r>
            <a:r>
              <a:rPr lang="en-IN" sz="2400" dirty="0" smtClean="0"/>
              <a:t>”</a:t>
            </a:r>
            <a:endParaRPr lang="en-IN" sz="2400" b="1"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8" name="Slide Number Placeholder 7"/>
          <p:cNvSpPr>
            <a:spLocks noGrp="1"/>
          </p:cNvSpPr>
          <p:nvPr>
            <p:ph type="sldNum" sz="quarter" idx="12"/>
          </p:nvPr>
        </p:nvSpPr>
        <p:spPr/>
        <p:txBody>
          <a:bodyPr>
            <a:normAutofit/>
          </a:bodyPr>
          <a:lstStyle/>
          <a:p>
            <a:fld id="{2663D2DC-5F12-406D-9BC7-0C4E2707489C}" type="slidenum">
              <a:rPr lang="en-IN" smtClean="0"/>
              <a:pPr/>
              <a:t>4</a:t>
            </a:fld>
            <a:endParaRPr lang="en-IN" dirty="0"/>
          </a:p>
        </p:txBody>
      </p:sp>
    </p:spTree>
    <p:extLst>
      <p:ext uri="{BB962C8B-B14F-4D97-AF65-F5344CB8AC3E}">
        <p14:creationId xmlns:p14="http://schemas.microsoft.com/office/powerpoint/2010/main" val="167643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lnSpcReduction="10000"/>
          </a:bodyPr>
          <a:lstStyle/>
          <a:p>
            <a:r>
              <a:rPr lang="en-IN" b="1" dirty="0">
                <a:solidFill>
                  <a:schemeClr val="tx1">
                    <a:lumMod val="95000"/>
                    <a:lumOff val="5000"/>
                  </a:schemeClr>
                </a:solidFill>
              </a:rPr>
              <a:t>Artificial neural networks are one of the main tools used in machine learning. As the “neural” part of their name suggests, they are brain-inspired systems which are intended to replicate the way that we humans </a:t>
            </a:r>
            <a:r>
              <a:rPr lang="en-IN" b="1" dirty="0" smtClean="0">
                <a:solidFill>
                  <a:schemeClr val="tx1">
                    <a:lumMod val="95000"/>
                    <a:lumOff val="5000"/>
                  </a:schemeClr>
                </a:solidFill>
              </a:rPr>
              <a:t>learn</a:t>
            </a:r>
          </a:p>
          <a:p>
            <a:pPr>
              <a:buNone/>
            </a:pPr>
            <a:r>
              <a:rPr lang="en-US" dirty="0" smtClean="0">
                <a:solidFill>
                  <a:schemeClr val="tx1">
                    <a:lumMod val="95000"/>
                    <a:lumOff val="5000"/>
                  </a:schemeClr>
                </a:solidFill>
              </a:rPr>
              <a:t>    </a:t>
            </a:r>
            <a:r>
              <a:rPr lang="en-US" sz="2400" b="1" dirty="0" smtClean="0">
                <a:solidFill>
                  <a:srgbClr val="FF0000"/>
                </a:solidFill>
              </a:rPr>
              <a:t>HOW WILL IT LEARN ?</a:t>
            </a:r>
            <a:endParaRPr lang="en-IN" sz="2400" b="1" dirty="0" smtClean="0">
              <a:solidFill>
                <a:srgbClr val="FF0000"/>
              </a:solidFill>
            </a:endParaRPr>
          </a:p>
          <a:p>
            <a:r>
              <a:rPr lang="en-IN" b="1" dirty="0" smtClean="0">
                <a:solidFill>
                  <a:schemeClr val="tx1">
                    <a:lumMod val="95000"/>
                    <a:lumOff val="5000"/>
                  </a:schemeClr>
                </a:solidFill>
              </a:rPr>
              <a:t>In </a:t>
            </a:r>
            <a:r>
              <a:rPr lang="en-IN" b="1" dirty="0">
                <a:solidFill>
                  <a:schemeClr val="tx1">
                    <a:lumMod val="95000"/>
                    <a:lumOff val="5000"/>
                  </a:schemeClr>
                </a:solidFill>
              </a:rPr>
              <a:t>the same way that we learn from experience in our lives, neural networks require data to learn. In most cases, the more data that can be thrown at a neural network, the more accurate it will become. </a:t>
            </a:r>
          </a:p>
        </p:txBody>
      </p:sp>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5</a:t>
            </a:fld>
            <a:endParaRPr lang="en-IN" dirty="0"/>
          </a:p>
        </p:txBody>
      </p:sp>
      <p:sp>
        <p:nvSpPr>
          <p:cNvPr id="6" name="Rectangle 5"/>
          <p:cNvSpPr/>
          <p:nvPr/>
        </p:nvSpPr>
        <p:spPr>
          <a:xfrm>
            <a:off x="1420838" y="350745"/>
            <a:ext cx="9523828" cy="1323439"/>
          </a:xfrm>
          <a:prstGeom prst="rect">
            <a:avLst/>
          </a:prstGeom>
          <a:noFill/>
        </p:spPr>
        <p:txBody>
          <a:bodyPr wrap="square" lIns="91440" tIns="45720" rIns="91440" bIns="45720">
            <a:spAutoFit/>
          </a:bodyPr>
          <a:lstStyle/>
          <a:p>
            <a:pPr algn="ctr"/>
            <a:r>
              <a:rPr lang="en-US" sz="8000" b="1" dirty="0" smtClean="0">
                <a:ln w="31550" cmpd="sng">
                  <a:solidFill>
                    <a:schemeClr val="bg1"/>
                  </a:solidFill>
                  <a:prstDash val="solid"/>
                </a:ln>
                <a:solidFill>
                  <a:schemeClr val="tx1">
                    <a:lumMod val="95000"/>
                    <a:lumOff val="5000"/>
                  </a:schemeClr>
                </a:solidFill>
                <a:effectLst>
                  <a:outerShdw blurRad="41275" dist="12700" dir="12000000" algn="tl" rotWithShape="0">
                    <a:srgbClr val="000000">
                      <a:alpha val="40000"/>
                    </a:srgbClr>
                  </a:outerShdw>
                </a:effectLst>
              </a:rPr>
              <a:t>Machine Learning</a:t>
            </a:r>
            <a:endParaRPr lang="en-IN" sz="8000" b="1" dirty="0">
              <a:ln w="31550" cmpd="sng">
                <a:solidFill>
                  <a:schemeClr val="bg1"/>
                </a:solidFill>
                <a:prstDash val="solid"/>
              </a:ln>
              <a:solidFill>
                <a:schemeClr val="tx1">
                  <a:lumMod val="95000"/>
                  <a:lumOff val="5000"/>
                </a:schemeClr>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r>
              <a:rPr lang="en-IN" dirty="0" smtClean="0">
                <a:effectLst/>
                <a:latin typeface="Times New Roman" panose="02020603050405020304" pitchFamily="18" charset="0"/>
                <a:cs typeface="Times New Roman" panose="02020603050405020304" pitchFamily="18" charset="0"/>
              </a:rPr>
              <a:t>Border </a:t>
            </a:r>
            <a:r>
              <a:rPr lang="en-IN" dirty="0">
                <a:latin typeface="Times New Roman" panose="02020603050405020304" pitchFamily="18" charset="0"/>
                <a:cs typeface="Times New Roman" panose="02020603050405020304" pitchFamily="18" charset="0"/>
              </a:rPr>
              <a:t>L</a:t>
            </a:r>
            <a:r>
              <a:rPr lang="en-IN" dirty="0" smtClean="0">
                <a:effectLst/>
                <a:latin typeface="Times New Roman" panose="02020603050405020304" pitchFamily="18" charset="0"/>
                <a:cs typeface="Times New Roman" panose="02020603050405020304" pitchFamily="18" charset="0"/>
              </a:rPr>
              <a:t>ine Security with Human</a:t>
            </a:r>
          </a:p>
          <a:p>
            <a:pPr algn="just">
              <a:buNone/>
            </a:pPr>
            <a:r>
              <a:rPr lang="en-IN" dirty="0" smtClean="0">
                <a:effectLst/>
                <a:latin typeface="Times New Roman" panose="02020603050405020304" pitchFamily="18" charset="0"/>
                <a:cs typeface="Times New Roman" panose="02020603050405020304" pitchFamily="18" charset="0"/>
              </a:rPr>
              <a:t>             Detection System</a:t>
            </a:r>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6</a:t>
            </a:fld>
            <a:endParaRPr lang="en-IN" dirty="0"/>
          </a:p>
        </p:txBody>
      </p:sp>
      <p:sp>
        <p:nvSpPr>
          <p:cNvPr id="8" name="Rectangle 7"/>
          <p:cNvSpPr/>
          <p:nvPr/>
        </p:nvSpPr>
        <p:spPr>
          <a:xfrm>
            <a:off x="675250" y="266338"/>
            <a:ext cx="11099410" cy="923330"/>
          </a:xfrm>
          <a:prstGeom prst="rect">
            <a:avLst/>
          </a:prstGeom>
          <a:noFill/>
        </p:spPr>
        <p:txBody>
          <a:bodyPr wrap="square" lIns="91440" tIns="45720" rIns="91440" bIns="45720">
            <a:spAutoFit/>
          </a:bodyPr>
          <a:lstStyle/>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Problem Statement</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9" name="Picture 8" descr="prostt.jpg"/>
          <p:cNvPicPr>
            <a:picLocks noChangeAspect="1"/>
          </p:cNvPicPr>
          <p:nvPr/>
        </p:nvPicPr>
        <p:blipFill>
          <a:blip r:embed="rId2" cstate="print"/>
          <a:stretch>
            <a:fillRect/>
          </a:stretch>
        </p:blipFill>
        <p:spPr>
          <a:xfrm>
            <a:off x="7226594" y="1794608"/>
            <a:ext cx="4406900" cy="4394200"/>
          </a:xfrm>
          <a:prstGeom prst="rect">
            <a:avLst/>
          </a:prstGeom>
        </p:spPr>
      </p:pic>
    </p:spTree>
    <p:extLst>
      <p:ext uri="{BB962C8B-B14F-4D97-AF65-F5344CB8AC3E}">
        <p14:creationId xmlns:p14="http://schemas.microsoft.com/office/powerpoint/2010/main" val="3913845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bj"/>
          <p:cNvPicPr>
            <a:picLocks noGrp="1" noChangeAspect="1"/>
          </p:cNvPicPr>
          <p:nvPr>
            <p:ph idx="1"/>
          </p:nvPr>
        </p:nvPicPr>
        <p:blipFill>
          <a:blip r:embed="rId2" cstate="print"/>
          <a:stretch>
            <a:fillRect/>
          </a:stretch>
        </p:blipFill>
        <p:spPr>
          <a:xfrm>
            <a:off x="657238" y="618978"/>
            <a:ext cx="5233182" cy="5233182"/>
          </a:xfrm>
        </p:spPr>
      </p:pic>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7</a:t>
            </a:fld>
            <a:endParaRPr lang="en-IN" dirty="0"/>
          </a:p>
        </p:txBody>
      </p:sp>
      <p:sp>
        <p:nvSpPr>
          <p:cNvPr id="7" name="Rectangle 6"/>
          <p:cNvSpPr/>
          <p:nvPr/>
        </p:nvSpPr>
        <p:spPr>
          <a:xfrm>
            <a:off x="6457073" y="2729134"/>
            <a:ext cx="5190978" cy="1323439"/>
          </a:xfrm>
          <a:prstGeom prst="rect">
            <a:avLst/>
          </a:prstGeom>
          <a:noFill/>
        </p:spPr>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OBJECTIVES</a:t>
            </a:r>
            <a:endParaRPr lang="en-US" sz="8000" b="1" cap="none" spc="0"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
            <a:lum/>
          </a:blip>
          <a:srcRect/>
          <a:stretch>
            <a:fillRect l="-8000" t="-19000" r="-9000" b="-4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1693"/>
            <a:ext cx="10972800" cy="5774477"/>
          </a:xfrm>
        </p:spPr>
        <p:txBody>
          <a:bodyPr>
            <a:normAutofit lnSpcReduction="10000"/>
          </a:bodyPr>
          <a:lstStyle/>
          <a:p>
            <a:pPr algn="just">
              <a:buFont typeface="Wingdings" pitchFamily="2" charset="2"/>
              <a:buChar char="ü"/>
            </a:pPr>
            <a:r>
              <a:rPr lang="en-IN" dirty="0" smtClean="0"/>
              <a:t> The proposed </a:t>
            </a:r>
            <a:r>
              <a:rPr lang="en-IN" dirty="0"/>
              <a:t>system </a:t>
            </a:r>
            <a:r>
              <a:rPr lang="en-IN" dirty="0" smtClean="0"/>
              <a:t>differentiates between animal and </a:t>
            </a:r>
            <a:r>
              <a:rPr lang="en-IN" dirty="0"/>
              <a:t>human </a:t>
            </a:r>
            <a:r>
              <a:rPr lang="en-IN" dirty="0" smtClean="0"/>
              <a:t>and detects if the human being is a suspect or not in any catastrophic environment.</a:t>
            </a:r>
            <a:endParaRPr lang="en-IN" dirty="0"/>
          </a:p>
          <a:p>
            <a:pPr lvl="0" algn="just">
              <a:buFont typeface="Wingdings" pitchFamily="2" charset="2"/>
              <a:buChar char="ü"/>
            </a:pPr>
            <a:r>
              <a:rPr lang="en-IN" dirty="0" smtClean="0"/>
              <a:t> Deployment </a:t>
            </a:r>
            <a:r>
              <a:rPr lang="en-IN" dirty="0"/>
              <a:t>of ground sensors (IR sensors and Ultrasonic Sensors)</a:t>
            </a:r>
          </a:p>
          <a:p>
            <a:pPr marL="514350" lvl="0" indent="-514350" algn="just">
              <a:buFont typeface="Wingdings" pitchFamily="2" charset="2"/>
              <a:buChar char="ü"/>
            </a:pPr>
            <a:r>
              <a:rPr lang="en-IN" dirty="0"/>
              <a:t>On high signal of IR and Ultrasonic sensor, camera starts recording.</a:t>
            </a:r>
          </a:p>
          <a:p>
            <a:pPr algn="just">
              <a:buFont typeface="Wingdings" pitchFamily="2" charset="2"/>
              <a:buChar char="ü"/>
            </a:pPr>
            <a:r>
              <a:rPr lang="en-IN" dirty="0" smtClean="0"/>
              <a:t> Raising </a:t>
            </a:r>
            <a:r>
              <a:rPr lang="en-IN" dirty="0"/>
              <a:t>an alarm on human </a:t>
            </a:r>
            <a:r>
              <a:rPr lang="en-IN" dirty="0" smtClean="0"/>
              <a:t>detection across border using camera and artificial neural network algorithms.</a:t>
            </a:r>
          </a:p>
          <a:p>
            <a:pPr algn="just">
              <a:buFont typeface="Wingdings" pitchFamily="2" charset="2"/>
              <a:buChar char="ü"/>
            </a:pPr>
            <a:r>
              <a:rPr lang="en-IN" dirty="0" smtClean="0"/>
              <a:t> The system finds </a:t>
            </a:r>
            <a:r>
              <a:rPr lang="en-IN" dirty="0"/>
              <a:t>out unauthorised people in border areas and send notifications to commanders so that tracking can be possible </a:t>
            </a: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8</a:t>
            </a:fld>
            <a:endParaRPr lang="en-IN" dirty="0"/>
          </a:p>
        </p:txBody>
      </p:sp>
    </p:spTree>
    <p:extLst>
      <p:ext uri="{BB962C8B-B14F-4D97-AF65-F5344CB8AC3E}">
        <p14:creationId xmlns:p14="http://schemas.microsoft.com/office/powerpoint/2010/main" val="296279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t="-6000" r="-100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9</a:t>
            </a:fld>
            <a:endParaRPr lang="en-IN" dirty="0"/>
          </a:p>
        </p:txBody>
      </p:sp>
      <p:sp>
        <p:nvSpPr>
          <p:cNvPr id="7" name="Rectangle 6"/>
          <p:cNvSpPr/>
          <p:nvPr/>
        </p:nvSpPr>
        <p:spPr>
          <a:xfrm>
            <a:off x="4248444" y="548640"/>
            <a:ext cx="7522789"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200" b="1" cap="none" spc="50" dirty="0" smtClean="0">
                <a:ln w="11430"/>
                <a:solidFill>
                  <a:schemeClr val="tx1">
                    <a:lumMod val="95000"/>
                    <a:lumOff val="5000"/>
                  </a:schemeClr>
                </a:solidFill>
                <a:effectLst>
                  <a:outerShdw blurRad="76200" dist="50800" dir="5400000" algn="tl" rotWithShape="0">
                    <a:srgbClr val="000000">
                      <a:alpha val="65000"/>
                    </a:srgbClr>
                  </a:outerShdw>
                </a:effectLst>
              </a:rPr>
              <a:t>EXISTING SYSTEM</a:t>
            </a:r>
            <a:endParaRPr lang="en-US" sz="7200" b="1" cap="none" spc="50" dirty="0">
              <a:ln w="11430"/>
              <a:solidFill>
                <a:schemeClr val="tx1">
                  <a:lumMod val="95000"/>
                  <a:lumOff val="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4229</TotalTime>
  <Words>924</Words>
  <Application>Microsoft Office PowerPoint</Application>
  <PresentationFormat>Widescreen</PresentationFormat>
  <Paragraphs>190</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GLOBAL ACADEMY OF TECHNOLOGY DEPARTMENT OF COMPUTER SCIENCE AND ENGINEERING</vt:lpstr>
      <vt:lpstr>Agenda </vt:lpstr>
      <vt:lpstr>PowerPoint Presentation</vt:lpstr>
      <vt:lpstr>Internet Of Things </vt:lpstr>
      <vt:lpstr> </vt:lpstr>
      <vt:lpstr>   </vt:lpstr>
      <vt:lpstr>PowerPoint Presentation</vt:lpstr>
      <vt:lpstr>PowerPoint Presentation</vt:lpstr>
      <vt:lpstr> </vt:lpstr>
      <vt:lpstr> </vt:lpstr>
      <vt:lpstr> </vt:lpstr>
      <vt:lpstr>PROPOSED  SYSTEM</vt:lpstr>
      <vt:lpstr>Proposed System</vt:lpstr>
      <vt:lpstr> </vt:lpstr>
      <vt:lpstr>System Architecture </vt:lpstr>
      <vt:lpstr>System Architecture </vt:lpstr>
      <vt:lpstr>   High Level Design </vt:lpstr>
      <vt:lpstr> High Level Design </vt:lpstr>
      <vt:lpstr>High Level Design </vt:lpstr>
      <vt:lpstr>MODULES</vt:lpstr>
      <vt:lpstr>MODULES</vt:lpstr>
      <vt:lpstr>MODULES</vt:lpstr>
      <vt:lpstr>IMPLEMENTATION</vt:lpstr>
      <vt:lpstr>IMPLEMENTATION</vt:lpstr>
      <vt:lpstr>TESTING</vt:lpstr>
      <vt:lpstr>TESTING</vt:lpstr>
      <vt:lpstr>PowerPoint Presentation</vt:lpstr>
      <vt:lpstr> CONCLUSION </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Reshma P</cp:lastModifiedBy>
  <cp:revision>87</cp:revision>
  <dcterms:created xsi:type="dcterms:W3CDTF">2018-01-23T09:52:46Z</dcterms:created>
  <dcterms:modified xsi:type="dcterms:W3CDTF">2019-05-14T11:17:28Z</dcterms:modified>
</cp:coreProperties>
</file>