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8" r:id="rId6"/>
    <p:sldId id="275" r:id="rId7"/>
    <p:sldId id="270" r:id="rId8"/>
    <p:sldId id="285" r:id="rId9"/>
    <p:sldId id="287" r:id="rId10"/>
    <p:sldId id="304" r:id="rId11"/>
    <p:sldId id="305" r:id="rId12"/>
    <p:sldId id="306" r:id="rId13"/>
    <p:sldId id="292" r:id="rId14"/>
    <p:sldId id="308" r:id="rId15"/>
    <p:sldId id="309" r:id="rId16"/>
    <p:sldId id="310" r:id="rId17"/>
    <p:sldId id="284" r:id="rId18"/>
    <p:sldId id="272" r:id="rId19"/>
    <p:sldId id="296" r:id="rId20"/>
    <p:sldId id="298" r:id="rId21"/>
    <p:sldId id="311" r:id="rId22"/>
    <p:sldId id="273" r:id="rId23"/>
    <p:sldId id="299" r:id="rId24"/>
    <p:sldId id="313" r:id="rId25"/>
    <p:sldId id="276" r:id="rId26"/>
    <p:sldId id="274" r:id="rId2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12" y="-102"/>
      </p:cViewPr>
      <p:guideLst>
        <p:guide orient="horz" pos="212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lvl1pPr marL="0" marR="0" indent="0" algn="r" rtl="0">
              <a:lnSpc>
                <a:spcPct val="100000"/>
              </a:lnSpc>
              <a:spcBef>
                <a:spcPts val="0"/>
              </a:spcBef>
              <a:spcAft>
                <a:spcPts val="0"/>
              </a:spcAft>
              <a:buNone/>
              <a:defRPr sz="1200" b="0" i="0" u="none" strike="noStrike" cap="none" baseline="0">
                <a:solidFill>
                  <a:srgbClr val="000000"/>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000000"/>
              </a:buClr>
              <a:buSzPct val="25000"/>
              <a:buFont typeface="Calibri" panose="020F0502020204030204"/>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96" name="Shape 96"/>
          <p:cNvSpPr txBox="1">
            <a:spLocks noGrp="1"/>
          </p:cNvSpPr>
          <p:nvPr>
            <p:ph type="sldNum" idx="12"/>
          </p:nvPr>
        </p:nvSpPr>
        <p:spPr>
          <a:xfrm>
            <a:off x="3884612" y="8685211"/>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888888"/>
              </a:buClr>
              <a:buFont typeface="Arial" panose="020B0604020202020204"/>
              <a:buNone/>
              <a:defRPr/>
            </a:lvl1pPr>
            <a:lvl2pPr marL="457200" marR="0" indent="0" algn="ctr" rtl="0">
              <a:spcBef>
                <a:spcPts val="560"/>
              </a:spcBef>
              <a:spcAft>
                <a:spcPts val="0"/>
              </a:spcAft>
              <a:buClr>
                <a:srgbClr val="888888"/>
              </a:buClr>
              <a:buFont typeface="Arial" panose="020B0604020202020204"/>
              <a:buNone/>
              <a:defRPr/>
            </a:lvl2pPr>
            <a:lvl3pPr marL="914400" marR="0" indent="0" algn="ctr" rtl="0">
              <a:spcBef>
                <a:spcPts val="480"/>
              </a:spcBef>
              <a:spcAft>
                <a:spcPts val="0"/>
              </a:spcAft>
              <a:buClr>
                <a:srgbClr val="888888"/>
              </a:buClr>
              <a:buFont typeface="Arial" panose="020B0604020202020204"/>
              <a:buNone/>
              <a:defRPr/>
            </a:lvl3pPr>
            <a:lvl4pPr marL="1371600" marR="0" indent="0" algn="ctr" rtl="0">
              <a:spcBef>
                <a:spcPts val="400"/>
              </a:spcBef>
              <a:spcAft>
                <a:spcPts val="0"/>
              </a:spcAft>
              <a:buClr>
                <a:srgbClr val="888888"/>
              </a:buClr>
              <a:buFont typeface="Arial" panose="020B0604020202020204"/>
              <a:buNone/>
              <a:defRPr/>
            </a:lvl4pPr>
            <a:lvl5pPr marL="1828800" marR="0" indent="0" algn="ctr" rtl="0">
              <a:spcBef>
                <a:spcPts val="400"/>
              </a:spcBef>
              <a:spcAft>
                <a:spcPts val="0"/>
              </a:spcAft>
              <a:buClr>
                <a:srgbClr val="888888"/>
              </a:buClr>
              <a:buFont typeface="Arial" panose="020B0604020202020204"/>
              <a:buNone/>
              <a:defRPr/>
            </a:lvl5pPr>
            <a:lvl6pPr marL="2286000" marR="0" indent="0" algn="ctr" rtl="0">
              <a:spcBef>
                <a:spcPts val="400"/>
              </a:spcBef>
              <a:buClr>
                <a:srgbClr val="888888"/>
              </a:buClr>
              <a:buFont typeface="Arial" panose="020B0604020202020204"/>
              <a:buNone/>
              <a:defRPr/>
            </a:lvl6pPr>
            <a:lvl7pPr marL="2743200" marR="0" indent="0" algn="ctr" rtl="0">
              <a:spcBef>
                <a:spcPts val="400"/>
              </a:spcBef>
              <a:buClr>
                <a:srgbClr val="888888"/>
              </a:buClr>
              <a:buFont typeface="Arial" panose="020B0604020202020204"/>
              <a:buNone/>
              <a:defRPr/>
            </a:lvl7pPr>
            <a:lvl8pPr marL="3200400" marR="0" indent="0" algn="ctr" rtl="0">
              <a:spcBef>
                <a:spcPts val="400"/>
              </a:spcBef>
              <a:buClr>
                <a:srgbClr val="888888"/>
              </a:buClr>
              <a:buFont typeface="Arial" panose="020B0604020202020204"/>
              <a:buNone/>
              <a:defRPr/>
            </a:lvl8pPr>
            <a:lvl9pPr marL="3657600" marR="0" indent="0" algn="ctr" rtl="0">
              <a:spcBef>
                <a:spcPts val="400"/>
              </a:spcBef>
              <a:buClr>
                <a:srgbClr val="888888"/>
              </a:buClr>
              <a:buFont typeface="Arial" panose="020B0604020202020204"/>
              <a:buNone/>
              <a:defRPr/>
            </a:lvl9pPr>
          </a:lstStyle>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p:txBody>
      </p:sp>
      <p:sp>
        <p:nvSpPr>
          <p:cNvPr id="72" name="Shape 72"/>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panose="020F0502020204030204"/>
              <a:buNone/>
              <a:defRPr/>
            </a:lvl1pPr>
            <a:lvl2pPr marL="457200" indent="0" rtl="0">
              <a:spcBef>
                <a:spcPts val="0"/>
              </a:spcBef>
              <a:buClr>
                <a:srgbClr val="888888"/>
              </a:buClr>
              <a:buFont typeface="Calibri" panose="020F0502020204030204"/>
              <a:buNone/>
              <a:defRPr/>
            </a:lvl2pPr>
            <a:lvl3pPr marL="914400" indent="0" rtl="0">
              <a:spcBef>
                <a:spcPts val="0"/>
              </a:spcBef>
              <a:buClr>
                <a:srgbClr val="888888"/>
              </a:buClr>
              <a:buFont typeface="Calibri" panose="020F0502020204030204"/>
              <a:buNone/>
              <a:defRPr/>
            </a:lvl3pPr>
            <a:lvl4pPr marL="1371600" indent="0" rtl="0">
              <a:spcBef>
                <a:spcPts val="0"/>
              </a:spcBef>
              <a:buClr>
                <a:srgbClr val="888888"/>
              </a:buClr>
              <a:buFont typeface="Calibri" panose="020F0502020204030204"/>
              <a:buNone/>
              <a:defRPr/>
            </a:lvl4pPr>
            <a:lvl5pPr marL="1828800" indent="0" rtl="0">
              <a:spcBef>
                <a:spcPts val="0"/>
              </a:spcBef>
              <a:buClr>
                <a:srgbClr val="888888"/>
              </a:buClr>
              <a:buFont typeface="Calibri" panose="020F0502020204030204"/>
              <a:buNone/>
              <a:defRPr/>
            </a:lvl5pPr>
            <a:lvl6pPr marL="2286000" indent="0" rtl="0">
              <a:spcBef>
                <a:spcPts val="0"/>
              </a:spcBef>
              <a:buClr>
                <a:srgbClr val="888888"/>
              </a:buClr>
              <a:buFont typeface="Calibri" panose="020F0502020204030204"/>
              <a:buNone/>
              <a:defRPr/>
            </a:lvl6pPr>
            <a:lvl7pPr marL="2743200" indent="0" rtl="0">
              <a:spcBef>
                <a:spcPts val="0"/>
              </a:spcBef>
              <a:buClr>
                <a:srgbClr val="888888"/>
              </a:buClr>
              <a:buFont typeface="Calibri" panose="020F0502020204030204"/>
              <a:buNone/>
              <a:defRPr/>
            </a:lvl7pPr>
            <a:lvl8pPr marL="3200400" indent="0" rtl="0">
              <a:spcBef>
                <a:spcPts val="0"/>
              </a:spcBef>
              <a:buClr>
                <a:srgbClr val="888888"/>
              </a:buClr>
              <a:buFont typeface="Calibri" panose="020F0502020204030204"/>
              <a:buNone/>
              <a:defRPr/>
            </a:lvl8pPr>
            <a:lvl9pPr marL="3657600" indent="0" rtl="0">
              <a:spcBef>
                <a:spcPts val="0"/>
              </a:spcBef>
              <a:buClr>
                <a:srgbClr val="888888"/>
              </a:buClr>
              <a:buFont typeface="Calibri" panose="020F0502020204030204"/>
              <a:buNone/>
              <a:defRPr/>
            </a:lvl9pPr>
          </a:lstStyle>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p:txBody>
      </p:sp>
      <p:sp>
        <p:nvSpPr>
          <p:cNvPr id="22" name="Shape 22"/>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panose="020B0604020202020204"/>
              <a:buChar char="•"/>
              <a:defRPr/>
            </a:lvl1pPr>
            <a:lvl2pPr marL="742950" indent="-107950" algn="l" rtl="0">
              <a:spcBef>
                <a:spcPts val="560"/>
              </a:spcBef>
              <a:spcAft>
                <a:spcPts val="0"/>
              </a:spcAft>
              <a:buClr>
                <a:schemeClr val="dk1"/>
              </a:buClr>
              <a:buFont typeface="Arial" panose="020B0604020202020204"/>
              <a:buChar char="–"/>
              <a:defRPr/>
            </a:lvl2pPr>
            <a:lvl3pPr marL="1143000" indent="-76200" algn="l" rtl="0">
              <a:spcBef>
                <a:spcPts val="480"/>
              </a:spcBef>
              <a:spcAft>
                <a:spcPts val="0"/>
              </a:spcAft>
              <a:buClr>
                <a:schemeClr val="dk1"/>
              </a:buClr>
              <a:buFont typeface="Arial" panose="020B0604020202020204"/>
              <a:buChar char="•"/>
              <a:defRPr/>
            </a:lvl3pPr>
            <a:lvl4pPr marL="1600200" indent="-101600" algn="l" rtl="0">
              <a:spcBef>
                <a:spcPts val="400"/>
              </a:spcBef>
              <a:spcAft>
                <a:spcPts val="0"/>
              </a:spcAft>
              <a:buClr>
                <a:schemeClr val="dk1"/>
              </a:buClr>
              <a:buFont typeface="Arial" panose="020B0604020202020204"/>
              <a:buChar char="–"/>
              <a:defRPr/>
            </a:lvl4pPr>
            <a:lvl5pPr marL="2057400" indent="-101600" algn="l" rtl="0">
              <a:spcBef>
                <a:spcPts val="400"/>
              </a:spcBef>
              <a:spcAft>
                <a:spcPts val="0"/>
              </a:spcAft>
              <a:buClr>
                <a:schemeClr val="dk1"/>
              </a:buClr>
              <a:buFont typeface="Arial" panose="020B0604020202020204"/>
              <a:buChar char="»"/>
              <a:defRPr/>
            </a:lvl5pPr>
            <a:lvl6pPr marL="2514600" indent="-101600" algn="l" rtl="0">
              <a:spcBef>
                <a:spcPts val="400"/>
              </a:spcBef>
              <a:buClr>
                <a:schemeClr val="dk1"/>
              </a:buClr>
              <a:buFont typeface="Arial" panose="020B0604020202020204"/>
              <a:buChar char="•"/>
              <a:defRPr/>
            </a:lvl6pPr>
            <a:lvl7pPr marL="2971800" indent="-101600" algn="l" rtl="0">
              <a:spcBef>
                <a:spcPts val="400"/>
              </a:spcBef>
              <a:buClr>
                <a:schemeClr val="dk1"/>
              </a:buClr>
              <a:buFont typeface="Arial" panose="020B0604020202020204"/>
              <a:buChar char="•"/>
              <a:defRPr/>
            </a:lvl7pPr>
            <a:lvl8pPr marL="3429000" indent="-101600" algn="l" rtl="0">
              <a:spcBef>
                <a:spcPts val="400"/>
              </a:spcBef>
              <a:buClr>
                <a:schemeClr val="dk1"/>
              </a:buClr>
              <a:buFont typeface="Arial" panose="020B0604020202020204"/>
              <a:buChar char="•"/>
              <a:defRPr/>
            </a:lvl8pPr>
            <a:lvl9pPr marL="3886200" indent="-101600" algn="l" rtl="0">
              <a:spcBef>
                <a:spcPts val="400"/>
              </a:spcBef>
              <a:buClr>
                <a:schemeClr val="dk1"/>
              </a:buClr>
              <a:buFont typeface="Arial" panose="020B0604020202020204"/>
              <a:buChar char="•"/>
              <a:defRPr/>
            </a:lvl9pPr>
          </a:lstStyle>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p:txBody>
      </p:sp>
      <p:sp>
        <p:nvSpPr>
          <p:cNvPr id="28" name="Shape 2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panose="020B0604020202020204"/>
              <a:buChar char="•"/>
              <a:defRPr/>
            </a:lvl1pPr>
            <a:lvl2pPr marL="742950" indent="-107950" algn="l" rtl="0">
              <a:spcBef>
                <a:spcPts val="560"/>
              </a:spcBef>
              <a:spcAft>
                <a:spcPts val="0"/>
              </a:spcAft>
              <a:buClr>
                <a:schemeClr val="dk1"/>
              </a:buClr>
              <a:buFont typeface="Arial" panose="020B0604020202020204"/>
              <a:buChar char="–"/>
              <a:defRPr/>
            </a:lvl2pPr>
            <a:lvl3pPr marL="1143000" indent="-76200" algn="l" rtl="0">
              <a:spcBef>
                <a:spcPts val="480"/>
              </a:spcBef>
              <a:spcAft>
                <a:spcPts val="0"/>
              </a:spcAft>
              <a:buClr>
                <a:schemeClr val="dk1"/>
              </a:buClr>
              <a:buFont typeface="Arial" panose="020B0604020202020204"/>
              <a:buChar char="•"/>
              <a:defRPr/>
            </a:lvl3pPr>
            <a:lvl4pPr marL="1600200" indent="-101600" algn="l" rtl="0">
              <a:spcBef>
                <a:spcPts val="400"/>
              </a:spcBef>
              <a:spcAft>
                <a:spcPts val="0"/>
              </a:spcAft>
              <a:buClr>
                <a:schemeClr val="dk1"/>
              </a:buClr>
              <a:buFont typeface="Arial" panose="020B0604020202020204"/>
              <a:buChar char="–"/>
              <a:defRPr/>
            </a:lvl4pPr>
            <a:lvl5pPr marL="2057400" indent="-101600" algn="l" rtl="0">
              <a:spcBef>
                <a:spcPts val="400"/>
              </a:spcBef>
              <a:spcAft>
                <a:spcPts val="0"/>
              </a:spcAft>
              <a:buClr>
                <a:schemeClr val="dk1"/>
              </a:buClr>
              <a:buFont typeface="Arial" panose="020B0604020202020204"/>
              <a:buChar char="»"/>
              <a:defRPr/>
            </a:lvl5pPr>
            <a:lvl6pPr marL="2514600" indent="-101600" algn="l" rtl="0">
              <a:spcBef>
                <a:spcPts val="400"/>
              </a:spcBef>
              <a:buClr>
                <a:schemeClr val="dk1"/>
              </a:buClr>
              <a:buFont typeface="Arial" panose="020B0604020202020204"/>
              <a:buChar char="•"/>
              <a:defRPr/>
            </a:lvl6pPr>
            <a:lvl7pPr marL="2971800" indent="-101600" algn="l" rtl="0">
              <a:spcBef>
                <a:spcPts val="400"/>
              </a:spcBef>
              <a:buClr>
                <a:schemeClr val="dk1"/>
              </a:buClr>
              <a:buFont typeface="Arial" panose="020B0604020202020204"/>
              <a:buChar char="•"/>
              <a:defRPr/>
            </a:lvl7pPr>
            <a:lvl8pPr marL="3429000" indent="-101600" algn="l" rtl="0">
              <a:spcBef>
                <a:spcPts val="400"/>
              </a:spcBef>
              <a:buClr>
                <a:schemeClr val="dk1"/>
              </a:buClr>
              <a:buFont typeface="Arial" panose="020B0604020202020204"/>
              <a:buChar char="•"/>
              <a:defRPr/>
            </a:lvl8pPr>
            <a:lvl9pPr marL="3886200" indent="-101600" algn="l" rtl="0">
              <a:spcBef>
                <a:spcPts val="400"/>
              </a:spcBef>
              <a:buClr>
                <a:schemeClr val="dk1"/>
              </a:buClr>
              <a:buFont typeface="Arial" panose="020B0604020202020204"/>
              <a:buChar char="•"/>
              <a:defRPr/>
            </a:lvl9pPr>
          </a:lstStyle>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p:txBody>
      </p:sp>
      <p:sp>
        <p:nvSpPr>
          <p:cNvPr id="34" name="Shape 34"/>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panose="020B0604020202020204"/>
              <a:buChar char="•"/>
              <a:defRPr/>
            </a:lvl1pPr>
            <a:lvl2pPr marL="742950" indent="-107950" algn="l" rtl="0">
              <a:spcBef>
                <a:spcPts val="560"/>
              </a:spcBef>
              <a:spcAft>
                <a:spcPts val="0"/>
              </a:spcAft>
              <a:buClr>
                <a:schemeClr val="dk1"/>
              </a:buClr>
              <a:buFont typeface="Arial" panose="020B0604020202020204"/>
              <a:buChar char="–"/>
              <a:defRPr/>
            </a:lvl2pPr>
            <a:lvl3pPr marL="1143000" indent="-76200" algn="l" rtl="0">
              <a:spcBef>
                <a:spcPts val="480"/>
              </a:spcBef>
              <a:spcAft>
                <a:spcPts val="0"/>
              </a:spcAft>
              <a:buClr>
                <a:schemeClr val="dk1"/>
              </a:buClr>
              <a:buFont typeface="Arial" panose="020B0604020202020204"/>
              <a:buChar char="•"/>
              <a:defRPr/>
            </a:lvl3pPr>
            <a:lvl4pPr marL="1600200" indent="-101600" algn="l" rtl="0">
              <a:spcBef>
                <a:spcPts val="400"/>
              </a:spcBef>
              <a:spcAft>
                <a:spcPts val="0"/>
              </a:spcAft>
              <a:buClr>
                <a:schemeClr val="dk1"/>
              </a:buClr>
              <a:buFont typeface="Arial" panose="020B0604020202020204"/>
              <a:buChar char="–"/>
              <a:defRPr/>
            </a:lvl4pPr>
            <a:lvl5pPr marL="2057400" indent="-101600" algn="l" rtl="0">
              <a:spcBef>
                <a:spcPts val="400"/>
              </a:spcBef>
              <a:spcAft>
                <a:spcPts val="0"/>
              </a:spcAft>
              <a:buClr>
                <a:schemeClr val="dk1"/>
              </a:buClr>
              <a:buFont typeface="Arial" panose="020B0604020202020204"/>
              <a:buChar char="»"/>
              <a:defRPr/>
            </a:lvl5pPr>
            <a:lvl6pPr marL="2514600" indent="-101600" algn="l" rtl="0">
              <a:spcBef>
                <a:spcPts val="400"/>
              </a:spcBef>
              <a:buClr>
                <a:schemeClr val="dk1"/>
              </a:buClr>
              <a:buFont typeface="Arial" panose="020B0604020202020204"/>
              <a:buChar char="•"/>
              <a:defRPr/>
            </a:lvl6pPr>
            <a:lvl7pPr marL="2971800" indent="-101600" algn="l" rtl="0">
              <a:spcBef>
                <a:spcPts val="400"/>
              </a:spcBef>
              <a:buClr>
                <a:schemeClr val="dk1"/>
              </a:buClr>
              <a:buFont typeface="Arial" panose="020B0604020202020204"/>
              <a:buChar char="•"/>
              <a:defRPr/>
            </a:lvl7pPr>
            <a:lvl8pPr marL="3429000" indent="-101600" algn="l" rtl="0">
              <a:spcBef>
                <a:spcPts val="400"/>
              </a:spcBef>
              <a:buClr>
                <a:schemeClr val="dk1"/>
              </a:buClr>
              <a:buFont typeface="Arial" panose="020B0604020202020204"/>
              <a:buChar char="•"/>
              <a:defRPr/>
            </a:lvl8pPr>
            <a:lvl9pPr marL="3886200" indent="-101600" algn="l" rtl="0">
              <a:spcBef>
                <a:spcPts val="400"/>
              </a:spcBef>
              <a:buClr>
                <a:schemeClr val="dk1"/>
              </a:buClr>
              <a:buFont typeface="Arial" panose="020B0604020202020204"/>
              <a:buChar char="•"/>
              <a:defRPr/>
            </a:lvl9pPr>
          </a:lstStyle>
          <a:p/>
        </p:txBody>
      </p:sp>
      <p:sp>
        <p:nvSpPr>
          <p:cNvPr id="35" name="Shape 3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36" name="Shape 3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37" name="Shape 3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0" name="Shape 40"/>
          <p:cNvSpPr>
            <a:spLocks noGrp="1"/>
          </p:cNvSpPr>
          <p:nvPr>
            <p:ph type="pic" idx="2"/>
          </p:nvPr>
        </p:nvSpPr>
        <p:spPr>
          <a:xfrm>
            <a:off x="1792288" y="612775"/>
            <a:ext cx="5486399" cy="4114800"/>
          </a:xfrm>
          <a:prstGeom prst="rect">
            <a:avLst/>
          </a:prstGeom>
          <a:noFill/>
          <a:ln>
            <a:noFill/>
          </a:ln>
        </p:spPr>
      </p:sp>
      <p:sp>
        <p:nvSpPr>
          <p:cNvPr id="41" name="Shape 41"/>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panose="020F0502020204030204"/>
              <a:buNone/>
              <a:defRPr/>
            </a:lvl1pPr>
            <a:lvl2pPr marL="457200" indent="0" rtl="0">
              <a:spcBef>
                <a:spcPts val="0"/>
              </a:spcBef>
              <a:buFont typeface="Calibri" panose="020F0502020204030204"/>
              <a:buNone/>
              <a:defRPr/>
            </a:lvl2pPr>
            <a:lvl3pPr marL="914400" indent="0" rtl="0">
              <a:spcBef>
                <a:spcPts val="0"/>
              </a:spcBef>
              <a:buFont typeface="Calibri" panose="020F0502020204030204"/>
              <a:buNone/>
              <a:defRPr/>
            </a:lvl3pPr>
            <a:lvl4pPr marL="1371600" indent="0" rtl="0">
              <a:spcBef>
                <a:spcPts val="0"/>
              </a:spcBef>
              <a:buFont typeface="Calibri" panose="020F0502020204030204"/>
              <a:buNone/>
              <a:defRPr/>
            </a:lvl4pPr>
            <a:lvl5pPr marL="1828800" indent="0" rtl="0">
              <a:spcBef>
                <a:spcPts val="0"/>
              </a:spcBef>
              <a:buFont typeface="Calibri" panose="020F0502020204030204"/>
              <a:buNone/>
              <a:defRPr/>
            </a:lvl5pPr>
            <a:lvl6pPr marL="2286000" indent="0" rtl="0">
              <a:spcBef>
                <a:spcPts val="0"/>
              </a:spcBef>
              <a:buFont typeface="Calibri" panose="020F0502020204030204"/>
              <a:buNone/>
              <a:defRPr/>
            </a:lvl6pPr>
            <a:lvl7pPr marL="2743200" indent="0" rtl="0">
              <a:spcBef>
                <a:spcPts val="0"/>
              </a:spcBef>
              <a:buFont typeface="Calibri" panose="020F0502020204030204"/>
              <a:buNone/>
              <a:defRPr/>
            </a:lvl7pPr>
            <a:lvl8pPr marL="3200400" indent="0" rtl="0">
              <a:spcBef>
                <a:spcPts val="0"/>
              </a:spcBef>
              <a:buFont typeface="Calibri" panose="020F0502020204030204"/>
              <a:buNone/>
              <a:defRPr/>
            </a:lvl8pPr>
            <a:lvl9pPr marL="3657600" indent="0" rtl="0">
              <a:spcBef>
                <a:spcPts val="0"/>
              </a:spcBef>
              <a:buFont typeface="Calibri" panose="020F0502020204030204"/>
              <a:buNone/>
              <a:defRPr/>
            </a:lvl9pPr>
          </a:lstStyle>
          <a:p/>
        </p:txBody>
      </p:sp>
      <p:sp>
        <p:nvSpPr>
          <p:cNvPr id="42" name="Shape 4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43" name="Shape 4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44" name="Shape 4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7" name="Shape 47"/>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 name="Shape 48"/>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panose="020F0502020204030204"/>
              <a:buNone/>
              <a:defRPr/>
            </a:lvl1pPr>
            <a:lvl2pPr marL="457200" indent="0" rtl="0">
              <a:spcBef>
                <a:spcPts val="0"/>
              </a:spcBef>
              <a:buFont typeface="Calibri" panose="020F0502020204030204"/>
              <a:buNone/>
              <a:defRPr/>
            </a:lvl2pPr>
            <a:lvl3pPr marL="914400" indent="0" rtl="0">
              <a:spcBef>
                <a:spcPts val="0"/>
              </a:spcBef>
              <a:buFont typeface="Calibri" panose="020F0502020204030204"/>
              <a:buNone/>
              <a:defRPr/>
            </a:lvl3pPr>
            <a:lvl4pPr marL="1371600" indent="0" rtl="0">
              <a:spcBef>
                <a:spcPts val="0"/>
              </a:spcBef>
              <a:buFont typeface="Calibri" panose="020F0502020204030204"/>
              <a:buNone/>
              <a:defRPr/>
            </a:lvl4pPr>
            <a:lvl5pPr marL="1828800" indent="0" rtl="0">
              <a:spcBef>
                <a:spcPts val="0"/>
              </a:spcBef>
              <a:buFont typeface="Calibri" panose="020F0502020204030204"/>
              <a:buNone/>
              <a:defRPr/>
            </a:lvl5pPr>
            <a:lvl6pPr marL="2286000" indent="0" rtl="0">
              <a:spcBef>
                <a:spcPts val="0"/>
              </a:spcBef>
              <a:buFont typeface="Calibri" panose="020F0502020204030204"/>
              <a:buNone/>
              <a:defRPr/>
            </a:lvl6pPr>
            <a:lvl7pPr marL="2743200" indent="0" rtl="0">
              <a:spcBef>
                <a:spcPts val="0"/>
              </a:spcBef>
              <a:buFont typeface="Calibri" panose="020F0502020204030204"/>
              <a:buNone/>
              <a:defRPr/>
            </a:lvl7pPr>
            <a:lvl8pPr marL="3200400" indent="0" rtl="0">
              <a:spcBef>
                <a:spcPts val="0"/>
              </a:spcBef>
              <a:buFont typeface="Calibri" panose="020F0502020204030204"/>
              <a:buNone/>
              <a:defRPr/>
            </a:lvl8pPr>
            <a:lvl9pPr marL="3657600" indent="0" rtl="0">
              <a:spcBef>
                <a:spcPts val="0"/>
              </a:spcBef>
              <a:buFont typeface="Calibri" panose="020F0502020204030204"/>
              <a:buNone/>
              <a:defRPr/>
            </a:lvl9pPr>
          </a:lstStyle>
          <a:p/>
        </p:txBody>
      </p:sp>
      <p:sp>
        <p:nvSpPr>
          <p:cNvPr id="49" name="Shape 4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50" name="Shape 5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51" name="Shape 5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54" name="Shape 5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55" name="Shape 5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p:txBody>
      </p:sp>
      <p:sp>
        <p:nvSpPr>
          <p:cNvPr id="58" name="Shape 5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59" name="Shape 5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60" name="Shape 6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3" name="Shape 6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panose="020F0502020204030204"/>
              <a:buNone/>
              <a:defRPr/>
            </a:lvl1pPr>
            <a:lvl2pPr marL="457200" indent="0" rtl="0">
              <a:spcBef>
                <a:spcPts val="0"/>
              </a:spcBef>
              <a:buFont typeface="Calibri" panose="020F0502020204030204"/>
              <a:buNone/>
              <a:defRPr/>
            </a:lvl2pPr>
            <a:lvl3pPr marL="914400" indent="0" rtl="0">
              <a:spcBef>
                <a:spcPts val="0"/>
              </a:spcBef>
              <a:buFont typeface="Calibri" panose="020F0502020204030204"/>
              <a:buNone/>
              <a:defRPr/>
            </a:lvl3pPr>
            <a:lvl4pPr marL="1371600" indent="0" rtl="0">
              <a:spcBef>
                <a:spcPts val="0"/>
              </a:spcBef>
              <a:buFont typeface="Calibri" panose="020F0502020204030204"/>
              <a:buNone/>
              <a:defRPr/>
            </a:lvl4pPr>
            <a:lvl5pPr marL="1828800" indent="0" rtl="0">
              <a:spcBef>
                <a:spcPts val="0"/>
              </a:spcBef>
              <a:buFont typeface="Calibri" panose="020F0502020204030204"/>
              <a:buNone/>
              <a:defRPr/>
            </a:lvl5pPr>
            <a:lvl6pPr marL="2286000" indent="0" rtl="0">
              <a:spcBef>
                <a:spcPts val="0"/>
              </a:spcBef>
              <a:buFont typeface="Calibri" panose="020F0502020204030204"/>
              <a:buNone/>
              <a:defRPr/>
            </a:lvl6pPr>
            <a:lvl7pPr marL="2743200" indent="0" rtl="0">
              <a:spcBef>
                <a:spcPts val="0"/>
              </a:spcBef>
              <a:buFont typeface="Calibri" panose="020F0502020204030204"/>
              <a:buNone/>
              <a:defRPr/>
            </a:lvl7pPr>
            <a:lvl8pPr marL="3200400" indent="0" rtl="0">
              <a:spcBef>
                <a:spcPts val="0"/>
              </a:spcBef>
              <a:buFont typeface="Calibri" panose="020F0502020204030204"/>
              <a:buNone/>
              <a:defRPr/>
            </a:lvl8pPr>
            <a:lvl9pPr marL="3657600" indent="0" rtl="0">
              <a:spcBef>
                <a:spcPts val="0"/>
              </a:spcBef>
              <a:buFont typeface="Calibri" panose="020F0502020204030204"/>
              <a:buNone/>
              <a:defRPr/>
            </a:lvl9pPr>
          </a:lstStyle>
          <a:p/>
        </p:txBody>
      </p:sp>
      <p:sp>
        <p:nvSpPr>
          <p:cNvPr id="64" name="Shape 6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panose="020F0502020204030204"/>
              <a:buNone/>
              <a:defRPr/>
            </a:lvl1pPr>
            <a:lvl2pPr marL="457200" indent="0" rtl="0">
              <a:spcBef>
                <a:spcPts val="0"/>
              </a:spcBef>
              <a:buFont typeface="Calibri" panose="020F0502020204030204"/>
              <a:buNone/>
              <a:defRPr/>
            </a:lvl2pPr>
            <a:lvl3pPr marL="914400" indent="0" rtl="0">
              <a:spcBef>
                <a:spcPts val="0"/>
              </a:spcBef>
              <a:buFont typeface="Calibri" panose="020F0502020204030204"/>
              <a:buNone/>
              <a:defRPr/>
            </a:lvl3pPr>
            <a:lvl4pPr marL="1371600" indent="0" rtl="0">
              <a:spcBef>
                <a:spcPts val="0"/>
              </a:spcBef>
              <a:buFont typeface="Calibri" panose="020F0502020204030204"/>
              <a:buNone/>
              <a:defRPr/>
            </a:lvl4pPr>
            <a:lvl5pPr marL="1828800" indent="0" rtl="0">
              <a:spcBef>
                <a:spcPts val="0"/>
              </a:spcBef>
              <a:buFont typeface="Calibri" panose="020F0502020204030204"/>
              <a:buNone/>
              <a:defRPr/>
            </a:lvl5pPr>
            <a:lvl6pPr marL="2286000" indent="0" rtl="0">
              <a:spcBef>
                <a:spcPts val="0"/>
              </a:spcBef>
              <a:buFont typeface="Calibri" panose="020F0502020204030204"/>
              <a:buNone/>
              <a:defRPr/>
            </a:lvl6pPr>
            <a:lvl7pPr marL="2743200" indent="0" rtl="0">
              <a:spcBef>
                <a:spcPts val="0"/>
              </a:spcBef>
              <a:buFont typeface="Calibri" panose="020F0502020204030204"/>
              <a:buNone/>
              <a:defRPr/>
            </a:lvl7pPr>
            <a:lvl8pPr marL="3200400" indent="0" rtl="0">
              <a:spcBef>
                <a:spcPts val="0"/>
              </a:spcBef>
              <a:buFont typeface="Calibri" panose="020F0502020204030204"/>
              <a:buNone/>
              <a:defRPr/>
            </a:lvl8pPr>
            <a:lvl9pPr marL="3657600" indent="0" rtl="0">
              <a:spcBef>
                <a:spcPts val="0"/>
              </a:spcBef>
              <a:buFont typeface="Calibri" panose="020F0502020204030204"/>
              <a:buNone/>
              <a:defRPr/>
            </a:lvl9pPr>
          </a:lstStyle>
          <a:p/>
        </p:txBody>
      </p:sp>
      <p:sp>
        <p:nvSpPr>
          <p:cNvPr id="66" name="Shape 6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p:txBody>
      </p:sp>
      <p:sp>
        <p:nvSpPr>
          <p:cNvPr id="68" name="Shape 6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IN"/>
              <a:t>Dept. of CSE                            15CSxy: Technical Seminar</a:t>
            </a:r>
            <a:endParaRPr lang="en-IN"/>
          </a:p>
        </p:txBody>
      </p:sp>
      <p:sp>
        <p:nvSpPr>
          <p:cNvPr id="69" name="Shape 6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p:txBody>
      </p:sp>
      <p:sp>
        <p:nvSpPr>
          <p:cNvPr id="10" name="Shape 1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panose="020B0604020202020204"/>
              <a:buChar char="•"/>
              <a:defRPr/>
            </a:lvl1pPr>
            <a:lvl2pPr marL="742950" marR="0" indent="-107950" algn="l" rtl="0">
              <a:spcBef>
                <a:spcPts val="560"/>
              </a:spcBef>
              <a:spcAft>
                <a:spcPts val="0"/>
              </a:spcAft>
              <a:buClr>
                <a:schemeClr val="dk1"/>
              </a:buClr>
              <a:buFont typeface="Arial" panose="020B0604020202020204"/>
              <a:buChar char="–"/>
              <a:defRPr/>
            </a:lvl2pPr>
            <a:lvl3pPr marL="1143000" marR="0" indent="-76200" algn="l" rtl="0">
              <a:spcBef>
                <a:spcPts val="480"/>
              </a:spcBef>
              <a:spcAft>
                <a:spcPts val="0"/>
              </a:spcAft>
              <a:buClr>
                <a:schemeClr val="dk1"/>
              </a:buClr>
              <a:buFont typeface="Arial" panose="020B0604020202020204"/>
              <a:buChar char="•"/>
              <a:defRPr/>
            </a:lvl3pPr>
            <a:lvl4pPr marL="1600200" marR="0" indent="-101600" algn="l" rtl="0">
              <a:spcBef>
                <a:spcPts val="400"/>
              </a:spcBef>
              <a:spcAft>
                <a:spcPts val="0"/>
              </a:spcAft>
              <a:buClr>
                <a:schemeClr val="dk1"/>
              </a:buClr>
              <a:buFont typeface="Arial" panose="020B0604020202020204"/>
              <a:buChar char="–"/>
              <a:defRPr/>
            </a:lvl4pPr>
            <a:lvl5pPr marL="2057400" marR="0" indent="-101600" algn="l" rtl="0">
              <a:spcBef>
                <a:spcPts val="400"/>
              </a:spcBef>
              <a:spcAft>
                <a:spcPts val="0"/>
              </a:spcAft>
              <a:buClr>
                <a:schemeClr val="dk1"/>
              </a:buClr>
              <a:buFont typeface="Arial" panose="020B0604020202020204"/>
              <a:buChar char="»"/>
              <a:defRPr/>
            </a:lvl5pPr>
            <a:lvl6pPr marL="2514600" marR="0" indent="-101600" algn="l" rtl="0">
              <a:spcBef>
                <a:spcPts val="400"/>
              </a:spcBef>
              <a:buClr>
                <a:schemeClr val="dk1"/>
              </a:buClr>
              <a:buFont typeface="Arial" panose="020B0604020202020204"/>
              <a:buChar char="•"/>
              <a:defRPr/>
            </a:lvl6pPr>
            <a:lvl7pPr marL="2971800" marR="0" indent="-101600" algn="l" rtl="0">
              <a:spcBef>
                <a:spcPts val="400"/>
              </a:spcBef>
              <a:buClr>
                <a:schemeClr val="dk1"/>
              </a:buClr>
              <a:buFont typeface="Arial" panose="020B0604020202020204"/>
              <a:buChar char="•"/>
              <a:defRPr/>
            </a:lvl7pPr>
            <a:lvl8pPr marL="3429000" marR="0" indent="-101600" algn="l" rtl="0">
              <a:spcBef>
                <a:spcPts val="400"/>
              </a:spcBef>
              <a:buClr>
                <a:schemeClr val="dk1"/>
              </a:buClr>
              <a:buFont typeface="Arial" panose="020B0604020202020204"/>
              <a:buChar char="•"/>
              <a:defRPr/>
            </a:lvl8pPr>
            <a:lvl9pPr marL="3886200" marR="0" indent="-101600" algn="l" rtl="0">
              <a:spcBef>
                <a:spcPts val="400"/>
              </a:spcBef>
              <a:buClr>
                <a:schemeClr val="dk1"/>
              </a:buClr>
              <a:buFont typeface="Arial" panose="020B0604020202020204"/>
              <a:buChar char="•"/>
              <a:defRPr/>
            </a:lvl9pPr>
          </a:lstStyle>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r>
              <a:rPr lang="en-IN"/>
              <a:t>Dept. of CSE                            15CSxy: Technical Seminar</a:t>
            </a:r>
            <a:endParaRPr lang="en-IN"/>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panose="020F0502020204030204"/>
                <a:ea typeface="Calibri" panose="020F0502020204030204"/>
                <a:cs typeface="Calibri" panose="020F0502020204030204"/>
                <a:sym typeface="Calibri" panose="020F0502020204030204"/>
              </a:defRPr>
            </a:lvl1pPr>
          </a:lstStyle>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1pPr>
      <a:lvl2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2pPr>
      <a:lvl3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3pPr>
      <a:lvl4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4pPr>
      <a:lvl5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5pPr>
      <a:lvl6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6pPr>
      <a:lvl7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7pPr>
      <a:lvl8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8pPr>
      <a:lvl9pPr marR="0" algn="l" rtl="0">
        <a:lnSpc>
          <a:spcPct val="100000"/>
        </a:lnSpc>
        <a:spcBef>
          <a:spcPts val="0"/>
        </a:spcBef>
        <a:spcAft>
          <a:spcPts val="0"/>
        </a:spcAft>
        <a:buNone/>
        <a:defRPr sz="1400" b="0" i="0" u="none" strike="noStrike" cap="none" baseline="0">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990600" y="76200"/>
            <a:ext cx="7772400" cy="1219200"/>
          </a:xfrm>
          <a:prstGeom prst="rect">
            <a:avLst/>
          </a:prstGeom>
          <a:noFill/>
          <a:ln>
            <a:noFill/>
          </a:ln>
        </p:spPr>
        <p:txBody>
          <a:bodyPr lIns="91425" tIns="45700" rIns="91425" bIns="45700" anchor="ctr" anchorCtr="0">
            <a:noAutofit/>
          </a:bodyPr>
          <a:lstStyle/>
          <a:p>
            <a:pPr lvl="0" fontAlgn="base">
              <a:lnSpc>
                <a:spcPct val="150000"/>
              </a:lnSpc>
              <a:spcBef>
                <a:spcPct val="0"/>
              </a:spcBef>
              <a:spcAft>
                <a:spcPct val="0"/>
              </a:spcAft>
            </a:pPr>
            <a:br>
              <a:rPr lang="en-US" sz="4400" dirty="0"/>
            </a:br>
            <a:r>
              <a:rPr lang="en-US" sz="2800" b="1" kern="1200" dirty="0">
                <a:latin typeface="Times New Roman" panose="02020603050405020304" pitchFamily="18" charset="0"/>
                <a:ea typeface="+mn-ea"/>
                <a:cs typeface="Times New Roman" panose="02020603050405020304" pitchFamily="18" charset="0"/>
                <a:sym typeface="Times New Roman" panose="02020603050405020304" pitchFamily="18" charset="0"/>
              </a:rPr>
              <a:t>Global Academy of Technology</a:t>
            </a:r>
            <a:br>
              <a:rPr lang="en-US" sz="1800" b="1" kern="1200" dirty="0">
                <a:latin typeface="Times New Roman" panose="02020603050405020304" pitchFamily="18" charset="0"/>
                <a:ea typeface="+mn-ea"/>
                <a:cs typeface="Times New Roman" panose="02020603050405020304" pitchFamily="18" charset="0"/>
                <a:sym typeface="Times New Roman" panose="02020603050405020304" pitchFamily="18" charset="0"/>
              </a:rPr>
            </a:br>
            <a:r>
              <a:rPr lang="en-US" sz="2000" b="1" kern="1200" dirty="0">
                <a:latin typeface="Times New Roman" panose="02020603050405020304" pitchFamily="18" charset="0"/>
                <a:ea typeface="+mn-ea"/>
                <a:cs typeface="Times New Roman" panose="02020603050405020304" pitchFamily="18" charset="0"/>
                <a:sym typeface="Times New Roman" panose="02020603050405020304" pitchFamily="18" charset="0"/>
              </a:rPr>
              <a:t>Department of Computer Science and Engineering</a:t>
            </a:r>
            <a:br>
              <a:rPr lang="en-US" sz="1800" kern="1200" dirty="0">
                <a:latin typeface="Arial" panose="020B0604020202020204" pitchFamily="34" charset="0"/>
                <a:ea typeface="+mn-ea"/>
                <a:cs typeface="Arial" panose="020B0604020202020204" pitchFamily="34" charset="0"/>
              </a:rPr>
            </a:br>
            <a:endParaRPr lang="en-US" sz="4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 name="Shape 85"/>
          <p:cNvSpPr txBox="1">
            <a:spLocks noGrp="1"/>
          </p:cNvSpPr>
          <p:nvPr>
            <p:ph type="subTitle" idx="1"/>
          </p:nvPr>
        </p:nvSpPr>
        <p:spPr>
          <a:xfrm>
            <a:off x="0" y="3962400"/>
            <a:ext cx="5029200" cy="1981200"/>
          </a:xfrm>
          <a:prstGeom prst="rect">
            <a:avLst/>
          </a:prstGeom>
          <a:noFill/>
          <a:ln>
            <a:noFill/>
          </a:ln>
        </p:spPr>
        <p:txBody>
          <a:bodyPr lIns="91425" tIns="45700" rIns="91425" bIns="45700" anchor="t" anchorCtr="0">
            <a:noAutofit/>
          </a:bodyPr>
          <a:lstStyle/>
          <a:p>
            <a:pPr algn="l" eaLnBrk="1" hangingPunct="1">
              <a:spcBef>
                <a:spcPts val="0"/>
              </a:spcBef>
            </a:pPr>
            <a:endParaRPr lang="en-US" sz="2400" b="1" dirty="0">
              <a:latin typeface="Times New Roman" panose="02020603050405020304" pitchFamily="18" charset="0"/>
              <a:cs typeface="Times New Roman" panose="02020603050405020304" pitchFamily="18" charset="0"/>
            </a:endParaRPr>
          </a:p>
          <a:p>
            <a:pPr algn="l" eaLnBrk="1" hangingPunct="1">
              <a:spcBef>
                <a:spcPts val="0"/>
              </a:spcBef>
            </a:pPr>
            <a:r>
              <a:rPr lang="en-US" sz="2400" b="1" dirty="0">
                <a:latin typeface="Times New Roman" panose="02020603050405020304" pitchFamily="18" charset="0"/>
                <a:cs typeface="Times New Roman" panose="02020603050405020304" pitchFamily="18" charset="0"/>
              </a:rPr>
              <a:t>         Name </a:t>
            </a:r>
            <a:r>
              <a:rPr lang="en-IN" altLang="en-US" sz="2400" b="1" dirty="0">
                <a:latin typeface="Times New Roman" panose="02020603050405020304" pitchFamily="18" charset="0"/>
                <a:cs typeface="Times New Roman" panose="02020603050405020304" pitchFamily="18" charset="0"/>
              </a:rPr>
              <a:t>: PRAJWAL KL</a:t>
            </a:r>
            <a:endParaRPr lang="en-US" sz="2400" b="1" dirty="0">
              <a:latin typeface="Times New Roman" panose="02020603050405020304" pitchFamily="18" charset="0"/>
              <a:cs typeface="Times New Roman" panose="02020603050405020304" pitchFamily="18" charset="0"/>
            </a:endParaRPr>
          </a:p>
          <a:p>
            <a:pPr algn="l" eaLnBrk="1" hangingPunct="1">
              <a:spcBef>
                <a:spcPts val="0"/>
              </a:spcBef>
            </a:pPr>
            <a:r>
              <a:rPr lang="en-US" sz="2400" b="1" dirty="0">
                <a:latin typeface="Times New Roman" panose="02020603050405020304" pitchFamily="18" charset="0"/>
                <a:cs typeface="Times New Roman" panose="02020603050405020304" pitchFamily="18" charset="0"/>
              </a:rPr>
              <a:t>         USN    </a:t>
            </a:r>
            <a:r>
              <a:rPr lang="en-IN" altLang="en-US" sz="2400" b="1" dirty="0">
                <a:latin typeface="Times New Roman" panose="02020603050405020304" pitchFamily="18" charset="0"/>
                <a:cs typeface="Times New Roman" panose="02020603050405020304" pitchFamily="18" charset="0"/>
              </a:rPr>
              <a:t>: 1GA15CS105</a:t>
            </a:r>
            <a:endParaRPr lang="en-IN" altLang="en-US"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990600" y="2533650"/>
            <a:ext cx="7620000" cy="1198880"/>
          </a:xfrm>
          <a:prstGeom prst="rect">
            <a:avLst/>
          </a:prstGeom>
        </p:spPr>
        <p:txBody>
          <a:bodyPr wrap="square">
            <a:spAutoFit/>
          </a:bodyPr>
          <a:lstStyle/>
          <a:p>
            <a:pPr algn="ctr"/>
            <a:r>
              <a:rPr lang="en-US" sz="2400" b="1" dirty="0">
                <a:latin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sym typeface="+mn-ea"/>
              </a:rPr>
              <a:t>Contactless Monitoring Of  Pulse Rate And Eye Movement For Uveal Melanoma Patients Undergoing Radiation Therapy</a:t>
            </a:r>
            <a:endParaRPr lang="en-US" sz="2400" b="1" dirty="0"/>
          </a:p>
        </p:txBody>
      </p:sp>
      <p:pic>
        <p:nvPicPr>
          <p:cNvPr id="11265" name="Picture 1"/>
          <p:cNvPicPr>
            <a:picLocks noChangeAspect="1" noChangeArrowheads="1"/>
          </p:cNvPicPr>
          <p:nvPr/>
        </p:nvPicPr>
        <p:blipFill>
          <a:blip r:embed="rId1"/>
          <a:srcRect/>
          <a:stretch>
            <a:fillRect/>
          </a:stretch>
        </p:blipFill>
        <p:spPr bwMode="auto">
          <a:xfrm>
            <a:off x="304800" y="228600"/>
            <a:ext cx="1524000" cy="1343742"/>
          </a:xfrm>
          <a:prstGeom prst="rect">
            <a:avLst/>
          </a:prstGeom>
          <a:noFill/>
          <a:ln w="9525">
            <a:noFill/>
            <a:miter lim="800000"/>
            <a:headEnd/>
            <a:tailEnd/>
          </a:ln>
          <a:effectLst/>
        </p:spPr>
      </p:pic>
      <p:sp>
        <p:nvSpPr>
          <p:cNvPr id="6" name="Rectangle 5"/>
          <p:cNvSpPr/>
          <p:nvPr/>
        </p:nvSpPr>
        <p:spPr>
          <a:xfrm>
            <a:off x="2273300" y="1600200"/>
            <a:ext cx="5591175" cy="58356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Technical Semina</a:t>
            </a:r>
            <a:r>
              <a:rPr lang="en-IN" altLang="en-US" sz="3200" b="1" dirty="0">
                <a:latin typeface="Times New Roman" panose="02020603050405020304" pitchFamily="18" charset="0"/>
                <a:cs typeface="Times New Roman" panose="02020603050405020304" pitchFamily="18" charset="0"/>
              </a:rPr>
              <a:t>r </a:t>
            </a:r>
            <a:r>
              <a:rPr lang="en-US" sz="3200" b="1">
                <a:latin typeface="Times New Roman" panose="02020603050405020304" pitchFamily="18" charset="0"/>
                <a:cs typeface="Times New Roman" panose="02020603050405020304" pitchFamily="18" charset="0"/>
              </a:rPr>
              <a:t>(15</a:t>
            </a:r>
            <a:r>
              <a:rPr lang="en-IN" altLang="en-US" sz="3200" b="1">
                <a:latin typeface="Times New Roman" panose="02020603050405020304" pitchFamily="18" charset="0"/>
                <a:cs typeface="Times New Roman" panose="02020603050405020304" pitchFamily="18" charset="0"/>
              </a:rPr>
              <a:t>CSS86</a:t>
            </a:r>
            <a:r>
              <a:rPr lang="en-US" sz="3200" b="1" dirty="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sp>
        <p:nvSpPr>
          <p:cNvPr id="7" name="Shape 85"/>
          <p:cNvSpPr txBox="1"/>
          <p:nvPr/>
        </p:nvSpPr>
        <p:spPr>
          <a:xfrm>
            <a:off x="5334000" y="4267200"/>
            <a:ext cx="3733800" cy="198120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888888"/>
              </a:buClr>
              <a:buSzTx/>
              <a:buFont typeface="Arial" panose="020B0604020202020204"/>
              <a:buNone/>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rPr>
              <a:t>Guide </a:t>
            </a: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rPr>
              <a:t>: Mrs. JYOTHI R</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888888"/>
              </a:buClr>
              <a:buSzTx/>
              <a:buFont typeface="Arial" panose="020B0604020202020204"/>
              <a:buNone/>
              <a:defRPr/>
            </a:pPr>
            <a:endParaRPr lang="en-US" sz="24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888888"/>
              </a:buClr>
              <a:buSzTx/>
              <a:buFont typeface="Arial" panose="020B0604020202020204"/>
              <a:buNone/>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rPr>
              <a:t>Name of the faculty</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888888"/>
              </a:buClr>
              <a:buSzTx/>
              <a:buFont typeface="Arial" panose="020B0604020202020204"/>
              <a:buNone/>
              <a:defRPr/>
            </a:pPr>
            <a:r>
              <a:rPr lang="en-US" sz="2000" dirty="0">
                <a:latin typeface="Times New Roman" panose="02020603050405020304" pitchFamily="18" charset="0"/>
                <a:cs typeface="Times New Roman" panose="02020603050405020304" pitchFamily="18" charset="0"/>
              </a:rPr>
              <a:t>Designation</a:t>
            </a:r>
            <a:endParaRPr lang="en-US" sz="20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888888"/>
              </a:buClr>
              <a:buSzTx/>
              <a:buFont typeface="Arial" panose="020B0604020202020204"/>
              <a:buNone/>
              <a:defRPr/>
            </a:pPr>
            <a:r>
              <a:rPr kumimoji="0" lang="en-US" sz="2000"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rPr>
              <a:t>Dept. of CSE, GAT</a:t>
            </a:r>
            <a:endParaRPr kumimoji="0" lang="en-US" sz="2000"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sz="3600" b="1" dirty="0" smtClean="0">
                <a:latin typeface="Times New Roman" panose="02020603050405020304" pitchFamily="18" charset="0"/>
                <a:cs typeface="Times New Roman" panose="02020603050405020304" pitchFamily="18" charset="0"/>
              </a:rPr>
              <a:t>B . Pulse Rate Measurement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2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Fig: data workflow of pulse rate measurement</a:t>
            </a:r>
            <a:endParaRPr lang="en-US" sz="2400" dirty="0">
              <a:latin typeface="Times New Roman" panose="02020603050405020304" pitchFamily="18" charset="0"/>
              <a:cs typeface="Times New Roman" panose="02020603050405020304" pitchFamily="18" charset="0"/>
            </a:endParaRPr>
          </a:p>
        </p:txBody>
      </p:sp>
      <p:pic>
        <p:nvPicPr>
          <p:cNvPr id="4" name="Picture Placeholder 4"/>
          <p:cNvPicPr/>
          <p:nvPr/>
        </p:nvPicPr>
        <p:blipFill>
          <a:blip r:embed="rId1"/>
          <a:srcRect l="337" r="337"/>
          <a:stretch>
            <a:fillRect/>
          </a:stretch>
        </p:blipFill>
        <p:spPr>
          <a:xfrm>
            <a:off x="1066800" y="1143000"/>
            <a:ext cx="6096000" cy="4114800"/>
          </a:xfrm>
          <a:prstGeom prst="rect">
            <a:avLst/>
          </a:prstGeom>
        </p:spPr>
      </p:pic>
      <p:sp>
        <p:nvSpPr>
          <p:cNvPr id="5" name="Footer Placeholder 4"/>
          <p:cNvSpPr>
            <a:spLocks noGrp="1"/>
          </p:cNvSpPr>
          <p:nvPr>
            <p:ph type="ftr" idx="11"/>
          </p:nvPr>
        </p:nvSpPr>
        <p:spPr>
          <a:xfrm>
            <a:off x="3124200" y="62776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0" dirty="0" smtClean="0">
                <a:latin typeface="Times New Roman" panose="02020603050405020304" pitchFamily="18" charset="0"/>
                <a:cs typeface="Times New Roman" panose="02020603050405020304" pitchFamily="18" charset="0"/>
              </a:rPr>
              <a:t>Fig .3. Proposed framework was conducted and designed with MATLAB GUI toolbox</a:t>
            </a:r>
            <a:endParaRPr lang="en-US" sz="2400" b="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lstStyle/>
          <a:p>
            <a:r>
              <a:rPr lang="en-US" dirty="0" smtClean="0"/>
              <a:t>   </a:t>
            </a:r>
            <a:endParaRPr lang="en-US" dirty="0"/>
          </a:p>
        </p:txBody>
      </p:sp>
      <p:pic>
        <p:nvPicPr>
          <p:cNvPr id="10" name="Picture Placeholder 9" descr="IMG-20190330-WA0010.jpg"/>
          <p:cNvPicPr>
            <a:picLocks noGrp="1" noChangeAspect="1"/>
          </p:cNvPicPr>
          <p:nvPr>
            <p:ph type="pic" idx="1"/>
          </p:nvPr>
        </p:nvPicPr>
        <p:blipFill>
          <a:blip r:embed="rId1"/>
          <a:srcRect l="13307" r="13307"/>
          <a:stretch>
            <a:fillRect/>
          </a:stretch>
        </p:blipFill>
        <p:spPr>
          <a:xfrm>
            <a:off x="457200" y="551815"/>
            <a:ext cx="7744460" cy="3724910"/>
          </a:xfrm>
        </p:spPr>
      </p:pic>
      <p:sp>
        <p:nvSpPr>
          <p:cNvPr id="3" name="Footer Placeholder 2"/>
          <p:cNvSpPr>
            <a:spLocks noGrp="1"/>
          </p:cNvSpPr>
          <p:nvPr>
            <p:ph type="ftr" idx="11"/>
          </p:nvPr>
        </p:nvSpPr>
        <p:spPr>
          <a:xfrm>
            <a:off x="3124200" y="62776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Content Placeholder 4"/>
          <p:cNvSpPr>
            <a:spLocks noGrp="1"/>
          </p:cNvSpPr>
          <p:nvPr>
            <p:ph idx="1"/>
          </p:nvPr>
        </p:nvSpPr>
        <p:spPr/>
        <p:txBody>
          <a:bodyPr>
            <a:normAutofit fontScale="80000"/>
          </a:bodyPr>
          <a:lstStyle/>
          <a:p>
            <a:pPr>
              <a:buNone/>
            </a:pPr>
            <a:r>
              <a:rPr lang="en-US" dirty="0" smtClean="0"/>
              <a:t>    </a:t>
            </a:r>
            <a:endParaRPr lang="en-US" dirty="0" smtClean="0"/>
          </a:p>
          <a:p>
            <a:endParaRPr lang="en-US" dirty="0" smtClean="0"/>
          </a:p>
          <a:p>
            <a:endParaRPr lang="en-US" dirty="0" smtClean="0"/>
          </a:p>
          <a:p>
            <a:endParaRPr lang="en-US" dirty="0" smtClean="0"/>
          </a:p>
          <a:p>
            <a:endParaRPr lang="en-US" dirty="0" smtClean="0"/>
          </a:p>
          <a:p>
            <a:pPr>
              <a:buNone/>
            </a:pPr>
            <a:endParaRPr lang="en-US" sz="1700" dirty="0" smtClean="0"/>
          </a:p>
          <a:p>
            <a:pPr>
              <a:buNone/>
            </a:pPr>
            <a:endParaRPr lang="en-US" sz="1700" dirty="0" smtClean="0">
              <a:latin typeface="Times New Roman" panose="02020603050405020304" pitchFamily="18" charset="0"/>
              <a:cs typeface="Times New Roman" panose="02020603050405020304" pitchFamily="18" charset="0"/>
            </a:endParaRPr>
          </a:p>
          <a:p>
            <a:pPr>
              <a:buNone/>
            </a:pPr>
            <a:endParaRPr lang="en-US" sz="1700" dirty="0" smtClean="0">
              <a:latin typeface="Times New Roman" panose="02020603050405020304" pitchFamily="18" charset="0"/>
              <a:cs typeface="Times New Roman" panose="02020603050405020304" pitchFamily="18" charset="0"/>
            </a:endParaRPr>
          </a:p>
          <a:p>
            <a:pPr>
              <a:buNone/>
            </a:pPr>
            <a:r>
              <a:rPr lang="en-US" sz="1700" dirty="0" smtClean="0">
                <a:latin typeface="Times New Roman" panose="02020603050405020304" pitchFamily="18" charset="0"/>
                <a:cs typeface="Times New Roman" panose="02020603050405020304" pitchFamily="18" charset="0"/>
              </a:rPr>
              <a:t> </a:t>
            </a:r>
            <a:endParaRPr lang="en-US" sz="17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Fig : Contact-based PPG waveform and captured contactless rPPG signal.</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(a) PPG waveform captured from the contact pulse oximetry sensor .</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(b) Synchronized rPPG raw signal captured from the consecutive facial video.</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(c) IIR bandpass filtered version rPPG waveform.</a:t>
            </a:r>
            <a:endParaRPr lang="en-US" sz="1700" dirty="0" smtClean="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p:txBody>
      </p:sp>
      <p:pic>
        <p:nvPicPr>
          <p:cNvPr id="6" name="Content Placeholder 3"/>
          <p:cNvPicPr/>
          <p:nvPr/>
        </p:nvPicPr>
        <p:blipFill>
          <a:blip r:embed="rId1"/>
          <a:stretch>
            <a:fillRect/>
          </a:stretch>
        </p:blipFill>
        <p:spPr>
          <a:xfrm>
            <a:off x="990600" y="762000"/>
            <a:ext cx="6400800" cy="3657599"/>
          </a:xfrm>
          <a:prstGeom prst="rect">
            <a:avLst/>
          </a:prstGeom>
        </p:spPr>
      </p:pic>
      <p:sp>
        <p:nvSpPr>
          <p:cNvPr id="3" name="Footer Placeholder 2"/>
          <p:cNvSpPr>
            <a:spLocks noGrp="1"/>
          </p:cNvSpPr>
          <p:nvPr>
            <p:ph type="ftr" idx="11"/>
          </p:nvPr>
        </p:nvSpPr>
        <p:spPr>
          <a:xfrm>
            <a:off x="3124200" y="6277610"/>
            <a:ext cx="2895600" cy="365125"/>
          </a:xfrm>
        </p:spPr>
        <p:txBody>
          <a:bodyPr/>
          <a:p>
            <a:r>
              <a:rPr lang="en-IN"/>
              <a:t>Dept. of CSE                            15CSS86: Technical Seminar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   </a:t>
            </a:r>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sz="2000" dirty="0" smtClean="0">
              <a:latin typeface="Times New Roman" panose="02020603050405020304" pitchFamily="18" charset="0"/>
              <a:cs typeface="Times New Roman" panose="02020603050405020304" pitchFamily="18" charset="0"/>
            </a:endParaRPr>
          </a:p>
          <a:p>
            <a:pPr>
              <a:buNone/>
            </a:pPr>
            <a:endParaRPr lang="en-US" sz="2000"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 Fig : FFT frequency spectrum.</a:t>
            </a:r>
            <a:endParaRPr lang="en-US" sz="2000"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 (a) Adopted </a:t>
            </a:r>
            <a:r>
              <a:rPr lang="en-US" sz="2000" dirty="0" err="1" smtClean="0">
                <a:latin typeface="Times New Roman" panose="02020603050405020304" pitchFamily="18" charset="0"/>
                <a:cs typeface="Times New Roman" panose="02020603050405020304" pitchFamily="18" charset="0"/>
              </a:rPr>
              <a:t>Hann</a:t>
            </a:r>
            <a:r>
              <a:rPr lang="en-US" sz="2000" dirty="0" smtClean="0">
                <a:latin typeface="Times New Roman" panose="02020603050405020304" pitchFamily="18" charset="0"/>
                <a:cs typeface="Times New Roman" panose="02020603050405020304" pitchFamily="18" charset="0"/>
              </a:rPr>
              <a:t> window function.</a:t>
            </a:r>
            <a:endParaRPr lang="en-US" sz="2000"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 (b) Transformed spectrum to present the detected pulse rate as maximum spike location.</a:t>
            </a:r>
            <a:endParaRPr lang="en-US" sz="2000" dirty="0" smtClean="0">
              <a:latin typeface="Times New Roman" panose="02020603050405020304" pitchFamily="18" charset="0"/>
              <a:cs typeface="Times New Roman" panose="02020603050405020304" pitchFamily="18" charset="0"/>
            </a:endParaRPr>
          </a:p>
          <a:p>
            <a:endParaRPr lang="en-US" dirty="0" smtClean="0"/>
          </a:p>
          <a:p>
            <a:endParaRPr lang="en-US" dirty="0"/>
          </a:p>
        </p:txBody>
      </p:sp>
      <p:pic>
        <p:nvPicPr>
          <p:cNvPr id="4" name="Picture 3"/>
          <p:cNvPicPr/>
          <p:nvPr/>
        </p:nvPicPr>
        <p:blipFill>
          <a:blip r:embed="rId1"/>
          <a:stretch>
            <a:fillRect/>
          </a:stretch>
        </p:blipFill>
        <p:spPr>
          <a:xfrm>
            <a:off x="685800" y="838200"/>
            <a:ext cx="7467600" cy="3352800"/>
          </a:xfrm>
          <a:prstGeom prst="rect">
            <a:avLst/>
          </a:prstGeom>
        </p:spPr>
      </p:pic>
      <p:sp>
        <p:nvSpPr>
          <p:cNvPr id="5" name="Footer Placeholder 4"/>
          <p:cNvSpPr>
            <a:spLocks noGrp="1"/>
          </p:cNvSpPr>
          <p:nvPr>
            <p:ph type="ftr" idx="11"/>
          </p:nvPr>
        </p:nvSpPr>
        <p:spPr>
          <a:xfrm>
            <a:off x="3124200" y="62649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C . Environment lighting Assessment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00000"/>
              </a:lnSpc>
            </a:pPr>
            <a:r>
              <a:rPr lang="en-US" sz="2800" dirty="0" smtClean="0">
                <a:latin typeface="Times New Roman" panose="02020603050405020304" pitchFamily="18" charset="0"/>
                <a:cs typeface="Times New Roman" panose="02020603050405020304" pitchFamily="18" charset="0"/>
              </a:rPr>
              <a:t>Unstable or insufficient lighting can induce a great deal of disturbance on the rPPG signal .</a:t>
            </a:r>
            <a:endParaRPr lang="en-US" sz="2800" dirty="0" smtClean="0">
              <a:latin typeface="Times New Roman" panose="02020603050405020304" pitchFamily="18" charset="0"/>
              <a:cs typeface="Times New Roman" panose="02020603050405020304" pitchFamily="18" charset="0"/>
            </a:endParaRPr>
          </a:p>
          <a:p>
            <a:pPr>
              <a:lnSpc>
                <a:spcPct val="100000"/>
              </a:lnSpc>
              <a:buNone/>
            </a:pPr>
            <a:endParaRPr lang="en-US" sz="2800" dirty="0" smtClean="0">
              <a:latin typeface="Times New Roman" panose="02020603050405020304" pitchFamily="18" charset="0"/>
              <a:cs typeface="Times New Roman" panose="02020603050405020304" pitchFamily="18" charset="0"/>
            </a:endParaRPr>
          </a:p>
          <a:p>
            <a:pPr>
              <a:lnSpc>
                <a:spcPct val="100000"/>
              </a:lnSpc>
            </a:pPr>
            <a:r>
              <a:rPr lang="en-US" sz="2800" dirty="0" smtClean="0">
                <a:latin typeface="Times New Roman" panose="02020603050405020304" pitchFamily="18" charset="0"/>
                <a:cs typeface="Times New Roman" panose="02020603050405020304" pitchFamily="18" charset="0"/>
              </a:rPr>
              <a:t>The selected ROI also contains the luminance information of the treatment room.</a:t>
            </a:r>
            <a:endParaRPr lang="en-US" sz="28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idx="11"/>
          </p:nvPr>
        </p:nvSpPr>
        <p:spPr>
          <a:xfrm>
            <a:off x="3124200" y="62649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320"/>
            <a:ext cx="8229600" cy="55943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Technologies</a:t>
            </a:r>
            <a:r>
              <a:rPr lang="en-US" sz="40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Used</a:t>
            </a:r>
            <a:endPar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5" name="Shape 99"/>
          <p:cNvSpPr txBox="1">
            <a:spLocks noGrp="1"/>
          </p:cNvSpPr>
          <p:nvPr>
            <p:ph type="body" idx="1"/>
          </p:nvPr>
        </p:nvSpPr>
        <p:spPr>
          <a:xfrm>
            <a:off x="207645" y="1069975"/>
            <a:ext cx="8229600" cy="4866640"/>
          </a:xfrm>
          <a:prstGeom prst="rect">
            <a:avLst/>
          </a:prstGeom>
          <a:noFill/>
          <a:ln>
            <a:noFill/>
          </a:ln>
        </p:spPr>
        <p:txBody>
          <a:bodyPr lIns="91425" tIns="45700" rIns="91425" bIns="45700" anchor="t" anchorCtr="0">
            <a:noAutofit/>
          </a:bodyPr>
          <a:lstStyle/>
          <a:p>
            <a:pPr marL="0" lvl="0" indent="0">
              <a:lnSpc>
                <a:spcPct val="100000"/>
              </a:lnSpc>
              <a:spcBef>
                <a:spcPts val="0"/>
              </a:spcBef>
              <a:buFont typeface="Arial" panose="020B0604020202020204" pitchFamily="34" charset="0"/>
              <a:buChar char="•"/>
            </a:pPr>
            <a:r>
              <a:rPr lang="en-US" sz="2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Artificial Intelligence </a:t>
            </a:r>
            <a:r>
              <a:rPr lang="en-IN" altLang="en-US" sz="2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endPar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nSpc>
                <a:spcPct val="100000"/>
              </a:lnSpc>
              <a:spcBef>
                <a:spcPts val="0"/>
              </a:spcBef>
              <a:buFont typeface="Arial" panose="020B0604020202020204" pitchFamily="34" charset="0"/>
              <a:buChar char="•"/>
            </a:pPr>
            <a:r>
              <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The theory and development of computer systems able to perform tasks normally requiring human intelligence, such as visual perception, speech recognition, decision-making.</a:t>
            </a:r>
            <a:endPar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nSpc>
                <a:spcPct val="100000"/>
              </a:lnSpc>
              <a:spcBef>
                <a:spcPts val="0"/>
              </a:spcBef>
              <a:buFont typeface="Arial" panose="020B0604020202020204" pitchFamily="34" charset="0"/>
              <a:buChar char="•"/>
            </a:pPr>
            <a:endPar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nSpc>
                <a:spcPct val="100000"/>
              </a:lnSpc>
              <a:spcBef>
                <a:spcPts val="0"/>
              </a:spcBef>
              <a:buFont typeface="Arial" panose="020B0604020202020204" pitchFamily="34" charset="0"/>
              <a:buChar char="•"/>
            </a:pPr>
            <a:r>
              <a:rPr lang="en-US" sz="2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Image Processing </a:t>
            </a:r>
            <a:r>
              <a:rPr lang="en-IN" altLang="en-US" sz="2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endPar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nSpc>
                <a:spcPct val="100000"/>
              </a:lnSpc>
              <a:spcBef>
                <a:spcPts val="0"/>
              </a:spcBef>
              <a:buFont typeface="Arial" panose="020B0604020202020204" pitchFamily="34" charset="0"/>
              <a:buNone/>
            </a:pPr>
            <a:r>
              <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Image processing is a method to perform some operations on an image, in order to get an enhanced image or to extract some useful information from it</a:t>
            </a:r>
            <a:endParaRPr sz="2800" b="0" i="0" u="none" strike="noStrike" cap="none" baseline="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7" name="Footer Placeholder 6"/>
          <p:cNvSpPr>
            <a:spLocks noGrp="1"/>
          </p:cNvSpPr>
          <p:nvPr>
            <p:ph type="ftr" idx="11"/>
          </p:nvPr>
        </p:nvSpPr>
        <p:spPr/>
        <p:txBody>
          <a:bodyPr/>
          <a:lstStyle/>
          <a:p>
            <a:r>
              <a:rPr lang="en-IN"/>
              <a:t>Dept. of CSE                            15CSS86: Technical Seminar</a:t>
            </a:r>
            <a:endParaRPr lang="en-US"/>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320"/>
            <a:ext cx="8229600" cy="559435"/>
          </a:xfrm>
          <a:prstGeom prst="rect">
            <a:avLst/>
          </a:prstGeom>
          <a:noFill/>
          <a:ln>
            <a:noFill/>
          </a:ln>
        </p:spPr>
        <p:txBody>
          <a:bodyPr lIns="91425" tIns="45700" rIns="91425" bIns="45700" anchor="ctr" anchorCtr="0">
            <a:noAutofit/>
          </a:bodyPr>
          <a:lstStyle/>
          <a:p>
            <a:pPr marL="457200" lvl="0" indent="-419100" algn="ctr">
              <a:lnSpc>
                <a:spcPct val="150000"/>
              </a:lnSpc>
            </a:pPr>
            <a:r>
              <a:rPr lang="en-US" sz="4000" b="1" dirty="0">
                <a:latin typeface="Times New Roman" panose="02020603050405020304" pitchFamily="18" charset="0"/>
                <a:cs typeface="Times New Roman" panose="02020603050405020304" pitchFamily="18" charset="0"/>
              </a:rPr>
              <a:t>Implementation</a:t>
            </a:r>
            <a:endParaRPr lang="en-US" sz="4000" b="1" dirty="0">
              <a:latin typeface="Times New Roman" panose="02020603050405020304" pitchFamily="18" charset="0"/>
              <a:cs typeface="Times New Roman" panose="02020603050405020304" pitchFamily="18" charset="0"/>
            </a:endParaRPr>
          </a:p>
        </p:txBody>
      </p:sp>
      <p:sp>
        <p:nvSpPr>
          <p:cNvPr id="99" name="Shape 99"/>
          <p:cNvSpPr txBox="1">
            <a:spLocks noGrp="1"/>
          </p:cNvSpPr>
          <p:nvPr>
            <p:ph type="body" idx="1"/>
          </p:nvPr>
        </p:nvSpPr>
        <p:spPr>
          <a:xfrm>
            <a:off x="457200" y="1312545"/>
            <a:ext cx="8229600" cy="3640455"/>
          </a:xfrm>
          <a:prstGeom prst="rect">
            <a:avLst/>
          </a:prstGeom>
          <a:noFill/>
          <a:ln>
            <a:noFill/>
          </a:ln>
        </p:spPr>
        <p:txBody>
          <a:bodyPr lIns="91425" tIns="45700" rIns="91425" bIns="45700" anchor="t" anchorCtr="0">
            <a:noAutofit/>
          </a:bodyPr>
          <a:lstStyle/>
          <a:p>
            <a:pPr marL="203200" indent="0" algn="l">
              <a:lnSpc>
                <a:spcPct val="100000"/>
              </a:lnSpc>
              <a:buNone/>
            </a:pPr>
            <a:r>
              <a:rPr lang="en-IN" altLang="en-US" sz="3600" b="1" dirty="0" smtClean="0">
                <a:latin typeface="Times New Roman" panose="02020603050405020304" pitchFamily="18" charset="0"/>
                <a:cs typeface="Times New Roman" panose="02020603050405020304" pitchFamily="18" charset="0"/>
                <a:sym typeface="+mn-ea"/>
              </a:rPr>
              <a:t>A. </a:t>
            </a:r>
            <a:r>
              <a:rPr lang="en-US" sz="3600" b="1" dirty="0" smtClean="0">
                <a:latin typeface="Times New Roman" panose="02020603050405020304" pitchFamily="18" charset="0"/>
                <a:cs typeface="Times New Roman" panose="02020603050405020304" pitchFamily="18" charset="0"/>
                <a:sym typeface="+mn-ea"/>
              </a:rPr>
              <a:t>Evaluating the Accuracy of Tracking Eyeball </a:t>
            </a:r>
            <a:r>
              <a:rPr lang="en-IN" altLang="en-US" sz="3600" b="1" dirty="0" smtClean="0">
                <a:latin typeface="Times New Roman" panose="02020603050405020304" pitchFamily="18" charset="0"/>
                <a:cs typeface="Times New Roman" panose="02020603050405020304" pitchFamily="18" charset="0"/>
                <a:sym typeface="+mn-ea"/>
              </a:rPr>
              <a:t>M</a:t>
            </a:r>
            <a:r>
              <a:rPr lang="en-US" sz="3600" b="1" dirty="0" smtClean="0">
                <a:latin typeface="Times New Roman" panose="02020603050405020304" pitchFamily="18" charset="0"/>
                <a:cs typeface="Times New Roman" panose="02020603050405020304" pitchFamily="18" charset="0"/>
                <a:sym typeface="+mn-ea"/>
              </a:rPr>
              <a:t>ovement</a:t>
            </a:r>
            <a:r>
              <a:rPr lang="en-US" sz="3600" dirty="0" smtClean="0">
                <a:latin typeface="Times New Roman" panose="02020603050405020304" pitchFamily="18" charset="0"/>
                <a:cs typeface="Times New Roman" panose="02020603050405020304" pitchFamily="18" charset="0"/>
                <a:sym typeface="+mn-ea"/>
              </a:rPr>
              <a:t>:</a:t>
            </a:r>
            <a:endParaRPr lang="en-US" sz="2800" dirty="0" smtClean="0">
              <a:sym typeface="+mn-ea"/>
            </a:endParaRPr>
          </a:p>
          <a:p>
            <a:pPr indent="0">
              <a:lnSpc>
                <a:spcPct val="100000"/>
              </a:lnSpc>
              <a:buNone/>
            </a:pPr>
            <a:endParaRPr lang="en-US" sz="2800" dirty="0" smtClean="0">
              <a:latin typeface="Times New Roman" panose="02020603050405020304" pitchFamily="18" charset="0"/>
              <a:cs typeface="Times New Roman" panose="02020603050405020304" pitchFamily="18" charset="0"/>
              <a:sym typeface="+mn-ea"/>
            </a:endParaRPr>
          </a:p>
          <a:p>
            <a:pPr indent="0">
              <a:lnSpc>
                <a:spcPct val="100000"/>
              </a:lnSpc>
              <a:buNone/>
            </a:pPr>
            <a:r>
              <a:rPr lang="en-US" sz="2800" dirty="0" smtClean="0">
                <a:latin typeface="Times New Roman" panose="02020603050405020304" pitchFamily="18" charset="0"/>
                <a:cs typeface="Times New Roman" panose="02020603050405020304" pitchFamily="18" charset="0"/>
                <a:sym typeface="+mn-ea"/>
              </a:rPr>
              <a:t> Since it is  hard to confirm the real eye position on    treatment videos without reliable qualification tools , we adopted a database to validate the accuracy of the proposed eye detection method.</a:t>
            </a:r>
            <a:endParaRPr lang="en-US" sz="2800" dirty="0" smtClean="0">
              <a:latin typeface="Times New Roman" panose="02020603050405020304" pitchFamily="18" charset="0"/>
              <a:cs typeface="Times New Roman" panose="02020603050405020304" pitchFamily="18" charset="0"/>
            </a:endParaRPr>
          </a:p>
          <a:p>
            <a:pPr indent="0">
              <a:lnSpc>
                <a:spcPct val="100000"/>
              </a:lnSpc>
              <a:buNone/>
            </a:pPr>
            <a:r>
              <a:rPr lang="en-US" sz="2800" dirty="0" smtClean="0">
                <a:latin typeface="Times New Roman" panose="02020603050405020304" pitchFamily="18" charset="0"/>
                <a:cs typeface="Times New Roman" panose="02020603050405020304" pitchFamily="18" charset="0"/>
                <a:sym typeface="+mn-ea"/>
              </a:rPr>
              <a:t>  </a:t>
            </a:r>
            <a:endParaRPr sz="1800" b="0" i="0" u="none" strike="noStrike" cap="none" baseline="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7" name="Footer Placeholder 6"/>
          <p:cNvSpPr>
            <a:spLocks noGrp="1"/>
          </p:cNvSpPr>
          <p:nvPr>
            <p:ph type="ftr" idx="11"/>
          </p:nvPr>
        </p:nvSpPr>
        <p:spPr/>
        <p:txBody>
          <a:bodyPr/>
          <a:lstStyle/>
          <a:p>
            <a:r>
              <a:rPr lang="en-IN"/>
              <a:t>Dept. of CSE                            15CSS86: Technical Seminar</a:t>
            </a:r>
            <a:endParaRPr lang="en-US" dirty="0"/>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985"/>
            <a:ext cx="8229600" cy="868680"/>
          </a:xfrm>
        </p:spPr>
        <p:txBody>
          <a:bodyPr>
            <a:normAutofit/>
          </a:bodyPr>
          <a:lstStyle/>
          <a:p>
            <a:pPr algn="l"/>
            <a:r>
              <a:rPr lang="en-IN" altLang="en-US" sz="3600" b="1" dirty="0" smtClean="0">
                <a:latin typeface="Times New Roman" panose="02020603050405020304" pitchFamily="18" charset="0"/>
                <a:cs typeface="Times New Roman" panose="02020603050405020304" pitchFamily="18" charset="0"/>
              </a:rPr>
              <a:t>B. </a:t>
            </a:r>
            <a:r>
              <a:rPr lang="en-US" sz="3600" b="1" dirty="0" smtClean="0">
                <a:latin typeface="Times New Roman" panose="02020603050405020304" pitchFamily="18" charset="0"/>
                <a:cs typeface="Times New Roman" panose="02020603050405020304" pitchFamily="18" charset="0"/>
              </a:rPr>
              <a:t>Clinical Trials</a:t>
            </a:r>
            <a:r>
              <a:rPr lang="en-US" sz="3600"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457200" y="1600200"/>
            <a:ext cx="8229600" cy="4826000"/>
          </a:xfrm>
        </p:spPr>
        <p:txBody>
          <a:bodyPr>
            <a:normAutofit fontScale="25000"/>
          </a:bodyPr>
          <a:lstStyle/>
          <a:p>
            <a:pPr>
              <a:buNone/>
            </a:pPr>
            <a:r>
              <a:rPr lang="en-US" sz="9600" b="1" dirty="0" smtClean="0">
                <a:latin typeface="Times New Roman" panose="02020603050405020304" pitchFamily="18" charset="0"/>
                <a:cs typeface="Times New Roman" panose="02020603050405020304" pitchFamily="18" charset="0"/>
              </a:rPr>
              <a:t>1.Experimental set up:</a:t>
            </a:r>
            <a:endParaRPr lang="en-US" sz="3200" dirty="0" smtClean="0"/>
          </a:p>
          <a:p>
            <a:pPr>
              <a:buNone/>
            </a:pPr>
            <a:endParaRPr lang="en-US" sz="3200" dirty="0" smtClean="0"/>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sz="8000" dirty="0" smtClean="0">
                <a:latin typeface="Times New Roman" panose="02020603050405020304" pitchFamily="18" charset="0"/>
                <a:cs typeface="Times New Roman" panose="02020603050405020304" pitchFamily="18" charset="0"/>
              </a:rPr>
              <a:t>fig 5.Experimental setup for clinical t</a:t>
            </a:r>
            <a:r>
              <a:rPr lang="en-IN" altLang="en-US" sz="8000" dirty="0" smtClean="0">
                <a:latin typeface="Times New Roman" panose="02020603050405020304" pitchFamily="18" charset="0"/>
                <a:cs typeface="Times New Roman" panose="02020603050405020304" pitchFamily="18" charset="0"/>
              </a:rPr>
              <a:t>rials</a:t>
            </a:r>
            <a:endParaRPr lang="en-US" sz="1800" dirty="0" smtClean="0">
              <a:latin typeface="Times New Roman" panose="02020603050405020304" pitchFamily="18" charset="0"/>
              <a:cs typeface="Times New Roman" panose="02020603050405020304" pitchFamily="18" charset="0"/>
            </a:endParaRPr>
          </a:p>
          <a:p>
            <a:pPr>
              <a:buNone/>
            </a:pPr>
            <a:endParaRPr lang="en-US" sz="1800" dirty="0" smtClean="0">
              <a:latin typeface="Times New Roman" panose="02020603050405020304" pitchFamily="18" charset="0"/>
              <a:cs typeface="Times New Roman" panose="02020603050405020304" pitchFamily="18" charset="0"/>
            </a:endParaRPr>
          </a:p>
          <a:p>
            <a:pPr>
              <a:buNone/>
            </a:pPr>
            <a:endParaRPr lang="en-US" sz="1800" dirty="0" smtClean="0">
              <a:latin typeface="Times New Roman" panose="02020603050405020304" pitchFamily="18" charset="0"/>
              <a:cs typeface="Times New Roman" panose="02020603050405020304" pitchFamily="18" charset="0"/>
            </a:endParaRPr>
          </a:p>
          <a:p>
            <a:pPr>
              <a:buNone/>
            </a:pPr>
            <a:r>
              <a:rPr lang="en-US" sz="1800" dirty="0" smtClean="0">
                <a:sym typeface="+mn-ea"/>
              </a:rPr>
              <a:t>                  </a:t>
            </a:r>
            <a:endParaRPr lang="en-US" sz="1800" dirty="0" smtClean="0">
              <a:sym typeface="+mn-ea"/>
            </a:endParaRPr>
          </a:p>
          <a:p>
            <a:pPr>
              <a:buNone/>
            </a:pPr>
            <a:r>
              <a:rPr lang="en-US" sz="1800" dirty="0" smtClean="0">
                <a:sym typeface="+mn-ea"/>
              </a:rPr>
              <a:t>                 </a:t>
            </a:r>
            <a:endParaRPr lang="en-US" sz="1800" dirty="0" smtClean="0">
              <a:sym typeface="+mn-ea"/>
            </a:endParaRPr>
          </a:p>
          <a:p>
            <a:pPr>
              <a:buNone/>
            </a:pPr>
            <a:endParaRPr lang="en-US" sz="1800" dirty="0" smtClean="0">
              <a:latin typeface="Times New Roman" panose="02020603050405020304" pitchFamily="18" charset="0"/>
              <a:cs typeface="Times New Roman" panose="02020603050405020304" pitchFamily="18" charset="0"/>
              <a:sym typeface="+mn-ea"/>
            </a:endParaRPr>
          </a:p>
          <a:p>
            <a:pPr>
              <a:buNone/>
            </a:pPr>
            <a:endParaRPr lang="en-US" sz="1800" dirty="0">
              <a:latin typeface="Times New Roman" panose="02020603050405020304" pitchFamily="18" charset="0"/>
              <a:cs typeface="Times New Roman" panose="02020603050405020304" pitchFamily="18" charset="0"/>
            </a:endParaRPr>
          </a:p>
        </p:txBody>
      </p:sp>
      <p:pic>
        <p:nvPicPr>
          <p:cNvPr id="10" name="Picture 9" descr="IMG-20190330-WA0006.jpg"/>
          <p:cNvPicPr>
            <a:picLocks noChangeAspect="1"/>
          </p:cNvPicPr>
          <p:nvPr/>
        </p:nvPicPr>
        <p:blipFill>
          <a:blip r:embed="rId1"/>
          <a:stretch>
            <a:fillRect/>
          </a:stretch>
        </p:blipFill>
        <p:spPr>
          <a:xfrm>
            <a:off x="1295400" y="2133600"/>
            <a:ext cx="6000750" cy="3248025"/>
          </a:xfrm>
          <a:prstGeom prst="rect">
            <a:avLst/>
          </a:prstGeom>
        </p:spPr>
      </p:pic>
      <p:sp>
        <p:nvSpPr>
          <p:cNvPr id="4" name="Footer Placeholder 3"/>
          <p:cNvSpPr>
            <a:spLocks noGrp="1"/>
          </p:cNvSpPr>
          <p:nvPr>
            <p:ph type="ftr" idx="11"/>
          </p:nvPr>
        </p:nvSpPr>
        <p:spPr>
          <a:xfrm>
            <a:off x="3124200" y="62776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59410"/>
            <a:ext cx="8229600" cy="6369050"/>
          </a:xfrm>
        </p:spPr>
        <p:txBody>
          <a:bodyPr>
            <a:normAutofit lnSpcReduction="20000"/>
          </a:bodyPr>
          <a:lstStyle/>
          <a:p>
            <a:pPr>
              <a:buNone/>
            </a:pPr>
            <a:r>
              <a:rPr lang="en-US" sz="2800" b="1" dirty="0" smtClean="0">
                <a:latin typeface="Times New Roman" panose="02020603050405020304" pitchFamily="18" charset="0"/>
                <a:cs typeface="Times New Roman" panose="02020603050405020304" pitchFamily="18" charset="0"/>
              </a:rPr>
              <a:t>2.Evalution Metrics for eyeball Immobilization</a:t>
            </a: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rPr>
              <a:t>            Fig 6.eyeball movement estimation and calibration</a:t>
            </a: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rPr>
              <a:t>            (a) as the example here,1mm is approximately equal to 5 pixels.</a:t>
            </a: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rPr>
              <a:t>            (b) Instant eyeball movement track</a:t>
            </a:r>
            <a:endParaRPr lang="en-US" sz="1600" dirty="0">
              <a:latin typeface="Times New Roman" panose="02020603050405020304" pitchFamily="18" charset="0"/>
              <a:cs typeface="Times New Roman" panose="02020603050405020304" pitchFamily="18" charset="0"/>
            </a:endParaRPr>
          </a:p>
        </p:txBody>
      </p:sp>
      <p:pic>
        <p:nvPicPr>
          <p:cNvPr id="5" name="Picture 4" descr="IMG-20190330-WA0007.jpg"/>
          <p:cNvPicPr>
            <a:picLocks noChangeAspect="1"/>
          </p:cNvPicPr>
          <p:nvPr/>
        </p:nvPicPr>
        <p:blipFill>
          <a:blip r:embed="rId1"/>
          <a:stretch>
            <a:fillRect/>
          </a:stretch>
        </p:blipFill>
        <p:spPr>
          <a:xfrm>
            <a:off x="1805305" y="1335405"/>
            <a:ext cx="5534025" cy="3420745"/>
          </a:xfrm>
          <a:prstGeom prst="rect">
            <a:avLst/>
          </a:prstGeom>
        </p:spPr>
      </p:pic>
      <p:sp>
        <p:nvSpPr>
          <p:cNvPr id="4" name="Footer Placeholder 3"/>
          <p:cNvSpPr>
            <a:spLocks noGrp="1"/>
          </p:cNvSpPr>
          <p:nvPr>
            <p:ph type="ftr" idx="11"/>
          </p:nvPr>
        </p:nvSpPr>
        <p:spPr>
          <a:xfrm>
            <a:off x="3124200" y="62776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62000"/>
          </a:xfrm>
        </p:spPr>
        <p:txBody>
          <a:bodyPr/>
          <a:lstStyle/>
          <a:p>
            <a:pPr algn="l"/>
            <a:r>
              <a:rPr lang="en-US" sz="3600" b="1" dirty="0" smtClean="0">
                <a:latin typeface="Times New Roman" panose="02020603050405020304" pitchFamily="18" charset="0"/>
                <a:cs typeface="Times New Roman" panose="02020603050405020304" pitchFamily="18" charset="0"/>
              </a:rPr>
              <a:t>C.  Light Source Evaluation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181600"/>
          </a:xfrm>
        </p:spPr>
        <p:txBody>
          <a:bodyPr>
            <a:normAutofit fontScale="8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sz="2600" dirty="0" smtClean="0">
              <a:latin typeface="Times New Roman" panose="02020603050405020304" pitchFamily="18" charset="0"/>
              <a:cs typeface="Times New Roman" panose="02020603050405020304" pitchFamily="18" charset="0"/>
            </a:endParaRPr>
          </a:p>
          <a:p>
            <a:pPr>
              <a:buNone/>
            </a:pPr>
            <a:endParaRPr lang="en-US" sz="2600" dirty="0" smtClean="0">
              <a:latin typeface="Times New Roman" panose="02020603050405020304" pitchFamily="18" charset="0"/>
              <a:cs typeface="Times New Roman" panose="02020603050405020304" pitchFamily="18" charset="0"/>
            </a:endParaRPr>
          </a:p>
          <a:p>
            <a:pPr>
              <a:buNone/>
            </a:pPr>
            <a:endParaRPr lang="en-US" sz="2600" dirty="0" smtClean="0">
              <a:latin typeface="Times New Roman" panose="02020603050405020304" pitchFamily="18" charset="0"/>
              <a:cs typeface="Times New Roman" panose="02020603050405020304" pitchFamily="18" charset="0"/>
            </a:endParaRPr>
          </a:p>
          <a:p>
            <a:pPr>
              <a:buNone/>
            </a:pPr>
            <a:endParaRPr lang="en-US" sz="26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Fig. 9. Illustration of ac value obtained from the filtered version of the rPPG signal.</a:t>
            </a:r>
            <a:endParaRPr lang="en-US" sz="2600" dirty="0" smtClean="0">
              <a:latin typeface="Times New Roman" panose="02020603050405020304" pitchFamily="18" charset="0"/>
              <a:cs typeface="Times New Roman" panose="02020603050405020304" pitchFamily="18" charset="0"/>
            </a:endParaRPr>
          </a:p>
          <a:p>
            <a:pPr>
              <a:buNone/>
            </a:pPr>
            <a:r>
              <a:rPr lang="en-US" sz="2600" dirty="0" smtClean="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990600" y="1295400"/>
            <a:ext cx="6629400" cy="3886200"/>
          </a:xfrm>
          <a:prstGeom prst="rect">
            <a:avLst/>
          </a:prstGeom>
        </p:spPr>
      </p:pic>
      <p:sp>
        <p:nvSpPr>
          <p:cNvPr id="4" name="Footer Placeholder 3"/>
          <p:cNvSpPr>
            <a:spLocks noGrp="1"/>
          </p:cNvSpPr>
          <p:nvPr>
            <p:ph type="ftr" idx="11"/>
          </p:nvPr>
        </p:nvSpPr>
        <p:spPr>
          <a:xfrm>
            <a:off x="3124200" y="62649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28"/>
            <a:ext cx="8229600" cy="837900"/>
          </a:xfrm>
          <a:prstGeom prst="rect">
            <a:avLst/>
          </a:prstGeom>
        </p:spPr>
        <p:txBody>
          <a:bodyPr lIns="91425" tIns="91425" rIns="91425" bIns="91425" anchor="ctr" anchorCtr="0">
            <a:noAutofit/>
          </a:bodyPr>
          <a:lstStyle/>
          <a:p>
            <a:pPr lvl="0" algn="ctr" rtl="0">
              <a:spcBef>
                <a:spcPts val="0"/>
              </a:spcBef>
              <a:buNone/>
            </a:pPr>
            <a:r>
              <a:rPr lang="en-US" sz="4000" b="1" dirty="0">
                <a:latin typeface="Times New Roman" panose="02020603050405020304" pitchFamily="18" charset="0"/>
                <a:ea typeface="Calibri" panose="020F0502020204030204"/>
                <a:cs typeface="Times New Roman" panose="02020603050405020304" pitchFamily="18" charset="0"/>
                <a:sym typeface="Calibri" panose="020F0502020204030204"/>
              </a:rPr>
              <a:t>Index</a:t>
            </a:r>
            <a:endParaRPr lang="en-US" sz="4000" b="1" dirty="0">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91" name="Shape 91"/>
          <p:cNvSpPr txBox="1">
            <a:spLocks noGrp="1"/>
          </p:cNvSpPr>
          <p:nvPr>
            <p:ph type="body" idx="1"/>
          </p:nvPr>
        </p:nvSpPr>
        <p:spPr>
          <a:xfrm>
            <a:off x="457200" y="1223010"/>
            <a:ext cx="8229600" cy="4627245"/>
          </a:xfrm>
          <a:prstGeom prst="rect">
            <a:avLst/>
          </a:prstGeom>
        </p:spPr>
        <p:txBody>
          <a:bodyPr lIns="91425" tIns="91425" rIns="91425" bIns="91425" anchor="t" anchorCtr="0">
            <a:noAutofit/>
          </a:bodyPr>
          <a:lstStyle/>
          <a:p>
            <a:pPr marL="457200" lvl="0" indent="-419100" rtl="0">
              <a:lnSpc>
                <a:spcPct val="100000"/>
              </a:lnSpc>
              <a:spcBef>
                <a:spcPts val="0"/>
              </a:spcBef>
              <a:buClr>
                <a:schemeClr val="dk1"/>
              </a:buClr>
              <a:buSzPct val="100000"/>
              <a:buFont typeface="Arial" panose="020B0604020202020204"/>
              <a:buChar char="•"/>
            </a:pP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Objective</a:t>
            </a: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Abstract</a:t>
            </a: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Technologies Used</a:t>
            </a: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Implementation/Issues/Applications</a:t>
            </a: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Comparison Results (if any)</a:t>
            </a: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Conclusion &amp; Future Scope</a:t>
            </a:r>
            <a:endParaRPr lang="en-US" sz="2800" dirty="0">
              <a:latin typeface="Times New Roman" panose="02020603050405020304" pitchFamily="18" charset="0"/>
              <a:cs typeface="Times New Roman" panose="02020603050405020304" pitchFamily="18" charset="0"/>
            </a:endParaRPr>
          </a:p>
          <a:p>
            <a:pPr marL="457200" lvl="0" indent="-419100" rtl="0">
              <a:lnSpc>
                <a:spcPct val="100000"/>
              </a:lnSpc>
              <a:spcBef>
                <a:spcPts val="0"/>
              </a:spcBef>
              <a:buClr>
                <a:schemeClr val="dk1"/>
              </a:buClr>
              <a:buSzPct val="100000"/>
              <a:buFont typeface="Arial" panose="020B0604020202020204"/>
              <a:buChar char="•"/>
            </a:pPr>
            <a:r>
              <a:rPr lang="en-US" sz="2800" dirty="0">
                <a:latin typeface="Times New Roman" panose="02020603050405020304" pitchFamily="18" charset="0"/>
                <a:cs typeface="Times New Roman" panose="02020603050405020304" pitchFamily="18" charset="0"/>
              </a:rPr>
              <a:t>Bibliography / References</a:t>
            </a:r>
            <a:endParaRPr lang="en-US" sz="2800"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idx="11"/>
          </p:nvPr>
        </p:nvSpPr>
        <p:spPr/>
        <p:txBody>
          <a:bodyPr/>
          <a:lstStyle/>
          <a:p>
            <a:r>
              <a:rPr lang="en-IN" dirty="0"/>
              <a:t>Dept. of CSE                            15CSS86: Technical Seminar</a:t>
            </a:r>
            <a:endParaRPr lang="en-US" dirty="0"/>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61302"/>
            <a:ext cx="8229600" cy="715963"/>
          </a:xfrm>
          <a:prstGeom prst="rect">
            <a:avLst/>
          </a:prstGeom>
          <a:noFill/>
          <a:ln>
            <a:noFill/>
          </a:ln>
        </p:spPr>
        <p:txBody>
          <a:bodyPr lIns="91425" tIns="45700" rIns="91425" bIns="45700" anchor="ctr" anchorCtr="0">
            <a:noAutofit/>
          </a:bodyPr>
          <a:lstStyle/>
          <a:p>
            <a:pPr marL="457200" lvl="0" indent="-419100" algn="ctr">
              <a:lnSpc>
                <a:spcPct val="100000"/>
              </a:lnSpc>
            </a:pPr>
            <a:r>
              <a:rPr lang="en-US" sz="4000" b="1" dirty="0">
                <a:latin typeface="Times New Roman" panose="02020603050405020304" pitchFamily="18" charset="0"/>
                <a:cs typeface="Times New Roman" panose="02020603050405020304" pitchFamily="18" charset="0"/>
              </a:rPr>
              <a:t>Comparison Results </a:t>
            </a:r>
            <a:endParaRPr lang="en-US" sz="4000" b="1" dirty="0">
              <a:latin typeface="Times New Roman" panose="02020603050405020304" pitchFamily="18" charset="0"/>
              <a:cs typeface="Times New Roman" panose="02020603050405020304" pitchFamily="18" charset="0"/>
            </a:endParaRPr>
          </a:p>
        </p:txBody>
      </p:sp>
      <p:sp>
        <p:nvSpPr>
          <p:cNvPr id="5" name="Shape 99"/>
          <p:cNvSpPr txBox="1">
            <a:spLocks noGrp="1"/>
          </p:cNvSpPr>
          <p:nvPr>
            <p:ph type="body" idx="1"/>
          </p:nvPr>
        </p:nvSpPr>
        <p:spPr>
          <a:xfrm>
            <a:off x="457200" y="1443990"/>
            <a:ext cx="8229600" cy="4668520"/>
          </a:xfrm>
          <a:prstGeom prst="rect">
            <a:avLst/>
          </a:prstGeom>
          <a:noFill/>
          <a:ln>
            <a:noFill/>
          </a:ln>
        </p:spPr>
        <p:txBody>
          <a:bodyPr lIns="91425" tIns="45700" rIns="91425" bIns="45700" anchor="t" anchorCtr="0">
            <a:noAutofit/>
          </a:bodyPr>
          <a:lstStyle/>
          <a:p>
            <a:pPr marL="514350" indent="-514350">
              <a:lnSpc>
                <a:spcPct val="100000"/>
              </a:lnSpc>
              <a:buAutoNum type="alphaUcPeriod"/>
            </a:pPr>
            <a:r>
              <a:rPr lang="en-IN" altLang="en-US" sz="3600" b="1" dirty="0" smtClean="0">
                <a:latin typeface="Times New Roman" panose="02020603050405020304" pitchFamily="18" charset="0"/>
                <a:cs typeface="Times New Roman" panose="02020603050405020304" pitchFamily="18" charset="0"/>
                <a:sym typeface="+mn-ea"/>
              </a:rPr>
              <a:t> </a:t>
            </a:r>
            <a:r>
              <a:rPr lang="en-US" sz="3600" b="1" dirty="0" smtClean="0">
                <a:latin typeface="Times New Roman" panose="02020603050405020304" pitchFamily="18" charset="0"/>
                <a:cs typeface="Times New Roman" panose="02020603050405020304" pitchFamily="18" charset="0"/>
                <a:sym typeface="+mn-ea"/>
              </a:rPr>
              <a:t>Accuracy of Tracking Eyeball        Movement:</a:t>
            </a:r>
            <a:endParaRPr lang="en-US" sz="3200" b="1" dirty="0" smtClean="0">
              <a:latin typeface="Times New Roman" panose="02020603050405020304" pitchFamily="18" charset="0"/>
              <a:cs typeface="Times New Roman" panose="02020603050405020304" pitchFamily="18" charset="0"/>
              <a:sym typeface="+mn-ea"/>
            </a:endParaRPr>
          </a:p>
          <a:p>
            <a:pPr marL="457200" indent="-457200">
              <a:lnSpc>
                <a:spcPct val="100000"/>
              </a:lnSpc>
            </a:pPr>
            <a:r>
              <a:rPr lang="en-US" sz="2800" dirty="0" smtClean="0">
                <a:latin typeface="Times New Roman" panose="02020603050405020304" pitchFamily="18" charset="0"/>
                <a:cs typeface="Times New Roman" panose="02020603050405020304" pitchFamily="18" charset="0"/>
                <a:sym typeface="+mn-ea"/>
              </a:rPr>
              <a:t> The performance of the algorithm may vary by the</a:t>
            </a:r>
            <a:endParaRPr lang="en-US" sz="2800" dirty="0" smtClean="0">
              <a:latin typeface="Times New Roman" panose="02020603050405020304" pitchFamily="18" charset="0"/>
              <a:cs typeface="Times New Roman" panose="02020603050405020304" pitchFamily="18" charset="0"/>
              <a:sym typeface="+mn-ea"/>
            </a:endParaRPr>
          </a:p>
          <a:p>
            <a:pPr marL="0" indent="0" algn="l">
              <a:lnSpc>
                <a:spcPct val="100000"/>
              </a:lnSpc>
              <a:buNone/>
            </a:pPr>
            <a:r>
              <a:rPr lang="en-US" sz="2800" dirty="0" smtClean="0">
                <a:latin typeface="Times New Roman" panose="02020603050405020304" pitchFamily="18" charset="0"/>
                <a:cs typeface="Times New Roman" panose="02020603050405020304" pitchFamily="18" charset="0"/>
                <a:sym typeface="+mn-ea"/>
              </a:rPr>
              <a:t>      distance of the user from the camera.</a:t>
            </a:r>
            <a:endParaRPr lang="en-US" sz="2800" dirty="0" smtClean="0">
              <a:latin typeface="Times New Roman" panose="02020603050405020304" pitchFamily="18" charset="0"/>
              <a:cs typeface="Times New Roman" panose="02020603050405020304" pitchFamily="18" charset="0"/>
            </a:endParaRPr>
          </a:p>
          <a:p>
            <a:pPr marL="514350" indent="-514350" algn="l">
              <a:lnSpc>
                <a:spcPct val="1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sym typeface="+mn-ea"/>
              </a:rPr>
              <a:t>Based on observation , the proposed method coul</a:t>
            </a:r>
            <a:r>
              <a:rPr lang="en-IN" altLang="en-US" sz="2800" dirty="0" smtClean="0">
                <a:latin typeface="Times New Roman" panose="02020603050405020304" pitchFamily="18" charset="0"/>
                <a:cs typeface="Times New Roman" panose="02020603050405020304" pitchFamily="18" charset="0"/>
                <a:sym typeface="+mn-ea"/>
              </a:rPr>
              <a:t>d  </a:t>
            </a:r>
            <a:r>
              <a:rPr lang="en-US" sz="2800" dirty="0" smtClean="0">
                <a:latin typeface="Times New Roman" panose="02020603050405020304" pitchFamily="18" charset="0"/>
                <a:cs typeface="Times New Roman" panose="02020603050405020304" pitchFamily="18" charset="0"/>
                <a:sym typeface="+mn-ea"/>
              </a:rPr>
              <a:t>provide a smaller error tracking the eyeball movement from the recruited </a:t>
            </a:r>
            <a:r>
              <a:rPr lang="en-US" sz="2800" dirty="0" err="1" smtClean="0">
                <a:latin typeface="Times New Roman" panose="02020603050405020304" pitchFamily="18" charset="0"/>
                <a:cs typeface="Times New Roman" panose="02020603050405020304" pitchFamily="18" charset="0"/>
                <a:sym typeface="+mn-ea"/>
              </a:rPr>
              <a:t>taiwanese</a:t>
            </a:r>
            <a:r>
              <a:rPr lang="en-US" sz="2800" dirty="0" smtClean="0">
                <a:latin typeface="Times New Roman" panose="02020603050405020304" pitchFamily="18" charset="0"/>
                <a:cs typeface="Times New Roman" panose="02020603050405020304" pitchFamily="18" charset="0"/>
                <a:sym typeface="+mn-ea"/>
              </a:rPr>
              <a:t> patients with darker iris color.</a:t>
            </a:r>
            <a:endParaRPr sz="2800" b="0" i="0" u="none" strike="noStrike" cap="none" baseline="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514350" indent="-514350" algn="l">
              <a:lnSpc>
                <a:spcPct val="100000"/>
              </a:lnSpc>
              <a:buNone/>
            </a:pPr>
            <a:endParaRPr sz="2800" b="0" i="0" u="none" strike="noStrike" cap="none" baseline="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6" name="Footer Placeholder 5"/>
          <p:cNvSpPr>
            <a:spLocks noGrp="1"/>
          </p:cNvSpPr>
          <p:nvPr>
            <p:ph type="ftr" idx="11"/>
          </p:nvPr>
        </p:nvSpPr>
        <p:spPr>
          <a:xfrm>
            <a:off x="3124200" y="6356350"/>
            <a:ext cx="2895600" cy="365125"/>
          </a:xfrm>
        </p:spPr>
        <p:txBody>
          <a:bodyPr/>
          <a:lstStyle/>
          <a:p>
            <a:r>
              <a:rPr lang="en-IN"/>
              <a:t>Dept. of CSE                            15CSS86: Technical Seminar</a:t>
            </a:r>
            <a:endParaRPr lang="en-US"/>
          </a:p>
        </p:txBody>
      </p:sp>
      <p:sp>
        <p:nvSpPr>
          <p:cNvPr id="7" name="Slide Number Placeholder 6"/>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74955"/>
            <a:ext cx="8458200" cy="5782310"/>
          </a:xfrm>
        </p:spPr>
        <p:txBody>
          <a:bodyPr/>
          <a:lstStyle/>
          <a:p>
            <a:pPr>
              <a:lnSpc>
                <a:spcPct val="100000"/>
              </a:lnSpc>
              <a:buNone/>
            </a:pPr>
            <a:r>
              <a:rPr lang="en-US" sz="3600" b="1" dirty="0" smtClean="0">
                <a:latin typeface="Times New Roman" panose="02020603050405020304" pitchFamily="18" charset="0"/>
                <a:cs typeface="Times New Roman" panose="02020603050405020304" pitchFamily="18" charset="0"/>
              </a:rPr>
              <a:t>B . Clinical Trial:</a:t>
            </a:r>
            <a:endParaRPr lang="en-US" sz="3600" b="1" dirty="0" smtClean="0">
              <a:latin typeface="Times New Roman" panose="02020603050405020304" pitchFamily="18" charset="0"/>
              <a:cs typeface="Times New Roman" panose="02020603050405020304" pitchFamily="18" charset="0"/>
            </a:endParaRPr>
          </a:p>
          <a:p>
            <a:pPr>
              <a:lnSpc>
                <a:spcPct val="100000"/>
              </a:lnSpc>
              <a:buNone/>
            </a:pPr>
            <a:endParaRPr lang="en-US" dirty="0" smtClean="0">
              <a:latin typeface="Times New Roman" panose="02020603050405020304" pitchFamily="18" charset="0"/>
              <a:cs typeface="Times New Roman" panose="02020603050405020304" pitchFamily="18" charset="0"/>
            </a:endParaRPr>
          </a:p>
          <a:p>
            <a:pPr>
              <a:lnSpc>
                <a:spcPct val="100000"/>
              </a:lnSpc>
              <a:buNone/>
            </a:pPr>
            <a:r>
              <a:rPr lang="en-US" sz="2800" dirty="0" smtClean="0">
                <a:latin typeface="Times New Roman" panose="02020603050405020304" pitchFamily="18" charset="0"/>
                <a:cs typeface="Times New Roman" panose="02020603050405020304" pitchFamily="18" charset="0"/>
              </a:rPr>
              <a:t>The experimental results are divided into two parts:</a:t>
            </a:r>
            <a:endParaRPr lang="en-US" sz="2800" dirty="0" smtClean="0">
              <a:latin typeface="Times New Roman" panose="02020603050405020304" pitchFamily="18" charset="0"/>
              <a:cs typeface="Times New Roman" panose="02020603050405020304" pitchFamily="18" charset="0"/>
            </a:endParaRPr>
          </a:p>
          <a:p>
            <a:pPr>
              <a:lnSpc>
                <a:spcPct val="100000"/>
              </a:lnSpc>
              <a:buNone/>
            </a:pPr>
            <a:r>
              <a:rPr lang="en-IN" altLang="en-US" sz="2800" dirty="0" smtClean="0">
                <a:latin typeface="Times New Roman" panose="02020603050405020304" pitchFamily="18" charset="0"/>
                <a:cs typeface="Times New Roman" panose="02020603050405020304" pitchFamily="18" charset="0"/>
              </a:rPr>
              <a:t>1.</a:t>
            </a:r>
            <a:r>
              <a:rPr lang="en-US" sz="2800" dirty="0" smtClean="0">
                <a:latin typeface="Times New Roman" panose="02020603050405020304" pitchFamily="18" charset="0"/>
                <a:cs typeface="Times New Roman" panose="02020603050405020304" pitchFamily="18" charset="0"/>
              </a:rPr>
              <a:t> The monitoring of eyeball movement </a:t>
            </a:r>
            <a:endParaRPr lang="en-US" sz="2800" dirty="0" smtClean="0">
              <a:latin typeface="Times New Roman" panose="02020603050405020304" pitchFamily="18" charset="0"/>
              <a:cs typeface="Times New Roman" panose="02020603050405020304" pitchFamily="18" charset="0"/>
            </a:endParaRPr>
          </a:p>
          <a:p>
            <a:pPr>
              <a:lnSpc>
                <a:spcPct val="100000"/>
              </a:lnSpc>
              <a:buNone/>
            </a:pPr>
            <a:r>
              <a:rPr lang="en-IN" altLang="en-US" sz="28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 pulse rate detection accuracy.</a:t>
            </a:r>
            <a:endParaRPr lang="en-US" sz="2800" dirty="0" smtClean="0">
              <a:latin typeface="Times New Roman" panose="02020603050405020304" pitchFamily="18" charset="0"/>
              <a:cs typeface="Times New Roman" panose="02020603050405020304" pitchFamily="18" charset="0"/>
            </a:endParaRPr>
          </a:p>
          <a:p>
            <a:pPr>
              <a:lnSpc>
                <a:spcPct val="100000"/>
              </a:lnSpc>
              <a:buNone/>
            </a:pPr>
            <a:endParaRPr lang="en-US" sz="2800" dirty="0" smtClean="0">
              <a:latin typeface="Times New Roman" panose="02020603050405020304" pitchFamily="18" charset="0"/>
              <a:cs typeface="Times New Roman" panose="02020603050405020304" pitchFamily="18" charset="0"/>
            </a:endParaRPr>
          </a:p>
          <a:p>
            <a:pPr>
              <a:lnSpc>
                <a:spcPct val="100000"/>
              </a:lnSpc>
              <a:buNone/>
            </a:pPr>
            <a:r>
              <a:rPr lang="en-US" sz="3200" b="1" dirty="0" smtClean="0">
                <a:latin typeface="Times New Roman" panose="02020603050405020304" pitchFamily="18" charset="0"/>
                <a:cs typeface="Times New Roman" panose="02020603050405020304" pitchFamily="18" charset="0"/>
              </a:rPr>
              <a:t>1.Monitoring of Eyeball Movement </a:t>
            </a:r>
            <a:r>
              <a:rPr lang="en-US" sz="3200" b="1" dirty="0" smtClean="0">
                <a:latin typeface="Times New Roman" panose="02020603050405020304" pitchFamily="18" charset="0"/>
                <a:cs typeface="Times New Roman" panose="02020603050405020304" pitchFamily="18" charset="0"/>
                <a:sym typeface="+mn-ea"/>
              </a:rPr>
              <a:t>:</a:t>
            </a:r>
            <a:endParaRPr lang="en-US" sz="2800" b="1" dirty="0" smtClean="0">
              <a:latin typeface="Times New Roman" panose="02020603050405020304" pitchFamily="18" charset="0"/>
              <a:cs typeface="Times New Roman" panose="02020603050405020304" pitchFamily="18" charset="0"/>
              <a:sym typeface="+mn-ea"/>
            </a:endParaRPr>
          </a:p>
          <a:p>
            <a:pPr>
              <a:lnSpc>
                <a:spcPct val="100000"/>
              </a:lnSpc>
              <a:buNone/>
            </a:pPr>
            <a:r>
              <a:rPr lang="en-US" sz="2800" dirty="0" smtClean="0">
                <a:latin typeface="Times New Roman" panose="02020603050405020304" pitchFamily="18" charset="0"/>
                <a:cs typeface="Times New Roman" panose="02020603050405020304" pitchFamily="18" charset="0"/>
              </a:rPr>
              <a:t> Compared with the current method to surveil the eye movement with labor , the proposed methods are able to track the eyeball movement on a real-time basis to assist the therapist in securing the immobilization during RT. </a:t>
            </a:r>
            <a:endParaRPr lang="en-US" dirty="0" smtClean="0">
              <a:latin typeface="Times New Roman" panose="02020603050405020304" pitchFamily="18" charset="0"/>
              <a:cs typeface="Times New Roman" panose="02020603050405020304" pitchFamily="18" charset="0"/>
            </a:endParaRPr>
          </a:p>
          <a:p>
            <a:pPr>
              <a:buNone/>
            </a:pPr>
            <a:endParaRPr lang="en-US"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a:xfrm>
            <a:off x="3124200" y="62776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5105400" cy="152400"/>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81635"/>
            <a:ext cx="8229600" cy="5744845"/>
          </a:xfrm>
        </p:spPr>
        <p:txBody>
          <a:bodyPr>
            <a:normAutofit/>
          </a:bodyPr>
          <a:lstStyle/>
          <a:p>
            <a:pPr>
              <a:lnSpc>
                <a:spcPct val="100000"/>
              </a:lnSpc>
              <a:buNone/>
            </a:pPr>
            <a:r>
              <a:rPr lang="en-US" sz="3200" b="1" dirty="0" smtClean="0">
                <a:latin typeface="Times New Roman" panose="02020603050405020304" pitchFamily="18" charset="0"/>
                <a:cs typeface="Times New Roman" panose="02020603050405020304" pitchFamily="18" charset="0"/>
              </a:rPr>
              <a:t>2 . Pulse Rate Detection Accuracy: </a:t>
            </a:r>
            <a:endParaRPr lang="en-US" sz="3600" b="1" dirty="0" smtClean="0">
              <a:latin typeface="Times New Roman" panose="02020603050405020304" pitchFamily="18" charset="0"/>
              <a:cs typeface="Times New Roman" panose="02020603050405020304" pitchFamily="18" charset="0"/>
            </a:endParaRPr>
          </a:p>
          <a:p>
            <a:pPr>
              <a:lnSpc>
                <a:spcPct val="100000"/>
              </a:lnSpc>
              <a:buNone/>
            </a:pPr>
            <a:r>
              <a:rPr lang="en-US" sz="36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 obtained pulse rates were compared with pulse oximeter every second and the accuracy was averaged over time.</a:t>
            </a:r>
            <a:endParaRPr lang="en-US" sz="2800" dirty="0" smtClean="0">
              <a:latin typeface="Times New Roman" panose="02020603050405020304" pitchFamily="18" charset="0"/>
              <a:cs typeface="Times New Roman" panose="02020603050405020304" pitchFamily="18" charset="0"/>
            </a:endParaRPr>
          </a:p>
          <a:p>
            <a:pPr>
              <a:buNone/>
            </a:pPr>
            <a:endParaRPr lang="en-US" sz="3600" dirty="0" smtClean="0">
              <a:latin typeface="Times New Roman" panose="02020603050405020304" pitchFamily="18" charset="0"/>
              <a:cs typeface="Times New Roman" panose="02020603050405020304" pitchFamily="18" charset="0"/>
            </a:endParaRPr>
          </a:p>
          <a:p>
            <a:pPr>
              <a:buNone/>
            </a:pPr>
            <a:endParaRPr lang="en-US" sz="3600" dirty="0" smtClean="0">
              <a:latin typeface="Times New Roman" panose="02020603050405020304" pitchFamily="18" charset="0"/>
              <a:cs typeface="Times New Roman" panose="02020603050405020304" pitchFamily="18" charset="0"/>
            </a:endParaRPr>
          </a:p>
          <a:p>
            <a:pPr>
              <a:buNone/>
            </a:pPr>
            <a:endParaRPr lang="en-US" sz="3600" dirty="0" smtClean="0">
              <a:latin typeface="Times New Roman" panose="02020603050405020304" pitchFamily="18" charset="0"/>
              <a:cs typeface="Times New Roman" panose="02020603050405020304" pitchFamily="18" charset="0"/>
            </a:endParaRPr>
          </a:p>
          <a:p>
            <a:pPr>
              <a:buNone/>
            </a:pPr>
            <a:endParaRPr lang="en-US" sz="36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Fig : partial result of eyeball movement tracking from patient</a:t>
            </a:r>
            <a:endParaRPr lang="en-US" sz="2400" dirty="0" smtClean="0">
              <a:latin typeface="Times New Roman" panose="02020603050405020304" pitchFamily="18" charset="0"/>
              <a:cs typeface="Times New Roman" panose="02020603050405020304" pitchFamily="18" charset="0"/>
            </a:endParaRPr>
          </a:p>
        </p:txBody>
      </p:sp>
      <p:pic>
        <p:nvPicPr>
          <p:cNvPr id="4" name="Picture 3"/>
          <p:cNvPicPr/>
          <p:nvPr/>
        </p:nvPicPr>
        <p:blipFill>
          <a:blip r:embed="rId1"/>
          <a:stretch>
            <a:fillRect/>
          </a:stretch>
        </p:blipFill>
        <p:spPr>
          <a:xfrm>
            <a:off x="304800" y="2639695"/>
            <a:ext cx="8534400" cy="2376170"/>
          </a:xfrm>
          <a:prstGeom prst="rect">
            <a:avLst/>
          </a:prstGeom>
        </p:spPr>
      </p:pic>
      <p:sp>
        <p:nvSpPr>
          <p:cNvPr id="8" name="Footer Placeholder 7"/>
          <p:cNvSpPr>
            <a:spLocks noGrp="1"/>
          </p:cNvSpPr>
          <p:nvPr>
            <p:ph type="ftr" idx="11"/>
          </p:nvPr>
        </p:nvSpPr>
        <p:spPr>
          <a:xfrm>
            <a:off x="3124200" y="6356350"/>
            <a:ext cx="2895600" cy="365125"/>
          </a:xfrm>
        </p:spPr>
        <p:txBody>
          <a:bodyPr/>
          <a:p>
            <a:r>
              <a:rPr lang="en-IN"/>
              <a:t>Dept. of CSE                            15CSS86: Technical Seminar</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007"/>
            <a:ext cx="8229600" cy="1143000"/>
          </a:xfrm>
        </p:spPr>
        <p:txBody>
          <a:bodyPr/>
          <a:lstStyle/>
          <a:p>
            <a:pPr lvl="0" algn="ctr"/>
            <a:r>
              <a:rPr lang="en-US" sz="4000" b="1" dirty="0">
                <a:latin typeface="Times New Roman" panose="02020603050405020304" pitchFamily="18" charset="0"/>
                <a:cs typeface="Times New Roman" panose="02020603050405020304" pitchFamily="18" charset="0"/>
              </a:rPr>
              <a:t>Conclusion &amp; Future Scope</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457200" y="1621790"/>
            <a:ext cx="8229600" cy="4734560"/>
          </a:xfrm>
        </p:spPr>
        <p:txBody>
          <a:bodyPr/>
          <a:lstStyle/>
          <a:p>
            <a:pPr>
              <a:lnSpc>
                <a:spcPct val="100000"/>
              </a:lnSpc>
            </a:pPr>
            <a:r>
              <a:rPr lang="en-US" sz="3200" dirty="0" smtClean="0">
                <a:latin typeface="Times New Roman" panose="02020603050405020304" pitchFamily="18" charset="0"/>
                <a:cs typeface="Times New Roman" panose="02020603050405020304" pitchFamily="18" charset="0"/>
                <a:sym typeface="+mn-ea"/>
              </a:rPr>
              <a:t>A camera based measurement method was proposed to simultaneously monitor patient’s eyeball movement and pulse rate.</a:t>
            </a:r>
            <a:endParaRPr lang="en-US" sz="3200" dirty="0" smtClean="0">
              <a:latin typeface="Times New Roman" panose="02020603050405020304" pitchFamily="18" charset="0"/>
              <a:cs typeface="Times New Roman" panose="02020603050405020304" pitchFamily="18" charset="0"/>
            </a:endParaRPr>
          </a:p>
          <a:p>
            <a:pPr>
              <a:lnSpc>
                <a:spcPct val="100000"/>
              </a:lnSpc>
            </a:pPr>
            <a:r>
              <a:rPr lang="en-US" sz="3200" dirty="0" smtClean="0">
                <a:latin typeface="Times New Roman" panose="02020603050405020304" pitchFamily="18" charset="0"/>
                <a:cs typeface="Times New Roman" panose="02020603050405020304" pitchFamily="18" charset="0"/>
                <a:sym typeface="+mn-ea"/>
              </a:rPr>
              <a:t>Th</a:t>
            </a:r>
            <a:r>
              <a:rPr lang="en-IN" altLang="en-US" sz="3200" dirty="0" smtClean="0">
                <a:latin typeface="Times New Roman" panose="02020603050405020304" pitchFamily="18" charset="0"/>
                <a:cs typeface="Times New Roman" panose="02020603050405020304" pitchFamily="18" charset="0"/>
                <a:sym typeface="+mn-ea"/>
              </a:rPr>
              <a:t>is</a:t>
            </a:r>
            <a:r>
              <a:rPr lang="en-US" sz="3200" dirty="0" smtClean="0">
                <a:latin typeface="Times New Roman" panose="02020603050405020304" pitchFamily="18" charset="0"/>
                <a:cs typeface="Times New Roman" panose="02020603050405020304" pitchFamily="18" charset="0"/>
                <a:sym typeface="+mn-ea"/>
              </a:rPr>
              <a:t> method may improve the current clinical application and assist medical staffs on monitoring patient’s vital parameters more efficiently and quantitatively .</a:t>
            </a:r>
            <a:endParaRPr lang="en-US" sz="3200" dirty="0"/>
          </a:p>
        </p:txBody>
      </p:sp>
      <p:sp>
        <p:nvSpPr>
          <p:cNvPr id="4" name="Footer Placeholder 3"/>
          <p:cNvSpPr>
            <a:spLocks noGrp="1"/>
          </p:cNvSpPr>
          <p:nvPr>
            <p:ph type="ftr" idx="11"/>
          </p:nvPr>
        </p:nvSpPr>
        <p:spPr>
          <a:xfrm>
            <a:off x="3124200" y="6277610"/>
            <a:ext cx="2895600" cy="365125"/>
          </a:xfrm>
        </p:spPr>
        <p:txBody>
          <a:bodyPr/>
          <a:lstStyle/>
          <a:p>
            <a:r>
              <a:rPr lang="en-IN"/>
              <a:t>Dept. of CSE                            15CSS86: Technical Seminar</a:t>
            </a:r>
            <a:endParaRPr lang="en-US" dirty="0"/>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29600" cy="715963"/>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Bibliography</a:t>
            </a:r>
            <a:endPar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99" name="Shape 99"/>
          <p:cNvSpPr txBox="1">
            <a:spLocks noGrp="1"/>
          </p:cNvSpPr>
          <p:nvPr>
            <p:ph type="body" idx="1"/>
          </p:nvPr>
        </p:nvSpPr>
        <p:spPr>
          <a:xfrm>
            <a:off x="457200" y="1410970"/>
            <a:ext cx="8229600" cy="4525961"/>
          </a:xfrm>
          <a:prstGeom prst="rect">
            <a:avLst/>
          </a:prstGeom>
          <a:noFill/>
          <a:ln>
            <a:noFill/>
          </a:ln>
        </p:spPr>
        <p:txBody>
          <a:bodyPr lIns="91425" tIns="45700" rIns="91425" bIns="45700" anchor="t" anchorCtr="0">
            <a:noAutofit/>
          </a:bodyPr>
          <a:lstStyle/>
          <a:p>
            <a:pPr lvl="0" fontAlgn="base">
              <a:lnSpc>
                <a:spcPct val="100000"/>
              </a:lnSpc>
              <a:buNone/>
            </a:pPr>
            <a:r>
              <a:rPr lang="en-US" sz="2000" dirty="0" smtClean="0">
                <a:latin typeface="Times New Roman" panose="02020603050405020304" pitchFamily="18" charset="0"/>
                <a:cs typeface="Times New Roman" panose="02020603050405020304" pitchFamily="18" charset="0"/>
                <a:sym typeface="+mn-ea"/>
              </a:rPr>
              <a:t>[1] . (2016). Health Promotion Administration Annual Report. [Online]. Available: https://www.hpa.gov.tw/EngPages/Detail.aspx?nodeid=</a:t>
            </a:r>
            <a:endParaRPr lang="en-US" sz="2000" dirty="0" smtClean="0">
              <a:latin typeface="Times New Roman" panose="02020603050405020304" pitchFamily="18" charset="0"/>
              <a:cs typeface="Times New Roman" panose="02020603050405020304" pitchFamily="18" charset="0"/>
            </a:endParaRPr>
          </a:p>
          <a:p>
            <a:pPr lvl="0">
              <a:lnSpc>
                <a:spcPct val="100000"/>
              </a:lnSpc>
              <a:buNone/>
            </a:pPr>
            <a:r>
              <a:rPr lang="en-US" sz="2000" dirty="0" smtClean="0">
                <a:latin typeface="Times New Roman" panose="02020603050405020304" pitchFamily="18" charset="0"/>
                <a:cs typeface="Times New Roman" panose="02020603050405020304" pitchFamily="18" charset="0"/>
                <a:sym typeface="+mn-ea"/>
              </a:rPr>
              <a:t>      1072&amp;pid=7138</a:t>
            </a:r>
            <a:endParaRPr lang="en-US" sz="2000" dirty="0" smtClean="0">
              <a:latin typeface="Times New Roman" panose="02020603050405020304" pitchFamily="18" charset="0"/>
              <a:cs typeface="Times New Roman" panose="02020603050405020304" pitchFamily="18" charset="0"/>
            </a:endParaRPr>
          </a:p>
          <a:p>
            <a:pPr lvl="0">
              <a:lnSpc>
                <a:spcPct val="100000"/>
              </a:lnSpc>
              <a:buNone/>
            </a:pPr>
            <a:r>
              <a:rPr lang="en-US" sz="2000" dirty="0" smtClean="0">
                <a:latin typeface="Times New Roman" panose="02020603050405020304" pitchFamily="18" charset="0"/>
                <a:cs typeface="Times New Roman" panose="02020603050405020304" pitchFamily="18" charset="0"/>
                <a:sym typeface="+mn-ea"/>
              </a:rPr>
              <a:t>[2] . W. R. Hendee and M. G. Herman, “Improving patient safety in radiation oncology,” Pract. Radiat. Oncol., vol. 1, no. 1, pp. 16–21, 2011.</a:t>
            </a:r>
            <a:endParaRPr lang="en-US" sz="2000" dirty="0" smtClean="0">
              <a:latin typeface="Times New Roman" panose="02020603050405020304" pitchFamily="18" charset="0"/>
              <a:cs typeface="Times New Roman" panose="02020603050405020304" pitchFamily="18" charset="0"/>
            </a:endParaRPr>
          </a:p>
          <a:p>
            <a:pPr lvl="0">
              <a:lnSpc>
                <a:spcPct val="100000"/>
              </a:lnSpc>
              <a:buNone/>
            </a:pPr>
            <a:r>
              <a:rPr lang="en-US" sz="2000" dirty="0" smtClean="0">
                <a:latin typeface="Times New Roman" panose="02020603050405020304" pitchFamily="18" charset="0"/>
                <a:cs typeface="Times New Roman" panose="02020603050405020304" pitchFamily="18" charset="0"/>
                <a:sym typeface="+mn-ea"/>
              </a:rPr>
              <a:t>[3] . Y. Negoro et al., “The effectiveness of an immobilization device in conformal radiotherapy for lung tumor: Reduction of respiratory tumor movement and evaluation of the daily setup accuracy,” Int. J. Radiat. Oncol. Biol. Phys., vol. 50, no. 4, pp. 889–898, 2001.</a:t>
            </a:r>
            <a:endParaRPr lang="en-US" sz="2000" dirty="0" smtClean="0">
              <a:latin typeface="Times New Roman" panose="02020603050405020304" pitchFamily="18" charset="0"/>
              <a:cs typeface="Times New Roman" panose="02020603050405020304" pitchFamily="18" charset="0"/>
            </a:endParaRPr>
          </a:p>
          <a:p>
            <a:pPr lvl="0">
              <a:lnSpc>
                <a:spcPct val="100000"/>
              </a:lnSpc>
              <a:buNone/>
            </a:pPr>
            <a:r>
              <a:rPr lang="en-US" sz="2000" dirty="0" smtClean="0">
                <a:latin typeface="Times New Roman" panose="02020603050405020304" pitchFamily="18" charset="0"/>
                <a:cs typeface="Times New Roman" panose="02020603050405020304" pitchFamily="18" charset="0"/>
                <a:sym typeface="+mn-ea"/>
              </a:rPr>
              <a:t>[4] . O. Iskanderani et al., “Reproducibility of a noninvasive system for eye positioning and monitoring in stereotactic radiotherapy of ocular melanoma,” Technol. Cancer Res. Treat., vol. 16, no. 3, pp. 352–356, 2017.</a:t>
            </a:r>
            <a:endParaRPr lang="en-US" sz="28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spcBef>
                <a:spcPts val="0"/>
              </a:spcBef>
              <a:buNone/>
            </a:pPr>
            <a:endParaRPr sz="2800" b="0" i="0" u="none" strike="noStrike" cap="none" baseline="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5" name="Footer Placeholder 4"/>
          <p:cNvSpPr>
            <a:spLocks noGrp="1"/>
          </p:cNvSpPr>
          <p:nvPr>
            <p:ph type="ftr" idx="11"/>
          </p:nvPr>
        </p:nvSpPr>
        <p:spPr>
          <a:xfrm>
            <a:off x="2960370" y="6198870"/>
            <a:ext cx="3223260" cy="522605"/>
          </a:xfrm>
        </p:spPr>
        <p:txBody>
          <a:bodyPr/>
          <a:lstStyle/>
          <a:p>
            <a:r>
              <a:rPr lang="en-IN">
                <a:sym typeface="+mn-ea"/>
              </a:rPr>
              <a:t>Dept. of CSE                            15CSS86: Technical Seminar</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29600" cy="715963"/>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Objectives </a:t>
            </a:r>
            <a:endPar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99" name="Shape 99"/>
          <p:cNvSpPr txBox="1">
            <a:spLocks noGrp="1"/>
          </p:cNvSpPr>
          <p:nvPr>
            <p:ph type="body" idx="1"/>
          </p:nvPr>
        </p:nvSpPr>
        <p:spPr>
          <a:xfrm>
            <a:off x="457200" y="1510030"/>
            <a:ext cx="8229600" cy="44069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panose="020B0604020202020204"/>
              <a:buChar char="•"/>
            </a:pPr>
            <a:r>
              <a:rPr lang="en-US" sz="24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CANCER is the leading cause of death in the world for years. Half of the cancer patients need radiation therapy(RT) in the whole treatment course.</a:t>
            </a:r>
            <a:endParaRPr lang="en-US" sz="24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marR="0" lvl="0" indent="-342900" algn="l" rtl="0">
              <a:lnSpc>
                <a:spcPct val="100000"/>
              </a:lnSpc>
              <a:spcBef>
                <a:spcPts val="0"/>
              </a:spcBef>
              <a:spcAft>
                <a:spcPts val="0"/>
              </a:spcAft>
              <a:buClr>
                <a:schemeClr val="dk1"/>
              </a:buClr>
              <a:buSzPct val="100000"/>
              <a:buFont typeface="Arial" panose="020B0604020202020204"/>
              <a:buChar char="•"/>
            </a:pPr>
            <a:r>
              <a:rPr lang="en-US" sz="24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During radiation treatment, patients are required to stay alone in the treatment room to protect others from radiation exposure.</a:t>
            </a:r>
            <a:endParaRPr lang="en-US" sz="24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marR="0" lvl="0" indent="-342900" algn="l" rtl="0">
              <a:lnSpc>
                <a:spcPct val="100000"/>
              </a:lnSpc>
              <a:spcBef>
                <a:spcPts val="0"/>
              </a:spcBef>
              <a:spcAft>
                <a:spcPts val="0"/>
              </a:spcAft>
              <a:buClr>
                <a:schemeClr val="dk1"/>
              </a:buClr>
              <a:buSzPct val="100000"/>
              <a:buFont typeface="Arial" panose="020B0604020202020204"/>
              <a:buChar char="•"/>
            </a:pPr>
            <a:r>
              <a:rPr lang="en-US" sz="2400" b="0"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So far, no efficient and standard procedure can be used to detect the eye movement easily, considering the equipment and cost of the existing treatment environment. The video based method seems to be the most suitable way for a long treatment measurement.</a:t>
            </a:r>
            <a:endParaRPr sz="2400" b="0" i="0" u="none" strike="noStrike" cap="none" baseline="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 name="Footer Placeholder 9"/>
          <p:cNvSpPr>
            <a:spLocks noGrp="1"/>
          </p:cNvSpPr>
          <p:nvPr>
            <p:ph type="ftr" idx="11"/>
          </p:nvPr>
        </p:nvSpPr>
        <p:spPr/>
        <p:txBody>
          <a:bodyPr/>
          <a:lstStyle/>
          <a:p>
            <a:r>
              <a:rPr lang="en-IN"/>
              <a:t>Dept. of CSE                            15CSS86: Technical Seminar</a:t>
            </a:r>
            <a:endParaRPr lang="en-US"/>
          </a:p>
        </p:txBody>
      </p:sp>
      <p:sp>
        <p:nvSpPr>
          <p:cNvPr id="6" name="Slide Number Placeholder 5"/>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841375"/>
          </a:xfrm>
        </p:spPr>
        <p:txBody>
          <a:bodyPr/>
          <a:lstStyle/>
          <a:p>
            <a:pPr algn="ctr"/>
            <a:r>
              <a:rPr lang="en-US" sz="4000" b="1" dirty="0">
                <a:latin typeface="Times New Roman" panose="02020603050405020304" pitchFamily="18" charset="0"/>
                <a:cs typeface="Times New Roman" panose="02020603050405020304" pitchFamily="18" charset="0"/>
              </a:rPr>
              <a:t>Abstract</a:t>
            </a:r>
            <a:endParaRPr lang="en-US" sz="40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lvl="0">
              <a:lnSpc>
                <a:spcPct val="100000"/>
              </a:lnSpc>
            </a:pPr>
            <a:r>
              <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800" dirty="0" smtClean="0">
                <a:latin typeface="Times New Roman" panose="02020603050405020304" pitchFamily="18" charset="0"/>
                <a:cs typeface="Times New Roman" panose="02020603050405020304" pitchFamily="18" charset="0"/>
                <a:sym typeface="+mn-ea"/>
              </a:rPr>
              <a:t>Ensuring eye immobilization </a:t>
            </a:r>
            <a:r>
              <a:rPr lang="en-US" sz="2800" dirty="0">
                <a:latin typeface="Times New Roman" panose="02020603050405020304" pitchFamily="18" charset="0"/>
                <a:cs typeface="Times New Roman" panose="02020603050405020304" pitchFamily="18" charset="0"/>
                <a:sym typeface="+mn-ea"/>
              </a:rPr>
              <a:t>a</a:t>
            </a:r>
            <a:r>
              <a:rPr lang="en-US" sz="2800" dirty="0" smtClean="0">
                <a:latin typeface="Times New Roman" panose="02020603050405020304" pitchFamily="18" charset="0"/>
                <a:cs typeface="Times New Roman" panose="02020603050405020304" pitchFamily="18" charset="0"/>
                <a:sym typeface="+mn-ea"/>
              </a:rPr>
              <a:t>nd monitoring vital signs are crucial for melanoma patients undergoing Radiation Therapy(RT). </a:t>
            </a:r>
            <a:endParaRPr lang="en-US" sz="2800" dirty="0" smtClean="0">
              <a:latin typeface="Times New Roman" panose="02020603050405020304" pitchFamily="18" charset="0"/>
              <a:cs typeface="Times New Roman" panose="02020603050405020304" pitchFamily="18" charset="0"/>
            </a:endParaRPr>
          </a:p>
          <a:p>
            <a:pPr lvl="0">
              <a:lnSpc>
                <a:spcPct val="100000"/>
              </a:lnSpc>
            </a:pPr>
            <a:r>
              <a:rPr lang="en-US" sz="2800" dirty="0" smtClean="0">
                <a:latin typeface="Times New Roman" panose="02020603050405020304" pitchFamily="18" charset="0"/>
                <a:cs typeface="Times New Roman" panose="02020603050405020304" pitchFamily="18" charset="0"/>
                <a:sym typeface="+mn-ea"/>
              </a:rPr>
              <a:t>Current clinical use of an artificial way to observe eye movement and to access vital signals relies on the use of contact sensors.</a:t>
            </a:r>
            <a:endPar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endParaRPr lang="en-US" dirty="0"/>
          </a:p>
        </p:txBody>
      </p:sp>
      <p:sp>
        <p:nvSpPr>
          <p:cNvPr id="4" name="Footer Placeholder 3"/>
          <p:cNvSpPr>
            <a:spLocks noGrp="1"/>
          </p:cNvSpPr>
          <p:nvPr>
            <p:ph type="ftr" idx="11"/>
          </p:nvPr>
        </p:nvSpPr>
        <p:spPr/>
        <p:txBody>
          <a:bodyPr/>
          <a:lstStyle/>
          <a:p>
            <a:r>
              <a:rPr lang="en-IN"/>
              <a:t>Dept. of CSE                            15CSS86: Technical Seminar</a:t>
            </a:r>
            <a:endParaRPr lang="en-US"/>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320"/>
            <a:ext cx="8229600" cy="5461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panose="020F0502020204030204"/>
              <a:buNone/>
            </a:pPr>
            <a:r>
              <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Introduction</a:t>
            </a:r>
            <a:endParaRPr lang="en-US" sz="4000" b="1" i="0" u="none" strike="noStrike" cap="none" baseline="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99" name="Shape 99"/>
          <p:cNvSpPr txBox="1">
            <a:spLocks noGrp="1"/>
          </p:cNvSpPr>
          <p:nvPr>
            <p:ph type="body" idx="1"/>
          </p:nvPr>
        </p:nvSpPr>
        <p:spPr>
          <a:xfrm>
            <a:off x="457200" y="1090930"/>
            <a:ext cx="8229600" cy="4864735"/>
          </a:xfrm>
          <a:prstGeom prst="rect">
            <a:avLst/>
          </a:prstGeom>
          <a:noFill/>
          <a:ln>
            <a:noFill/>
          </a:ln>
        </p:spPr>
        <p:txBody>
          <a:bodyPr lIns="91425" tIns="45700" rIns="91425" bIns="45700" anchor="t" anchorCtr="0">
            <a:noAutofit/>
          </a:bodyPr>
          <a:lstStyle/>
          <a:p>
            <a:pPr lvl="0">
              <a:lnSpc>
                <a:spcPct val="100000"/>
              </a:lnSpc>
            </a:pPr>
            <a:r>
              <a:rPr lang="en-US" sz="28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CANCER is the leading cause of death in the world for years. Half of the cancer patients need radiation therapy(RT) in the whole treatment course.</a:t>
            </a:r>
            <a:endParaRPr lang="en-US" sz="2800" dirty="0" smtClean="0">
              <a:latin typeface="Times New Roman" panose="02020603050405020304" pitchFamily="18" charset="0"/>
              <a:cs typeface="Times New Roman" panose="02020603050405020304" pitchFamily="18" charset="0"/>
            </a:endParaRPr>
          </a:p>
          <a:p>
            <a:pPr lvl="0">
              <a:lnSpc>
                <a:spcPct val="100000"/>
              </a:lnSpc>
            </a:pPr>
            <a:r>
              <a:rPr lang="en-US" sz="2800" dirty="0" smtClean="0">
                <a:latin typeface="Times New Roman" panose="02020603050405020304" pitchFamily="18" charset="0"/>
                <a:cs typeface="Times New Roman" panose="02020603050405020304" pitchFamily="18" charset="0"/>
                <a:sym typeface="+mn-ea"/>
              </a:rPr>
              <a:t>Uveal melanoma  is a rare disease but is the most common  primary ocular malignancy.</a:t>
            </a:r>
            <a:endParaRPr lang="en-US" sz="2800" dirty="0" smtClean="0">
              <a:latin typeface="Times New Roman" panose="02020603050405020304" pitchFamily="18" charset="0"/>
              <a:cs typeface="Times New Roman" panose="02020603050405020304" pitchFamily="18" charset="0"/>
            </a:endParaRPr>
          </a:p>
          <a:p>
            <a:pPr lvl="0">
              <a:lnSpc>
                <a:spcPct val="100000"/>
              </a:lnSpc>
            </a:pPr>
            <a:r>
              <a:rPr lang="en-US" sz="2800" dirty="0" smtClean="0">
                <a:latin typeface="Times New Roman" panose="02020603050405020304" pitchFamily="18" charset="0"/>
                <a:cs typeface="Times New Roman" panose="02020603050405020304" pitchFamily="18" charset="0"/>
                <a:sym typeface="+mn-ea"/>
              </a:rPr>
              <a:t>The primary treatment is to control tumor by stereotactic radiosurgery(SRS),  which is an alternative option to enucleation and could achieve good outcomes.</a:t>
            </a:r>
            <a:endParaRPr lang="en-US" sz="2800" dirty="0" smtClean="0">
              <a:latin typeface="Times New Roman" panose="02020603050405020304" pitchFamily="18" charset="0"/>
              <a:cs typeface="Times New Roman" panose="02020603050405020304" pitchFamily="18" charset="0"/>
            </a:endParaRPr>
          </a:p>
          <a:p>
            <a:pPr lvl="0">
              <a:lnSpc>
                <a:spcPct val="100000"/>
              </a:lnSpc>
            </a:pPr>
            <a:r>
              <a:rPr lang="en-US" sz="2800" dirty="0" smtClean="0">
                <a:latin typeface="Times New Roman" panose="02020603050405020304" pitchFamily="18" charset="0"/>
                <a:cs typeface="Times New Roman" panose="02020603050405020304" pitchFamily="18" charset="0"/>
                <a:sym typeface="+mn-ea"/>
              </a:rPr>
              <a:t>Therapist can only obtain patient’s eye movements by observing the video in the control room.</a:t>
            </a:r>
            <a:endParaRPr sz="2800" i="0" u="none" strike="noStrike" cap="none" baseline="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5" name="Footer Placeholder 4"/>
          <p:cNvSpPr>
            <a:spLocks noGrp="1"/>
          </p:cNvSpPr>
          <p:nvPr>
            <p:ph type="ftr" idx="11"/>
          </p:nvPr>
        </p:nvSpPr>
        <p:spPr/>
        <p:txBody>
          <a:bodyPr/>
          <a:lstStyle/>
          <a:p>
            <a:r>
              <a:rPr lang="en-IN"/>
              <a:t>Dept. of CSE                            15CSS86: Technical Seminar</a:t>
            </a:r>
            <a:endParaRPr lang="en-US"/>
          </a:p>
        </p:txBody>
      </p:sp>
      <p:sp>
        <p:nvSpPr>
          <p:cNvPr id="6" name="Slide Number Placeholder 5"/>
          <p:cNvSpPr>
            <a:spLocks noGrp="1"/>
          </p:cNvSpPr>
          <p:nvPr>
            <p:ph type="sldNum" idx="12"/>
          </p:nvPr>
        </p:nvSpPr>
        <p:spPr/>
        <p:txBody>
          <a:bodyPr/>
          <a:lstStyle/>
          <a:p>
            <a:pPr marL="0" lvl="0" indent="0">
              <a:spcBef>
                <a:spcPts val="0"/>
              </a:spcBef>
              <a:buClr>
                <a:srgbClr val="898989"/>
              </a:buClr>
              <a:buSzPct val="25000"/>
              <a:buFont typeface="Calibri" panose="020F0502020204030204"/>
              <a:buNone/>
            </a:pPr>
            <a:fld id="{00000000-1234-1234-1234-123412341234}" type="slidenum">
              <a:rPr lang="en-US" smtClean="0"/>
            </a:fld>
            <a:endParaRPr lang="en-US"/>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490" y="525780"/>
            <a:ext cx="8229600" cy="762000"/>
          </a:xfrm>
        </p:spPr>
        <p:txBody>
          <a:bodyPr/>
          <a:lstStyle/>
          <a:p>
            <a:pPr algn="just"/>
            <a:r>
              <a:rPr lang="en-US" dirty="0" smtClean="0"/>
              <a:t>                                                </a:t>
            </a:r>
            <a:endParaRPr lang="en-US" dirty="0"/>
          </a:p>
        </p:txBody>
      </p:sp>
      <p:sp>
        <p:nvSpPr>
          <p:cNvPr id="3" name="Content Placeholder 2"/>
          <p:cNvSpPr>
            <a:spLocks noGrp="1"/>
          </p:cNvSpPr>
          <p:nvPr>
            <p:ph idx="1"/>
          </p:nvPr>
        </p:nvSpPr>
        <p:spPr>
          <a:xfrm>
            <a:off x="590550" y="1764030"/>
            <a:ext cx="8229600" cy="4318635"/>
          </a:xfrm>
        </p:spPr>
        <p:txBody>
          <a:bodyPr/>
          <a:lstStyle/>
          <a:p>
            <a:pPr>
              <a:lnSpc>
                <a:spcPct val="100000"/>
              </a:lnSpc>
            </a:pPr>
            <a:r>
              <a:rPr lang="en-IN" altLang="en-US"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There are 4 common methods to measure eyeball movement:</a:t>
            </a:r>
            <a:endParaRPr lang="en-US" sz="3200" dirty="0" smtClean="0">
              <a:latin typeface="Times New Roman" panose="02020603050405020304" pitchFamily="18" charset="0"/>
              <a:cs typeface="Times New Roman" panose="02020603050405020304" pitchFamily="18" charset="0"/>
            </a:endParaRPr>
          </a:p>
          <a:p>
            <a:pPr>
              <a:lnSpc>
                <a:spcPct val="100000"/>
              </a:lnSpc>
            </a:pPr>
            <a:endParaRPr lang="en-US" sz="3200" dirty="0" smtClean="0">
              <a:latin typeface="Times New Roman" panose="02020603050405020304" pitchFamily="18" charset="0"/>
              <a:cs typeface="Times New Roman" panose="02020603050405020304" pitchFamily="18" charset="0"/>
            </a:endParaRPr>
          </a:p>
          <a:p>
            <a:pPr marL="203200" indent="0">
              <a:lnSpc>
                <a:spcPct val="100000"/>
              </a:lnSpc>
              <a:buNone/>
            </a:pPr>
            <a:r>
              <a:rPr lang="en-US" sz="3200" dirty="0" smtClean="0">
                <a:latin typeface="Times New Roman" panose="02020603050405020304" pitchFamily="18" charset="0"/>
                <a:cs typeface="Times New Roman" panose="02020603050405020304" pitchFamily="18" charset="0"/>
              </a:rPr>
              <a:t>1.Video Based Eye Tracker.</a:t>
            </a:r>
            <a:endParaRPr lang="en-US" sz="3200" dirty="0" smtClean="0">
              <a:latin typeface="Times New Roman" panose="02020603050405020304" pitchFamily="18" charset="0"/>
              <a:cs typeface="Times New Roman" panose="02020603050405020304" pitchFamily="18" charset="0"/>
            </a:endParaRPr>
          </a:p>
          <a:p>
            <a:pPr marL="203200" indent="0">
              <a:lnSpc>
                <a:spcPct val="100000"/>
              </a:lnSpc>
              <a:buNone/>
            </a:pPr>
            <a:r>
              <a:rPr lang="en-US" sz="3200" dirty="0" smtClean="0">
                <a:latin typeface="Times New Roman" panose="02020603050405020304" pitchFamily="18" charset="0"/>
                <a:cs typeface="Times New Roman" panose="02020603050405020304" pitchFamily="18" charset="0"/>
              </a:rPr>
              <a:t>2.Scleral Search Coil.</a:t>
            </a:r>
            <a:endParaRPr lang="en-US" sz="3200" dirty="0" smtClean="0">
              <a:latin typeface="Times New Roman" panose="02020603050405020304" pitchFamily="18" charset="0"/>
              <a:cs typeface="Times New Roman" panose="02020603050405020304" pitchFamily="18" charset="0"/>
            </a:endParaRPr>
          </a:p>
          <a:p>
            <a:pPr marL="203200" indent="0">
              <a:lnSpc>
                <a:spcPct val="100000"/>
              </a:lnSpc>
              <a:buNone/>
            </a:pPr>
            <a:r>
              <a:rPr lang="en-US" sz="3200" dirty="0" smtClean="0">
                <a:latin typeface="Times New Roman" panose="02020603050405020304" pitchFamily="18" charset="0"/>
                <a:cs typeface="Times New Roman" panose="02020603050405020304" pitchFamily="18" charset="0"/>
              </a:rPr>
              <a:t>3.Electro-Oculography.</a:t>
            </a:r>
            <a:endParaRPr lang="en-US" sz="3200" dirty="0" smtClean="0">
              <a:latin typeface="Times New Roman" panose="02020603050405020304" pitchFamily="18" charset="0"/>
              <a:cs typeface="Times New Roman" panose="02020603050405020304" pitchFamily="18" charset="0"/>
            </a:endParaRPr>
          </a:p>
          <a:p>
            <a:pPr marL="203200" indent="0">
              <a:lnSpc>
                <a:spcPct val="100000"/>
              </a:lnSpc>
              <a:buNone/>
            </a:pPr>
            <a:r>
              <a:rPr lang="en-US" sz="3200" dirty="0" smtClean="0">
                <a:latin typeface="Times New Roman" panose="02020603050405020304" pitchFamily="18" charset="0"/>
                <a:cs typeface="Times New Roman" panose="02020603050405020304" pitchFamily="18" charset="0"/>
              </a:rPr>
              <a:t>4.Infrared Oculography.</a:t>
            </a:r>
            <a:endParaRPr lang="en-US" sz="3200"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a:xfrm>
            <a:off x="3046095" y="6356350"/>
            <a:ext cx="2856230" cy="365125"/>
          </a:xfrm>
        </p:spPr>
        <p:txBody>
          <a:bodyPr/>
          <a:p>
            <a:r>
              <a:rPr lang="en-IN"/>
              <a:t>Dept. of CSE                            15CSS86: Technical Seminar</a:t>
            </a:r>
            <a:endParaRPr lang="en-IN"/>
          </a:p>
        </p:txBody>
      </p:sp>
      <p:sp>
        <p:nvSpPr>
          <p:cNvPr id="4" name="Text Box 3"/>
          <p:cNvSpPr txBox="1"/>
          <p:nvPr/>
        </p:nvSpPr>
        <p:spPr>
          <a:xfrm>
            <a:off x="2652395" y="239395"/>
            <a:ext cx="3839210" cy="706755"/>
          </a:xfrm>
          <a:prstGeom prst="rect">
            <a:avLst/>
          </a:prstGeom>
          <a:noFill/>
        </p:spPr>
        <p:txBody>
          <a:bodyPr wrap="square" rtlCol="0" anchor="t">
            <a:spAutoFit/>
          </a:bodyPr>
          <a:p>
            <a:pPr marL="0" marR="0" lvl="0" indent="0" algn="ctr" rtl="0">
              <a:lnSpc>
                <a:spcPct val="100000"/>
              </a:lnSpc>
              <a:spcBef>
                <a:spcPts val="0"/>
              </a:spcBef>
              <a:spcAft>
                <a:spcPts val="0"/>
              </a:spcAft>
              <a:buClr>
                <a:schemeClr val="dk1"/>
              </a:buClr>
              <a:buSzPct val="25000"/>
              <a:buFont typeface="Calibri" panose="020F0502020204030204"/>
              <a:buNone/>
            </a:pPr>
            <a:r>
              <a:rPr lang="en-US" sz="40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Introduction</a:t>
            </a:r>
            <a:endParaRPr lang="en-US" sz="4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320"/>
            <a:ext cx="8229600" cy="775970"/>
          </a:xfrm>
        </p:spPr>
        <p:txBody>
          <a:bodyPr/>
          <a:p>
            <a:pPr algn="ctr"/>
            <a:r>
              <a:rPr lang="en-US" sz="4000" b="1" dirty="0" smtClean="0">
                <a:latin typeface="Times New Roman" panose="02020603050405020304" pitchFamily="18" charset="0"/>
                <a:cs typeface="Times New Roman" panose="02020603050405020304" pitchFamily="18" charset="0"/>
                <a:sym typeface="+mn-ea"/>
              </a:rPr>
              <a:t>Methods</a:t>
            </a:r>
            <a:endParaRPr lang="en-US" sz="4000" b="1"/>
          </a:p>
        </p:txBody>
      </p:sp>
      <p:sp>
        <p:nvSpPr>
          <p:cNvPr id="3" name="Text Placeholder 2"/>
          <p:cNvSpPr>
            <a:spLocks noGrp="1"/>
          </p:cNvSpPr>
          <p:nvPr>
            <p:ph type="body" idx="1"/>
          </p:nvPr>
        </p:nvSpPr>
        <p:spPr/>
        <p:txBody>
          <a:bodyPr/>
          <a:p>
            <a:pPr>
              <a:lnSpc>
                <a:spcPct val="100000"/>
              </a:lnSpc>
            </a:pPr>
            <a:r>
              <a:rPr lang="en-US" sz="2800" dirty="0" smtClean="0">
                <a:latin typeface="Times New Roman" panose="02020603050405020304" pitchFamily="18" charset="0"/>
                <a:cs typeface="Times New Roman" panose="02020603050405020304" pitchFamily="18" charset="0"/>
                <a:sym typeface="+mn-ea"/>
              </a:rPr>
              <a:t>Eyeball Detection And Tracking</a:t>
            </a:r>
            <a:endParaRPr lang="en-US" sz="2800" dirty="0" smtClean="0">
              <a:latin typeface="Times New Roman" panose="02020603050405020304" pitchFamily="18" charset="0"/>
              <a:cs typeface="Times New Roman" panose="02020603050405020304" pitchFamily="18" charset="0"/>
            </a:endParaRPr>
          </a:p>
          <a:p>
            <a:pPr>
              <a:lnSpc>
                <a:spcPct val="100000"/>
              </a:lnSpc>
            </a:pPr>
            <a:r>
              <a:rPr lang="en-US" sz="2800" dirty="0" smtClean="0">
                <a:latin typeface="Times New Roman" panose="02020603050405020304" pitchFamily="18" charset="0"/>
                <a:cs typeface="Times New Roman" panose="02020603050405020304" pitchFamily="18" charset="0"/>
                <a:sym typeface="+mn-ea"/>
              </a:rPr>
              <a:t>Pulse Rate Measurement</a:t>
            </a:r>
            <a:endParaRPr lang="en-US" sz="2800" dirty="0" smtClean="0">
              <a:latin typeface="Times New Roman" panose="02020603050405020304" pitchFamily="18" charset="0"/>
              <a:cs typeface="Times New Roman" panose="02020603050405020304" pitchFamily="18" charset="0"/>
            </a:endParaRPr>
          </a:p>
          <a:p>
            <a:pPr>
              <a:lnSpc>
                <a:spcPct val="100000"/>
              </a:lnSpc>
              <a:buNone/>
            </a:pPr>
            <a:r>
              <a:rPr lang="en-US" sz="2800" dirty="0" smtClean="0">
                <a:latin typeface="Times New Roman" panose="02020603050405020304" pitchFamily="18" charset="0"/>
                <a:cs typeface="Times New Roman" panose="02020603050405020304" pitchFamily="18" charset="0"/>
                <a:sym typeface="+mn-ea"/>
              </a:rPr>
              <a:t>            1.Select Region of Interest(</a:t>
            </a:r>
            <a:r>
              <a:rPr lang="en-US" sz="2800" dirty="0" err="1" smtClean="0">
                <a:latin typeface="Times New Roman" panose="02020603050405020304" pitchFamily="18" charset="0"/>
                <a:cs typeface="Times New Roman" panose="02020603050405020304" pitchFamily="18" charset="0"/>
                <a:sym typeface="+mn-ea"/>
              </a:rPr>
              <a:t>ROIrPPG</a:t>
            </a:r>
            <a:r>
              <a:rPr lang="en-US" sz="2800" dirty="0" smtClean="0">
                <a:latin typeface="Times New Roman" panose="02020603050405020304" pitchFamily="18" charset="0"/>
                <a:cs typeface="Times New Roman" panose="02020603050405020304" pitchFamily="18" charset="0"/>
                <a:sym typeface="+mn-ea"/>
              </a:rPr>
              <a:t>)</a:t>
            </a:r>
            <a:endParaRPr lang="en-US" sz="2800" dirty="0" smtClean="0">
              <a:latin typeface="Times New Roman" panose="02020603050405020304" pitchFamily="18" charset="0"/>
              <a:cs typeface="Times New Roman" panose="02020603050405020304" pitchFamily="18" charset="0"/>
            </a:endParaRPr>
          </a:p>
          <a:p>
            <a:pPr>
              <a:lnSpc>
                <a:spcPct val="100000"/>
              </a:lnSpc>
              <a:buNone/>
            </a:pPr>
            <a:r>
              <a:rPr lang="en-US" sz="2800" dirty="0" smtClean="0">
                <a:latin typeface="Times New Roman" panose="02020603050405020304" pitchFamily="18" charset="0"/>
                <a:cs typeface="Times New Roman" panose="02020603050405020304" pitchFamily="18" charset="0"/>
                <a:sym typeface="+mn-ea"/>
              </a:rPr>
              <a:t>            2.Feature Detection and Tracking</a:t>
            </a:r>
            <a:endParaRPr lang="en-US" sz="2800" dirty="0" smtClean="0">
              <a:latin typeface="Times New Roman" panose="02020603050405020304" pitchFamily="18" charset="0"/>
              <a:cs typeface="Times New Roman" panose="02020603050405020304" pitchFamily="18" charset="0"/>
            </a:endParaRPr>
          </a:p>
          <a:p>
            <a:pPr>
              <a:lnSpc>
                <a:spcPct val="100000"/>
              </a:lnSpc>
              <a:buNone/>
            </a:pPr>
            <a:r>
              <a:rPr lang="en-US" sz="2800" dirty="0" smtClean="0">
                <a:latin typeface="Times New Roman" panose="02020603050405020304" pitchFamily="18" charset="0"/>
                <a:cs typeface="Times New Roman" panose="02020603050405020304" pitchFamily="18" charset="0"/>
                <a:sym typeface="+mn-ea"/>
              </a:rPr>
              <a:t>            3.Obtain rPPG Signal</a:t>
            </a:r>
            <a:endParaRPr lang="en-US" sz="2800" dirty="0" smtClean="0">
              <a:latin typeface="Times New Roman" panose="02020603050405020304" pitchFamily="18" charset="0"/>
              <a:cs typeface="Times New Roman" panose="02020603050405020304" pitchFamily="18" charset="0"/>
            </a:endParaRPr>
          </a:p>
          <a:p>
            <a:pPr>
              <a:lnSpc>
                <a:spcPct val="100000"/>
              </a:lnSpc>
              <a:buNone/>
            </a:pPr>
            <a:r>
              <a:rPr lang="en-US" sz="2800" dirty="0" smtClean="0">
                <a:latin typeface="Times New Roman" panose="02020603050405020304" pitchFamily="18" charset="0"/>
                <a:cs typeface="Times New Roman" panose="02020603050405020304" pitchFamily="18" charset="0"/>
                <a:sym typeface="+mn-ea"/>
              </a:rPr>
              <a:t>            4.Infinite Impulse Response(IIR)  Filtering</a:t>
            </a:r>
            <a:endParaRPr lang="en-US" sz="2800" dirty="0" smtClean="0">
              <a:latin typeface="Times New Roman" panose="02020603050405020304" pitchFamily="18" charset="0"/>
              <a:cs typeface="Times New Roman" panose="02020603050405020304" pitchFamily="18" charset="0"/>
            </a:endParaRPr>
          </a:p>
          <a:p>
            <a:pPr>
              <a:lnSpc>
                <a:spcPct val="100000"/>
              </a:lnSpc>
              <a:buNone/>
            </a:pPr>
            <a:r>
              <a:rPr lang="en-US" sz="2800" dirty="0" smtClean="0">
                <a:latin typeface="Times New Roman" panose="02020603050405020304" pitchFamily="18" charset="0"/>
                <a:cs typeface="Times New Roman" panose="02020603050405020304" pitchFamily="18" charset="0"/>
                <a:sym typeface="+mn-ea"/>
              </a:rPr>
              <a:t>            5.Fast Fourier Transform(FFT) Spectrum</a:t>
            </a:r>
            <a:endParaRPr lang="en-US" sz="2800" dirty="0" smtClean="0">
              <a:latin typeface="Times New Roman" panose="02020603050405020304" pitchFamily="18" charset="0"/>
              <a:cs typeface="Times New Roman" panose="02020603050405020304" pitchFamily="18" charset="0"/>
            </a:endParaRPr>
          </a:p>
          <a:p>
            <a:pPr>
              <a:lnSpc>
                <a:spcPct val="100000"/>
              </a:lnSpc>
            </a:pPr>
            <a:r>
              <a:rPr lang="en-US" sz="2800" dirty="0" smtClean="0">
                <a:latin typeface="Times New Roman" panose="02020603050405020304" pitchFamily="18" charset="0"/>
                <a:cs typeface="Times New Roman" panose="02020603050405020304" pitchFamily="18" charset="0"/>
                <a:sym typeface="+mn-ea"/>
              </a:rPr>
              <a:t>Environment Impulse Response Filtering     </a:t>
            </a:r>
            <a:r>
              <a:rPr lang="en-US" dirty="0" smtClean="0">
                <a:latin typeface="Times New Roman" panose="02020603050405020304" pitchFamily="18" charset="0"/>
                <a:cs typeface="Times New Roman" panose="02020603050405020304" pitchFamily="18" charset="0"/>
                <a:sym typeface="+mn-ea"/>
              </a:rPr>
              <a:t> </a:t>
            </a:r>
            <a:endParaRPr lang="en-US"/>
          </a:p>
        </p:txBody>
      </p:sp>
      <p:sp>
        <p:nvSpPr>
          <p:cNvPr id="4" name="Footer Placeholder 3"/>
          <p:cNvSpPr>
            <a:spLocks noGrp="1"/>
          </p:cNvSpPr>
          <p:nvPr>
            <p:ph type="ftr" idx="11"/>
          </p:nvPr>
        </p:nvSpPr>
        <p:spPr>
          <a:xfrm>
            <a:off x="3059430" y="6356350"/>
            <a:ext cx="2856230" cy="365125"/>
          </a:xfrm>
        </p:spPr>
        <p:txBody>
          <a:bodyPr/>
          <a:p>
            <a:r>
              <a:rPr lang="en-IN"/>
              <a:t>Dept. of CSE                            15CSS86: Technical Seminar</a:t>
            </a:r>
            <a:endParaRPr lang="en-IN"/>
          </a:p>
        </p:txBody>
      </p:sp>
      <p:sp>
        <p:nvSpPr>
          <p:cNvPr id="5" name="Slide Number Placeholder 4"/>
          <p:cNvSpPr>
            <a:spLocks noGrp="1"/>
          </p:cNvSpPr>
          <p:nvPr>
            <p:ph type="sldNum" idx="12"/>
          </p:nvPr>
        </p:nvSpPr>
        <p:spPr/>
        <p:txBody>
          <a:bodyPr/>
          <a:p>
            <a:pPr marL="0" lvl="0" indent="0">
              <a:spcBef>
                <a:spcPts val="0"/>
              </a:spcBef>
              <a:buClr>
                <a:srgbClr val="898989"/>
              </a:buClr>
              <a:buSzPct val="25000"/>
              <a:buFont typeface="Calibri" panose="020F0502020204030204"/>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ctr"/>
            <a:r>
              <a:rPr lang="en-US" sz="4000" b="1" dirty="0" smtClean="0">
                <a:latin typeface="Times New Roman" panose="02020603050405020304" pitchFamily="18" charset="0"/>
                <a:cs typeface="Times New Roman" panose="02020603050405020304" pitchFamily="18" charset="0"/>
              </a:rPr>
              <a:t>M</a:t>
            </a:r>
            <a:r>
              <a:rPr lang="en-IN" altLang="en-US" sz="4000" b="1" dirty="0" smtClean="0">
                <a:latin typeface="Times New Roman" panose="02020603050405020304" pitchFamily="18" charset="0"/>
                <a:cs typeface="Times New Roman" panose="02020603050405020304" pitchFamily="18" charset="0"/>
              </a:rPr>
              <a:t>ethods</a:t>
            </a:r>
            <a:endParaRPr lang="en-IN" altLang="en-US" sz="4000" b="1"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066800"/>
            <a:ext cx="8229600" cy="5638800"/>
          </a:xfrm>
        </p:spPr>
        <p:txBody>
          <a:bodyPr>
            <a:normAutofit/>
          </a:bodyPr>
          <a:lstStyle/>
          <a:p>
            <a:pPr>
              <a:buNone/>
            </a:pPr>
            <a:r>
              <a:rPr lang="en-US" sz="2400" dirty="0" smtClean="0">
                <a:latin typeface="Times New Roman" panose="02020603050405020304" pitchFamily="18" charset="0"/>
                <a:cs typeface="Times New Roman" panose="02020603050405020304" pitchFamily="18" charset="0"/>
              </a:rPr>
              <a:t>         To monitor eyeball movement and physiological signals , an adjustable camera fixation system was designed </a:t>
            </a: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Fig : camera was fixed above the thermoplastic mask to capture the video during radiosurgery to uveal melanoma.</a:t>
            </a:r>
            <a:endParaRPr lang="en-US" sz="2000" dirty="0" smtClean="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p:txBody>
      </p:sp>
      <p:pic>
        <p:nvPicPr>
          <p:cNvPr id="4" name="Picture 3" descr="IMG-20190330-WA0011.jpg"/>
          <p:cNvPicPr>
            <a:picLocks noChangeAspect="1"/>
          </p:cNvPicPr>
          <p:nvPr/>
        </p:nvPicPr>
        <p:blipFill>
          <a:blip r:embed="rId1"/>
          <a:stretch>
            <a:fillRect/>
          </a:stretch>
        </p:blipFill>
        <p:spPr>
          <a:xfrm>
            <a:off x="457200" y="2057400"/>
            <a:ext cx="6858000" cy="354538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914400"/>
          </a:xfrm>
        </p:spPr>
        <p:txBody>
          <a:bodyPr/>
          <a:lstStyle/>
          <a:p>
            <a:r>
              <a:rPr lang="en-US" sz="3600" b="1" dirty="0" smtClean="0">
                <a:latin typeface="Times New Roman" panose="02020603050405020304" pitchFamily="18" charset="0"/>
                <a:cs typeface="Times New Roman" panose="02020603050405020304" pitchFamily="18" charset="0"/>
              </a:rPr>
              <a:t>A . Eyeball Detection and Tracking</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buNone/>
            </a:pPr>
            <a:r>
              <a:rPr lang="en-US" dirty="0" smtClean="0"/>
              <a:t>   </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sz="2600" dirty="0" smtClean="0"/>
              <a:t>Fig :data workflow of  eyeball tracking </a:t>
            </a:r>
            <a:endParaRPr lang="en-US" sz="2600" dirty="0" smtClean="0"/>
          </a:p>
          <a:p>
            <a:endParaRPr lang="en-US" dirty="0" smtClean="0"/>
          </a:p>
          <a:p>
            <a:endParaRPr lang="en-US" dirty="0" smtClean="0"/>
          </a:p>
          <a:p>
            <a:endParaRPr lang="en-US" dirty="0" smtClean="0"/>
          </a:p>
          <a:p>
            <a:pPr marL="203200" indent="0">
              <a:buNone/>
            </a:pPr>
            <a:r>
              <a:rPr lang="en-US" dirty="0" smtClean="0">
                <a:sym typeface="+mn-ea"/>
              </a:rPr>
              <a:t>                               </a:t>
            </a:r>
            <a:endParaRPr lang="en-US" dirty="0" smtClean="0">
              <a:sym typeface="+mn-ea"/>
            </a:endParaRPr>
          </a:p>
          <a:p>
            <a:pPr marL="203200" indent="0">
              <a:buNone/>
            </a:pPr>
            <a:r>
              <a:rPr lang="en-US" dirty="0" smtClean="0">
                <a:sym typeface="+mn-ea"/>
              </a:rPr>
              <a:t>                                     </a:t>
            </a:r>
            <a:r>
              <a:rPr lang="en-US" sz="2400" dirty="0" smtClean="0">
                <a:latin typeface="Times New Roman" panose="02020603050405020304" pitchFamily="18" charset="0"/>
                <a:cs typeface="Times New Roman" panose="02020603050405020304" pitchFamily="18" charset="0"/>
                <a:sym typeface="+mn-ea"/>
              </a:rPr>
              <a:t>   Fig :data workflow of  eyeball tracking</a:t>
            </a:r>
            <a:r>
              <a:rPr lang="en-US" dirty="0" smtClean="0">
                <a:sym typeface="+mn-ea"/>
              </a:rPr>
              <a:t> </a:t>
            </a:r>
            <a:endParaRPr lang="en-US" dirty="0" smtClean="0"/>
          </a:p>
          <a:p>
            <a:endParaRPr lang="en-US" dirty="0" smtClean="0"/>
          </a:p>
          <a:p>
            <a:endParaRPr lang="en-US" dirty="0" smtClean="0"/>
          </a:p>
          <a:p>
            <a:endParaRPr lang="en-US" dirty="0"/>
          </a:p>
        </p:txBody>
      </p:sp>
      <p:pic>
        <p:nvPicPr>
          <p:cNvPr id="6" name="Picture Placeholder 6" descr="IMG-20190330-WA0008.jpg"/>
          <p:cNvPicPr>
            <a:picLocks noChangeAspect="1"/>
          </p:cNvPicPr>
          <p:nvPr/>
        </p:nvPicPr>
        <p:blipFill>
          <a:blip r:embed="rId1"/>
          <a:stretch>
            <a:fillRect/>
          </a:stretch>
        </p:blipFill>
        <p:spPr>
          <a:xfrm>
            <a:off x="0" y="1981200"/>
            <a:ext cx="9144000" cy="2667000"/>
          </a:xfrm>
          <a:prstGeom prst="rect">
            <a:avLst/>
          </a:prstGeom>
        </p:spPr>
      </p:pic>
      <p:sp>
        <p:nvSpPr>
          <p:cNvPr id="4" name="Footer Placeholder 3"/>
          <p:cNvSpPr>
            <a:spLocks noGrp="1"/>
          </p:cNvSpPr>
          <p:nvPr>
            <p:ph type="ftr" idx="11"/>
          </p:nvPr>
        </p:nvSpPr>
        <p:spPr>
          <a:xfrm>
            <a:off x="3124200" y="6277610"/>
            <a:ext cx="2895600" cy="365125"/>
          </a:xfrm>
        </p:spPr>
        <p:txBody>
          <a:bodyPr/>
          <a:p>
            <a:r>
              <a:rPr lang="en-IN"/>
              <a:t>Dept. of CSE                            15CSS86: Technical Seminar</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8265</Words>
  <Application>WPS Presentation</Application>
  <PresentationFormat>On-screen Show (4:3)</PresentationFormat>
  <Paragraphs>356</Paragraphs>
  <Slides>24</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SimSun</vt:lpstr>
      <vt:lpstr>Wingdings</vt:lpstr>
      <vt:lpstr>Arial</vt:lpstr>
      <vt:lpstr>Calibri</vt:lpstr>
      <vt:lpstr>Times New Roman</vt:lpstr>
      <vt:lpstr>Microsoft YaHei</vt:lpstr>
      <vt:lpstr>Arial Unicode MS</vt:lpstr>
      <vt:lpstr>Office Theme</vt:lpstr>
      <vt:lpstr> Global Academy of Technology Department of Computer Science and Engineering </vt:lpstr>
      <vt:lpstr>Index</vt:lpstr>
      <vt:lpstr>Objectives </vt:lpstr>
      <vt:lpstr>Abstract</vt:lpstr>
      <vt:lpstr>Introduction</vt:lpstr>
      <vt:lpstr>                                                </vt:lpstr>
      <vt:lpstr>Methods</vt:lpstr>
      <vt:lpstr>Methods</vt:lpstr>
      <vt:lpstr>A . Eyeball Detection and Tracking</vt:lpstr>
      <vt:lpstr>B . Pulse Rate Measurement</vt:lpstr>
      <vt:lpstr>Fig .3. Proposed framework was conducted and designed with MATLAB GUI toolbox</vt:lpstr>
      <vt:lpstr> </vt:lpstr>
      <vt:lpstr> </vt:lpstr>
      <vt:lpstr>C . Environment lighting Assessment</vt:lpstr>
      <vt:lpstr>Technologies Used</vt:lpstr>
      <vt:lpstr>Implementation</vt:lpstr>
      <vt:lpstr>B. Clinical Trials </vt:lpstr>
      <vt:lpstr> </vt:lpstr>
      <vt:lpstr>C.  Light Source Evaluation</vt:lpstr>
      <vt:lpstr>Comparison Results </vt:lpstr>
      <vt:lpstr>  </vt:lpstr>
      <vt:lpstr>  </vt:lpstr>
      <vt:lpstr>Conclusion &amp; Future Scope </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Academy Of Technology Department Of CSE Subject Code : Project Work Title (IEEE paper)</dc:title>
  <dc:creator>Student</dc:creator>
  <cp:lastModifiedBy>prajwal.k.l</cp:lastModifiedBy>
  <cp:revision>65</cp:revision>
  <dcterms:created xsi:type="dcterms:W3CDTF">2019-04-01T03:21:00Z</dcterms:created>
  <dcterms:modified xsi:type="dcterms:W3CDTF">2019-04-10T04:43:57Z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