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2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5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1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D708-C69F-4CAE-A3C4-50419E517CC9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r>
              <a:rPr lang="de-DE" dirty="0" smtClean="0"/>
              <a:t> Software </a:t>
            </a:r>
            <a:r>
              <a:rPr lang="de-DE" dirty="0" smtClean="0"/>
              <a:t>Engineering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Dipl.Ing</a:t>
            </a:r>
            <a:r>
              <a:rPr lang="de-DE" dirty="0" smtClean="0"/>
              <a:t>. Miroslav Juric</a:t>
            </a:r>
          </a:p>
          <a:p>
            <a:r>
              <a:rPr lang="de-DE" dirty="0" smtClean="0"/>
              <a:t>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1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Qualitätsmanagement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Test-</a:t>
            </a:r>
            <a:r>
              <a:rPr lang="de-DE" b="1" dirty="0" err="1" smtClean="0"/>
              <a:t>Driven</a:t>
            </a:r>
            <a:r>
              <a:rPr lang="de-DE" b="1" dirty="0" smtClean="0"/>
              <a:t>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Test-Driven Development </a:t>
            </a:r>
            <a:r>
              <a:rPr lang="en-US" dirty="0"/>
              <a:t>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i="1" dirty="0"/>
              <a:t>Test-First Development</a:t>
            </a:r>
            <a:r>
              <a:rPr lang="en-US" dirty="0"/>
              <a:t>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smtClean="0"/>
              <a:t>An</a:t>
            </a:r>
            <a:r>
              <a:rPr lang="de-DE" dirty="0" err="1" smtClean="0"/>
              <a:t>satz</a:t>
            </a:r>
            <a:r>
              <a:rPr lang="de-DE" dirty="0" smtClean="0"/>
              <a:t> </a:t>
            </a:r>
            <a:r>
              <a:rPr lang="de-DE" dirty="0"/>
              <a:t>aus dem Bereich der agilen Software-Entwicklung, bei dem </a:t>
            </a:r>
            <a:r>
              <a:rPr lang="de-DE" dirty="0" smtClean="0"/>
              <a:t>Implementierung </a:t>
            </a:r>
            <a:r>
              <a:rPr lang="de-DE" dirty="0"/>
              <a:t>und Test quasi parallel ablaufen.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Grundidee dabei </a:t>
            </a:r>
            <a:r>
              <a:rPr lang="de-DE" dirty="0" smtClean="0"/>
              <a:t>ist:</a:t>
            </a:r>
          </a:p>
          <a:p>
            <a:pPr lvl="1"/>
            <a:r>
              <a:rPr lang="de-DE" dirty="0" smtClean="0"/>
              <a:t>die </a:t>
            </a:r>
            <a:r>
              <a:rPr lang="de-DE" dirty="0"/>
              <a:t>Testfälle (zur Beschreibung der Funktionalität) zu erstellen und erst </a:t>
            </a:r>
            <a:r>
              <a:rPr lang="de-DE" dirty="0" smtClean="0"/>
              <a:t>im Anschluss </a:t>
            </a:r>
            <a:r>
              <a:rPr lang="de-DE" dirty="0"/>
              <a:t>daran die eigentliche Funktionalität zu implementieren und </a:t>
            </a:r>
            <a:r>
              <a:rPr lang="de-DE" dirty="0" smtClean="0"/>
              <a:t>zu testen</a:t>
            </a:r>
            <a:r>
              <a:rPr lang="de-DE" dirty="0"/>
              <a:t>. </a:t>
            </a:r>
            <a:endParaRPr lang="de-DE" dirty="0"/>
          </a:p>
          <a:p>
            <a:r>
              <a:rPr lang="de-DE" dirty="0" smtClean="0"/>
              <a:t>Diese </a:t>
            </a:r>
            <a:r>
              <a:rPr lang="de-DE" dirty="0"/>
              <a:t>Vorgehensweise hat unter anderem den Vorteil, dass die </a:t>
            </a:r>
            <a:r>
              <a:rPr lang="de-DE" dirty="0" smtClean="0"/>
              <a:t>Anforderungen in </a:t>
            </a:r>
            <a:r>
              <a:rPr lang="de-DE" dirty="0"/>
              <a:t>Form von Testfällen klar und nachvollziehbar </a:t>
            </a:r>
            <a:r>
              <a:rPr lang="de-DE" dirty="0" smtClean="0"/>
              <a:t>dokumentiert (und </a:t>
            </a:r>
            <a:r>
              <a:rPr lang="de-DE" dirty="0"/>
              <a:t>auch verstanden) sind und entsprechend umgesetzt werden </a:t>
            </a:r>
            <a:r>
              <a:rPr lang="de-DE" dirty="0" smtClean="0"/>
              <a:t>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4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 und 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/>
              <a:t>Systematische </a:t>
            </a:r>
            <a:r>
              <a:rPr lang="de-DE" b="1" dirty="0" smtClean="0"/>
              <a:t>Anforderungsanalyse:</a:t>
            </a:r>
          </a:p>
          <a:p>
            <a:pPr lvl="1"/>
            <a:r>
              <a:rPr lang="de-DE" dirty="0"/>
              <a:t>Sicht aller Beteiligten. </a:t>
            </a:r>
            <a:endParaRPr lang="de-DE" dirty="0" smtClean="0"/>
          </a:p>
          <a:p>
            <a:pPr lvl="1"/>
            <a:r>
              <a:rPr lang="de-DE" dirty="0" smtClean="0"/>
              <a:t>Typische Kompromisse betreffen </a:t>
            </a:r>
            <a:r>
              <a:rPr lang="de-DE" dirty="0"/>
              <a:t>beispielsweise die Funktionalität, natürlich die Kosten, </a:t>
            </a:r>
            <a:r>
              <a:rPr lang="de-DE" dirty="0" smtClean="0"/>
              <a:t>einen realisierbaren </a:t>
            </a:r>
            <a:r>
              <a:rPr lang="de-DE" dirty="0"/>
              <a:t>Abgabetermin und andere Leistungsparameter, wie </a:t>
            </a:r>
            <a:r>
              <a:rPr lang="de-DE" dirty="0" smtClean="0"/>
              <a:t>beispielweise die </a:t>
            </a:r>
            <a:r>
              <a:rPr lang="de-DE" dirty="0"/>
              <a:t>Zuverlässigkeit des </a:t>
            </a:r>
            <a:r>
              <a:rPr lang="de-DE" dirty="0" smtClean="0"/>
              <a:t>Produkts</a:t>
            </a:r>
          </a:p>
          <a:p>
            <a:r>
              <a:rPr lang="de-DE" b="1" dirty="0" smtClean="0"/>
              <a:t>Iterationen</a:t>
            </a:r>
          </a:p>
          <a:p>
            <a:pPr lvl="1"/>
            <a:r>
              <a:rPr lang="de-DE" dirty="0" smtClean="0"/>
              <a:t>wenn </a:t>
            </a:r>
            <a:r>
              <a:rPr lang="de-DE" dirty="0"/>
              <a:t>sich der Kunde noch nicht im Klaren ist, was </a:t>
            </a:r>
            <a:r>
              <a:rPr lang="de-DE" dirty="0" smtClean="0"/>
              <a:t>konkret umgesetzt </a:t>
            </a:r>
            <a:r>
              <a:rPr lang="de-DE" dirty="0"/>
              <a:t>werden soll, oder dem Entwickler nicht klar ist, was </a:t>
            </a:r>
            <a:r>
              <a:rPr lang="de-DE" dirty="0" smtClean="0"/>
              <a:t>der Kunde </a:t>
            </a:r>
            <a:r>
              <a:rPr lang="de-DE" dirty="0"/>
              <a:t>genau benötigt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67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Warum sind Anforderungen aber so wichtig?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36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Warum sind Anforderungen aber so wichtig?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/>
              <a:t>Anforderungen repräsentieren die „reale Welt“ </a:t>
            </a:r>
            <a:r>
              <a:rPr lang="de-DE" dirty="0"/>
              <a:t>und drücken das </a:t>
            </a:r>
            <a:r>
              <a:rPr lang="de-DE" dirty="0" smtClean="0"/>
              <a:t>gewünschte Verhalten </a:t>
            </a:r>
            <a:r>
              <a:rPr lang="de-DE" dirty="0"/>
              <a:t>aus Nutzersicht aus. Der Anwender muss mit dem </a:t>
            </a:r>
            <a:r>
              <a:rPr lang="de-DE" dirty="0" smtClean="0"/>
              <a:t>Produkt </a:t>
            </a:r>
            <a:r>
              <a:rPr lang="de-DE" dirty="0"/>
              <a:t>arbeiten können.</a:t>
            </a:r>
          </a:p>
          <a:p>
            <a:r>
              <a:rPr lang="de-DE" b="1" dirty="0" smtClean="0"/>
              <a:t>Unterschiedliche </a:t>
            </a:r>
            <a:r>
              <a:rPr lang="de-DE" b="1" dirty="0"/>
              <a:t>Stakeholder </a:t>
            </a:r>
            <a:r>
              <a:rPr lang="de-DE" dirty="0"/>
              <a:t>(etwa Kunde/Anwender und </a:t>
            </a:r>
            <a:r>
              <a:rPr lang="de-DE" dirty="0" smtClean="0"/>
              <a:t>Entwickler) haben </a:t>
            </a:r>
            <a:r>
              <a:rPr lang="de-DE" dirty="0"/>
              <a:t>unterschiedliche Interessen und Erwartungshaltungen </a:t>
            </a:r>
            <a:r>
              <a:rPr lang="de-DE" dirty="0" smtClean="0"/>
              <a:t>und betrachten </a:t>
            </a:r>
            <a:r>
              <a:rPr lang="de-DE" dirty="0"/>
              <a:t>das Projekt aus ihren individuellen Blickwinkeln (</a:t>
            </a:r>
            <a:r>
              <a:rPr lang="de-DE" dirty="0" err="1" smtClean="0"/>
              <a:t>abhängigvom</a:t>
            </a:r>
            <a:r>
              <a:rPr lang="de-DE" dirty="0" smtClean="0"/>
              <a:t> </a:t>
            </a:r>
            <a:r>
              <a:rPr lang="de-DE" dirty="0"/>
              <a:t>individuellen Fachwissen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b="1" dirty="0" smtClean="0"/>
              <a:t>Durch </a:t>
            </a:r>
            <a:r>
              <a:rPr lang="de-DE" b="1" dirty="0"/>
              <a:t>Anforderungen wird ein </a:t>
            </a:r>
            <a:r>
              <a:rPr lang="de-DE" b="1" i="1" dirty="0"/>
              <a:t>gemeinsames Verständnis </a:t>
            </a:r>
            <a:r>
              <a:rPr lang="de-DE" dirty="0"/>
              <a:t>über </a:t>
            </a:r>
            <a:r>
              <a:rPr lang="de-DE" dirty="0" smtClean="0"/>
              <a:t>die Leistung </a:t>
            </a:r>
            <a:r>
              <a:rPr lang="de-DE" dirty="0"/>
              <a:t>des Produkts </a:t>
            </a:r>
            <a:r>
              <a:rPr lang="de-DE" dirty="0" smtClean="0"/>
              <a:t>hergestellt.</a:t>
            </a:r>
          </a:p>
          <a:p>
            <a:r>
              <a:rPr lang="de-DE" dirty="0" smtClean="0"/>
              <a:t>Typischerweise </a:t>
            </a:r>
            <a:r>
              <a:rPr lang="de-DE" dirty="0"/>
              <a:t>werden Anforderungen in Textform beschrieben </a:t>
            </a:r>
            <a:r>
              <a:rPr lang="de-DE" dirty="0" smtClean="0"/>
              <a:t>bzw. grafisch </a:t>
            </a:r>
            <a:r>
              <a:rPr lang="de-DE" dirty="0"/>
              <a:t>dargestellt. Dazu bieten sich beispielsweise </a:t>
            </a:r>
            <a:r>
              <a:rPr lang="de-DE" dirty="0" smtClean="0"/>
              <a:t>Story-Boards, User-Stories </a:t>
            </a:r>
            <a:r>
              <a:rPr lang="de-DE" dirty="0"/>
              <a:t>oder eine Modellierung der Anforderungen an (</a:t>
            </a:r>
            <a:r>
              <a:rPr lang="de-DE" dirty="0" smtClean="0"/>
              <a:t>beispielsweise mittels </a:t>
            </a:r>
            <a:r>
              <a:rPr lang="de-DE" dirty="0"/>
              <a:t>UML </a:t>
            </a:r>
            <a:r>
              <a:rPr lang="de-DE" dirty="0" err="1" smtClean="0"/>
              <a:t>Use</a:t>
            </a:r>
            <a:r>
              <a:rPr lang="de-DE" dirty="0" smtClean="0"/>
              <a:t>-Cases)</a:t>
            </a:r>
            <a:endParaRPr lang="de-DE" dirty="0"/>
          </a:p>
          <a:p>
            <a:r>
              <a:rPr lang="de-DE" i="1" dirty="0" smtClean="0"/>
              <a:t>Anforderungen </a:t>
            </a:r>
            <a:r>
              <a:rPr lang="de-DE" i="1" dirty="0"/>
              <a:t>müssen </a:t>
            </a:r>
            <a:r>
              <a:rPr lang="de-DE" i="1" dirty="0" err="1"/>
              <a:t>testbar</a:t>
            </a:r>
            <a:r>
              <a:rPr lang="de-DE" i="1" dirty="0"/>
              <a:t> und nachvollziehbar sein</a:t>
            </a:r>
            <a:r>
              <a:rPr lang="de-DE" dirty="0"/>
              <a:t>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2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Chaos-Report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7686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29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Arten </a:t>
            </a:r>
            <a:r>
              <a:rPr lang="de-DE" b="1" dirty="0"/>
              <a:t>von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i="1" dirty="0" smtClean="0"/>
              <a:t>Funktionale </a:t>
            </a:r>
            <a:r>
              <a:rPr lang="de-DE" i="1" dirty="0"/>
              <a:t>Anforderungen </a:t>
            </a:r>
            <a:r>
              <a:rPr lang="de-DE" dirty="0"/>
              <a:t>bilden das eigentliche </a:t>
            </a:r>
            <a:r>
              <a:rPr lang="de-DE" dirty="0" smtClean="0"/>
              <a:t>Systemverhalten und </a:t>
            </a:r>
            <a:r>
              <a:rPr lang="de-DE" dirty="0"/>
              <a:t>die jeweiligen Funktionen des zu erstellenden Produkts ab</a:t>
            </a:r>
            <a:r>
              <a:rPr lang="de-DE" dirty="0" smtClean="0"/>
              <a:t>.</a:t>
            </a:r>
          </a:p>
          <a:p>
            <a:endParaRPr lang="de-DE" i="1" dirty="0" smtClean="0"/>
          </a:p>
          <a:p>
            <a:r>
              <a:rPr lang="de-DE" i="1" dirty="0" smtClean="0"/>
              <a:t>Nichtfunktionale </a:t>
            </a:r>
            <a:r>
              <a:rPr lang="de-DE" i="1" dirty="0"/>
              <a:t>Anforderungen </a:t>
            </a:r>
            <a:r>
              <a:rPr lang="de-DE" dirty="0"/>
              <a:t>zielen auf Qualitätsmerkmale ab, </a:t>
            </a:r>
            <a:r>
              <a:rPr lang="de-DE" dirty="0" smtClean="0"/>
              <a:t>die beispielsweise </a:t>
            </a:r>
            <a:r>
              <a:rPr lang="de-DE" dirty="0"/>
              <a:t>auf die Leistungsfähigkeit des Systems </a:t>
            </a:r>
            <a:r>
              <a:rPr lang="de-DE" dirty="0" smtClean="0"/>
              <a:t>abzielen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i="1" dirty="0" smtClean="0"/>
          </a:p>
          <a:p>
            <a:r>
              <a:rPr lang="de-DE" i="1" dirty="0" smtClean="0"/>
              <a:t>Designbedingungen </a:t>
            </a:r>
            <a:r>
              <a:rPr lang="de-DE" dirty="0"/>
              <a:t>legen die technischen Rahmenbedingungen, </a:t>
            </a:r>
            <a:r>
              <a:rPr lang="de-DE" dirty="0" smtClean="0"/>
              <a:t>wie beispielsweise </a:t>
            </a:r>
            <a:r>
              <a:rPr lang="de-DE" dirty="0"/>
              <a:t>Entwicklungsumgebung und Zielplattform fest.</a:t>
            </a:r>
          </a:p>
          <a:p>
            <a:endParaRPr lang="de-DE" i="1" dirty="0" smtClean="0"/>
          </a:p>
          <a:p>
            <a:r>
              <a:rPr lang="de-DE" i="1" dirty="0" smtClean="0"/>
              <a:t>Prozessbedingungen </a:t>
            </a:r>
            <a:r>
              <a:rPr lang="de-DE" dirty="0"/>
              <a:t>definieren die Rahmenbedingungen für die </a:t>
            </a:r>
            <a:r>
              <a:rPr lang="de-DE" dirty="0" smtClean="0"/>
              <a:t>Entwicklung des </a:t>
            </a:r>
            <a:r>
              <a:rPr lang="de-DE" dirty="0"/>
              <a:t>Software-Produkts in dem ein konkretes Vorgehen </a:t>
            </a:r>
            <a:r>
              <a:rPr lang="de-DE" dirty="0" smtClean="0"/>
              <a:t>definiert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38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Anforderungsprozess:</a:t>
            </a:r>
          </a:p>
          <a:p>
            <a:pPr lvl="1"/>
            <a:r>
              <a:rPr lang="de-DE" dirty="0"/>
              <a:t>einem definiertem Prozess zu </a:t>
            </a:r>
            <a:r>
              <a:rPr lang="de-DE" dirty="0" smtClean="0"/>
              <a:t>folgen</a:t>
            </a:r>
          </a:p>
          <a:p>
            <a:r>
              <a:rPr lang="de-DE" b="1" dirty="0"/>
              <a:t>Stabilität von </a:t>
            </a:r>
            <a:r>
              <a:rPr lang="de-DE" b="1" dirty="0" smtClean="0"/>
              <a:t>Anforderungen:</a:t>
            </a:r>
          </a:p>
          <a:p>
            <a:pPr lvl="1"/>
            <a:r>
              <a:rPr lang="de-DE" dirty="0" smtClean="0"/>
              <a:t>es </a:t>
            </a:r>
            <a:r>
              <a:rPr lang="de-DE" dirty="0"/>
              <a:t>muss eine geeignete Vorgehensweise </a:t>
            </a:r>
            <a:r>
              <a:rPr lang="de-DE" dirty="0" smtClean="0"/>
              <a:t>(</a:t>
            </a:r>
            <a:r>
              <a:rPr lang="de-DE" i="1" dirty="0" smtClean="0"/>
              <a:t>Software-Prozess</a:t>
            </a:r>
            <a:r>
              <a:rPr lang="de-DE" i="1" dirty="0"/>
              <a:t>) </a:t>
            </a:r>
            <a:r>
              <a:rPr lang="de-DE" dirty="0"/>
              <a:t>gewählt </a:t>
            </a:r>
            <a:r>
              <a:rPr lang="de-DE" dirty="0" smtClean="0"/>
              <a:t>werden</a:t>
            </a:r>
          </a:p>
          <a:p>
            <a:r>
              <a:rPr lang="de-DE" b="1" dirty="0"/>
              <a:t>Priorisierung von </a:t>
            </a:r>
            <a:r>
              <a:rPr lang="de-DE" b="1" dirty="0" smtClean="0"/>
              <a:t>Anforderungen:</a:t>
            </a:r>
          </a:p>
          <a:p>
            <a:pPr lvl="1"/>
            <a:r>
              <a:rPr lang="en-US" i="1" dirty="0" smtClean="0"/>
              <a:t>must-be</a:t>
            </a:r>
            <a:r>
              <a:rPr lang="en-US" dirty="0" smtClean="0"/>
              <a:t>-</a:t>
            </a:r>
            <a:r>
              <a:rPr lang="en-US" dirty="0"/>
              <a:t>, </a:t>
            </a:r>
            <a:r>
              <a:rPr lang="en-US" i="1" dirty="0"/>
              <a:t>expected</a:t>
            </a:r>
            <a:r>
              <a:rPr lang="en-US" dirty="0"/>
              <a:t>- und </a:t>
            </a:r>
            <a:r>
              <a:rPr lang="en-US" i="1" dirty="0" smtClean="0"/>
              <a:t>nice-to-have</a:t>
            </a:r>
          </a:p>
          <a:p>
            <a:pPr lvl="1"/>
            <a:r>
              <a:rPr lang="de-DE" i="1" dirty="0"/>
              <a:t>Erwartete Anforderungen (</a:t>
            </a:r>
            <a:r>
              <a:rPr lang="de-DE" i="1" dirty="0" err="1"/>
              <a:t>expected</a:t>
            </a:r>
            <a:r>
              <a:rPr lang="de-DE" i="1" dirty="0"/>
              <a:t>) </a:t>
            </a:r>
            <a:r>
              <a:rPr lang="de-DE" dirty="0"/>
              <a:t>an ein System werden zwar </a:t>
            </a:r>
            <a:r>
              <a:rPr lang="de-DE" dirty="0" smtClean="0"/>
              <a:t>implizit angenommen</a:t>
            </a:r>
            <a:r>
              <a:rPr lang="de-DE" dirty="0"/>
              <a:t>, aber in seltenen Fällen auch explizit bekannt </a:t>
            </a:r>
            <a:r>
              <a:rPr lang="de-DE" dirty="0" smtClean="0"/>
              <a:t>gegeben!!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43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51390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7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Wesentliche Artefakte der Anforderungsphase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Projektauftrag</a:t>
            </a:r>
          </a:p>
          <a:p>
            <a:r>
              <a:rPr lang="de-DE" b="1" dirty="0" smtClean="0"/>
              <a:t>Domänenmodell</a:t>
            </a:r>
          </a:p>
          <a:p>
            <a:pPr lvl="1"/>
            <a:r>
              <a:rPr lang="de-DE" dirty="0"/>
              <a:t>die statische Struktur des geplanten </a:t>
            </a:r>
            <a:r>
              <a:rPr lang="de-DE" dirty="0" smtClean="0"/>
              <a:t>Systems in </a:t>
            </a:r>
            <a:r>
              <a:rPr lang="de-DE" dirty="0"/>
              <a:t>der jeweiligen Domäne, einschließlich deren </a:t>
            </a:r>
            <a:r>
              <a:rPr lang="de-DE" dirty="0" smtClean="0"/>
              <a:t>Systemabgrenzungen</a:t>
            </a:r>
          </a:p>
          <a:p>
            <a:r>
              <a:rPr lang="de-DE" b="1" dirty="0" smtClean="0"/>
              <a:t>Anwendungsfälle/User-Stories</a:t>
            </a:r>
          </a:p>
          <a:p>
            <a:r>
              <a:rPr lang="de-DE" b="1" dirty="0"/>
              <a:t>Besprechungsprotokolle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07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Projektplanung und -steuerung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Wesentliche Artefakte der </a:t>
            </a:r>
            <a:r>
              <a:rPr lang="de-DE" b="1" dirty="0" smtClean="0"/>
              <a:t>Planungsphase</a:t>
            </a:r>
          </a:p>
          <a:p>
            <a:r>
              <a:rPr lang="de-DE" i="1" dirty="0" smtClean="0"/>
              <a:t>Netzpläne </a:t>
            </a:r>
            <a:r>
              <a:rPr lang="de-DE" dirty="0"/>
              <a:t>oder </a:t>
            </a:r>
            <a:r>
              <a:rPr lang="de-DE" i="1" dirty="0"/>
              <a:t>PERT-Diagramme </a:t>
            </a:r>
            <a:endParaRPr lang="de-DE" i="1" dirty="0" smtClean="0"/>
          </a:p>
          <a:p>
            <a:pPr lvl="1"/>
            <a:r>
              <a:rPr lang="de-DE" dirty="0" smtClean="0"/>
              <a:t>stammen </a:t>
            </a:r>
            <a:r>
              <a:rPr lang="de-DE" dirty="0"/>
              <a:t>aus der Netzplantechnik </a:t>
            </a:r>
            <a:endParaRPr lang="de-DE" dirty="0" smtClean="0"/>
          </a:p>
          <a:p>
            <a:pPr lvl="1"/>
            <a:r>
              <a:rPr lang="de-DE" dirty="0" smtClean="0"/>
              <a:t>stellen </a:t>
            </a:r>
            <a:r>
              <a:rPr lang="de-DE" i="1" dirty="0"/>
              <a:t>Abhängigkeiten </a:t>
            </a:r>
            <a:r>
              <a:rPr lang="de-DE" dirty="0"/>
              <a:t>im zeitlichen Ablauf von Projekten </a:t>
            </a:r>
            <a:r>
              <a:rPr lang="de-DE" dirty="0" smtClean="0"/>
              <a:t>dar</a:t>
            </a:r>
          </a:p>
          <a:p>
            <a:pPr lvl="1"/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33056"/>
            <a:ext cx="3600400" cy="22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34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Lebenszyklus eines</a:t>
            </a:r>
            <a:br>
              <a:rPr lang="de-DE" b="1" dirty="0"/>
            </a:br>
            <a:r>
              <a:rPr lang="de-DE" b="1" dirty="0"/>
              <a:t>Software-Produkts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/>
              <a:t>Grundlegende Phasen eines </a:t>
            </a:r>
            <a:r>
              <a:rPr lang="de-DE" sz="2800" b="1" dirty="0" err="1" smtClean="0"/>
              <a:t>Lebenszyklusses</a:t>
            </a:r>
            <a:endParaRPr lang="de-DE" sz="2800" dirty="0"/>
          </a:p>
          <a:p>
            <a:r>
              <a:rPr lang="de-DE" sz="2800" b="1" dirty="0" smtClean="0"/>
              <a:t>Übergreifende </a:t>
            </a:r>
            <a:r>
              <a:rPr lang="de-DE" sz="2800" b="1" dirty="0"/>
              <a:t>Aktivitäten </a:t>
            </a:r>
            <a:endParaRPr lang="de-DE" sz="2800" b="1" dirty="0" smtClean="0"/>
          </a:p>
          <a:p>
            <a:r>
              <a:rPr lang="de-DE" sz="2800" b="1" dirty="0" smtClean="0"/>
              <a:t>Anforderungen </a:t>
            </a:r>
            <a:r>
              <a:rPr lang="de-DE" sz="2800" b="1" dirty="0"/>
              <a:t>und Spezifikation </a:t>
            </a:r>
            <a:endParaRPr lang="de-DE" sz="2800" b="1" dirty="0" smtClean="0"/>
          </a:p>
          <a:p>
            <a:r>
              <a:rPr lang="de-DE" sz="2800" b="1" dirty="0" smtClean="0"/>
              <a:t>Projektplanung </a:t>
            </a:r>
            <a:r>
              <a:rPr lang="de-DE" sz="2800" b="1" dirty="0"/>
              <a:t>und -</a:t>
            </a:r>
            <a:r>
              <a:rPr lang="de-DE" sz="2800" b="1" dirty="0" smtClean="0"/>
              <a:t>steuerung</a:t>
            </a:r>
            <a:endParaRPr lang="de-DE" sz="2800" dirty="0"/>
          </a:p>
          <a:p>
            <a:r>
              <a:rPr lang="de-DE" sz="2800" b="1" dirty="0" smtClean="0"/>
              <a:t>Entwurf </a:t>
            </a:r>
            <a:r>
              <a:rPr lang="de-DE" sz="2800" b="1" dirty="0"/>
              <a:t>und Design </a:t>
            </a:r>
            <a:endParaRPr lang="de-DE" sz="2800" b="1" dirty="0" smtClean="0"/>
          </a:p>
          <a:p>
            <a:r>
              <a:rPr lang="de-DE" sz="2800" b="1" dirty="0" smtClean="0"/>
              <a:t>Implementierung </a:t>
            </a:r>
            <a:r>
              <a:rPr lang="de-DE" sz="2800" b="1" dirty="0"/>
              <a:t>und </a:t>
            </a:r>
            <a:r>
              <a:rPr lang="de-DE" sz="2800" b="1" dirty="0" smtClean="0"/>
              <a:t>Integration</a:t>
            </a:r>
            <a:endParaRPr lang="de-DE" sz="2800" dirty="0"/>
          </a:p>
          <a:p>
            <a:r>
              <a:rPr lang="de-DE" sz="2800" b="1" dirty="0" smtClean="0"/>
              <a:t>Betrieb </a:t>
            </a:r>
            <a:r>
              <a:rPr lang="de-DE" sz="2800" b="1" dirty="0"/>
              <a:t>und </a:t>
            </a:r>
            <a:r>
              <a:rPr lang="de-DE" sz="2800" b="1" dirty="0" smtClean="0"/>
              <a:t>Wartung</a:t>
            </a:r>
            <a:endParaRPr lang="de-DE" sz="2800" dirty="0"/>
          </a:p>
          <a:p>
            <a:r>
              <a:rPr lang="de-DE" sz="2800" b="1" dirty="0" smtClean="0"/>
              <a:t>Vom </a:t>
            </a:r>
            <a:r>
              <a:rPr lang="de-DE" sz="2800" b="1" dirty="0"/>
              <a:t>Software-Lebenszyklus zum </a:t>
            </a:r>
            <a:r>
              <a:rPr lang="de-DE" sz="2800" b="1" dirty="0" smtClean="0"/>
              <a:t>Vorgehensmodell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92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Projektplanung und -steuerung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Work-Breakdown-</a:t>
            </a:r>
            <a:r>
              <a:rPr lang="de-DE" i="1" dirty="0" err="1" smtClean="0"/>
              <a:t>Structure</a:t>
            </a:r>
            <a:endParaRPr lang="de-DE" i="1" dirty="0" smtClean="0"/>
          </a:p>
          <a:p>
            <a:pPr lvl="1"/>
            <a:r>
              <a:rPr lang="de-DE"/>
              <a:t>Gliederung des gesamten Projekts in kleinere und planbarere Teilaufgaben.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8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Grundlegende Phasen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28" y="2348880"/>
            <a:ext cx="7544544" cy="33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4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Übergreifende Aktivitäten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Das </a:t>
            </a:r>
            <a:r>
              <a:rPr lang="de-DE" dirty="0" smtClean="0"/>
              <a:t>Projektmanagement:</a:t>
            </a:r>
          </a:p>
          <a:p>
            <a:pPr lvl="1"/>
            <a:r>
              <a:rPr lang="de-DE" dirty="0"/>
              <a:t>Planung, Kontrolle </a:t>
            </a:r>
            <a:r>
              <a:rPr lang="de-DE" dirty="0" smtClean="0"/>
              <a:t>und Steuerung</a:t>
            </a:r>
          </a:p>
          <a:p>
            <a:r>
              <a:rPr lang="de-DE" dirty="0" smtClean="0"/>
              <a:t>Qualitätsmanagement:</a:t>
            </a:r>
          </a:p>
          <a:p>
            <a:pPr lvl="1"/>
            <a:r>
              <a:rPr lang="de-DE" dirty="0" smtClean="0"/>
              <a:t>Herstellung </a:t>
            </a:r>
            <a:r>
              <a:rPr lang="de-DE" dirty="0"/>
              <a:t>eines qualitativ hochwertigen </a:t>
            </a:r>
            <a:r>
              <a:rPr lang="de-DE" dirty="0" smtClean="0"/>
              <a:t>Produkts</a:t>
            </a:r>
          </a:p>
          <a:p>
            <a:r>
              <a:rPr lang="de-DE" b="1" dirty="0"/>
              <a:t>Sichten auf </a:t>
            </a:r>
            <a:r>
              <a:rPr lang="de-DE" b="1" dirty="0" smtClean="0"/>
              <a:t>Qualität:</a:t>
            </a:r>
          </a:p>
          <a:p>
            <a:pPr lvl="1"/>
            <a:r>
              <a:rPr lang="de-DE" i="1" dirty="0"/>
              <a:t>Erfüllung der spezifizierten Eigenschaften eines </a:t>
            </a:r>
            <a:r>
              <a:rPr lang="de-DE" i="1" dirty="0" smtClean="0"/>
              <a:t>Produkts (Verifikation)</a:t>
            </a:r>
          </a:p>
          <a:p>
            <a:pPr lvl="1"/>
            <a:r>
              <a:rPr lang="de-DE" i="1" dirty="0"/>
              <a:t>Erfüllung der vom Kunden gewünschten Eigenschaften eines </a:t>
            </a:r>
            <a:r>
              <a:rPr lang="de-DE" i="1" dirty="0" smtClean="0"/>
              <a:t>Produkts (Validierung)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52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Übergreifende </a:t>
            </a:r>
            <a:r>
              <a:rPr lang="de-DE" b="1" dirty="0" smtClean="0"/>
              <a:t>Aktivitäten</a:t>
            </a:r>
            <a:br>
              <a:rPr lang="de-DE" b="1" dirty="0" smtClean="0"/>
            </a:br>
            <a:r>
              <a:rPr lang="de-DE" dirty="0"/>
              <a:t>Qualitätsmanagement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Zentrale Fragestellungen </a:t>
            </a:r>
            <a:r>
              <a:rPr lang="de-DE" dirty="0" smtClean="0"/>
              <a:t>sind:</a:t>
            </a:r>
          </a:p>
          <a:p>
            <a:pPr lvl="1"/>
            <a:r>
              <a:rPr lang="de-DE" dirty="0" smtClean="0"/>
              <a:t>welche </a:t>
            </a:r>
            <a:r>
              <a:rPr lang="de-DE" dirty="0"/>
              <a:t>Eigenschaften ein </a:t>
            </a:r>
            <a:r>
              <a:rPr lang="de-DE" dirty="0" smtClean="0"/>
              <a:t>Software Produkt </a:t>
            </a:r>
            <a:r>
              <a:rPr lang="de-DE" dirty="0"/>
              <a:t>erfüllen muss und wie man dazu </a:t>
            </a:r>
            <a:r>
              <a:rPr lang="de-DE" dirty="0" smtClean="0"/>
              <a:t>kommt</a:t>
            </a:r>
          </a:p>
          <a:p>
            <a:pPr lvl="1"/>
            <a:r>
              <a:rPr lang="de-DE" dirty="0" smtClean="0"/>
              <a:t>wie </a:t>
            </a:r>
            <a:r>
              <a:rPr lang="de-DE" dirty="0"/>
              <a:t>diese </a:t>
            </a:r>
            <a:r>
              <a:rPr lang="de-DE" dirty="0" smtClean="0"/>
              <a:t>Eigenschafteneffizient </a:t>
            </a:r>
            <a:r>
              <a:rPr lang="de-DE" dirty="0"/>
              <a:t>umgesetzt werden können </a:t>
            </a:r>
            <a:endParaRPr lang="de-DE" dirty="0" smtClean="0"/>
          </a:p>
          <a:p>
            <a:pPr lvl="1"/>
            <a:r>
              <a:rPr lang="de-DE" dirty="0" smtClean="0"/>
              <a:t>wie </a:t>
            </a:r>
            <a:r>
              <a:rPr lang="de-DE" dirty="0"/>
              <a:t>die </a:t>
            </a:r>
            <a:r>
              <a:rPr lang="de-DE" dirty="0" smtClean="0"/>
              <a:t>umgesetzten Eigenschaften </a:t>
            </a:r>
            <a:r>
              <a:rPr lang="de-DE" dirty="0"/>
              <a:t>überprüft werden können.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1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Übergreifende </a:t>
            </a:r>
            <a:r>
              <a:rPr lang="de-DE" b="1" dirty="0" smtClean="0"/>
              <a:t>Aktivitäten</a:t>
            </a:r>
            <a:br>
              <a:rPr lang="de-DE" b="1" dirty="0" smtClean="0"/>
            </a:br>
            <a:r>
              <a:rPr lang="de-DE" dirty="0"/>
              <a:t>Qualitätsmanagement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29278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02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Übergreifende </a:t>
            </a:r>
            <a:r>
              <a:rPr lang="de-DE" b="1" dirty="0" smtClean="0"/>
              <a:t>Aktivitäten</a:t>
            </a:r>
            <a:br>
              <a:rPr lang="de-DE" b="1" dirty="0" smtClean="0"/>
            </a:br>
            <a:r>
              <a:rPr lang="de-DE" dirty="0"/>
              <a:t>Qualitätsmanagement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Anforderungen </a:t>
            </a:r>
            <a:r>
              <a:rPr lang="de-DE" dirty="0"/>
              <a:t>und erwarteten </a:t>
            </a:r>
            <a:r>
              <a:rPr lang="de-DE" dirty="0" smtClean="0"/>
              <a:t>Merkmale stehen leider </a:t>
            </a:r>
            <a:r>
              <a:rPr lang="de-DE" dirty="0"/>
              <a:t>nicht bereits zu Beginn fest und bleiben auch </a:t>
            </a:r>
            <a:r>
              <a:rPr lang="de-DE" dirty="0" smtClean="0"/>
              <a:t>nicht fest</a:t>
            </a:r>
          </a:p>
          <a:p>
            <a:r>
              <a:rPr lang="de-DE" b="1" dirty="0" smtClean="0"/>
              <a:t>Frühzeitige </a:t>
            </a:r>
            <a:r>
              <a:rPr lang="de-DE" dirty="0" smtClean="0"/>
              <a:t>verbessern!</a:t>
            </a:r>
          </a:p>
          <a:p>
            <a:r>
              <a:rPr lang="de-DE" b="1" dirty="0" smtClean="0"/>
              <a:t>Fehlererkennung und Korrektur:</a:t>
            </a:r>
          </a:p>
          <a:p>
            <a:pPr lvl="1"/>
            <a:r>
              <a:rPr lang="de-DE" dirty="0" smtClean="0"/>
              <a:t>Kosten steigen dramatisch an, </a:t>
            </a:r>
            <a:r>
              <a:rPr lang="de-DE" dirty="0"/>
              <a:t>je später ein </a:t>
            </a:r>
            <a:r>
              <a:rPr lang="de-DE" dirty="0" smtClean="0"/>
              <a:t>Fehler erkannt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62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Reviews </a:t>
            </a:r>
            <a:r>
              <a:rPr lang="de-DE" b="1" dirty="0"/>
              <a:t>und </a:t>
            </a:r>
            <a:r>
              <a:rPr lang="de-DE" b="1" dirty="0" smtClean="0"/>
              <a:t>Inspektionen</a:t>
            </a:r>
            <a:br>
              <a:rPr lang="de-DE" b="1" dirty="0" smtClean="0"/>
            </a:br>
            <a:r>
              <a:rPr lang="de-DE" dirty="0"/>
              <a:t>Qualitätsmanagement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Reviews und Inspektionen können beispielsweise für </a:t>
            </a:r>
            <a:r>
              <a:rPr lang="de-DE" dirty="0" smtClean="0"/>
              <a:t>Anforderungen, Design</a:t>
            </a:r>
            <a:r>
              <a:rPr lang="de-DE" dirty="0"/>
              <a:t>, Testfälle aber natürlich auch Softwarecode </a:t>
            </a:r>
            <a:r>
              <a:rPr lang="de-DE" dirty="0" smtClean="0"/>
              <a:t>eingesetzt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56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Qualitätsmanagement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Software-Tests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typischerweise </a:t>
            </a:r>
            <a:r>
              <a:rPr lang="de-DE" dirty="0"/>
              <a:t>erst recht spät </a:t>
            </a:r>
            <a:r>
              <a:rPr lang="de-DE" dirty="0" smtClean="0"/>
              <a:t>im Entwicklungsprojekt </a:t>
            </a:r>
            <a:r>
              <a:rPr lang="de-DE" dirty="0"/>
              <a:t>vorliegt.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Tests finden auf </a:t>
            </a:r>
            <a:r>
              <a:rPr lang="de-DE" dirty="0" smtClean="0"/>
              <a:t>unterschiedlichen Ebenen statt:</a:t>
            </a:r>
          </a:p>
          <a:p>
            <a:pPr lvl="1"/>
            <a:r>
              <a:rPr lang="de-DE" dirty="0" smtClean="0"/>
              <a:t>Komponenten- </a:t>
            </a:r>
            <a:r>
              <a:rPr lang="de-DE" dirty="0"/>
              <a:t>oder </a:t>
            </a:r>
            <a:r>
              <a:rPr lang="de-DE" dirty="0" err="1" smtClean="0"/>
              <a:t>Unittests</a:t>
            </a:r>
            <a:endParaRPr lang="de-DE" dirty="0" smtClean="0"/>
          </a:p>
          <a:p>
            <a:pPr lvl="1"/>
            <a:r>
              <a:rPr lang="de-DE" dirty="0" smtClean="0"/>
              <a:t>Integrationstests </a:t>
            </a:r>
          </a:p>
          <a:p>
            <a:pPr lvl="1"/>
            <a:r>
              <a:rPr lang="de-DE" dirty="0" smtClean="0"/>
              <a:t>System- </a:t>
            </a:r>
            <a:r>
              <a:rPr lang="de-DE" dirty="0"/>
              <a:t>oder </a:t>
            </a:r>
            <a:r>
              <a:rPr lang="de-DE" dirty="0" smtClean="0"/>
              <a:t>Abnahmetests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895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Bildschirmpräsentation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Advanced Software Engineering </vt:lpstr>
      <vt:lpstr>Lebenszyklus eines Software-Produkts</vt:lpstr>
      <vt:lpstr>Grundlegende Phasen</vt:lpstr>
      <vt:lpstr>Übergreifende Aktivitäten</vt:lpstr>
      <vt:lpstr>Übergreifende Aktivitäten Qualitätsmanagement</vt:lpstr>
      <vt:lpstr>Übergreifende Aktivitäten Qualitätsmanagement</vt:lpstr>
      <vt:lpstr>Übergreifende Aktivitäten Qualitätsmanagement</vt:lpstr>
      <vt:lpstr>Reviews und Inspektionen Qualitätsmanagement</vt:lpstr>
      <vt:lpstr>Qualitätsmanagement Software-Tests</vt:lpstr>
      <vt:lpstr>Qualitätsmanagement  Test-Driven Development</vt:lpstr>
      <vt:lpstr>Anforderungen und Spezifikation</vt:lpstr>
      <vt:lpstr>Warum sind Anforderungen aber so wichtig?</vt:lpstr>
      <vt:lpstr>Warum sind Anforderungen aber so wichtig?</vt:lpstr>
      <vt:lpstr>Chaos-Report</vt:lpstr>
      <vt:lpstr>Arten von Anforderungen</vt:lpstr>
      <vt:lpstr>Anforderungsprozess</vt:lpstr>
      <vt:lpstr>Anforderungsprozess</vt:lpstr>
      <vt:lpstr>Wesentliche Artefakte der Anforderungsphase</vt:lpstr>
      <vt:lpstr>Projektplanung und -steuerung</vt:lpstr>
      <vt:lpstr>Projektplanung und -steuerung</vt:lpstr>
    </vt:vector>
  </TitlesOfParts>
  <Company>Daimler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Juric, Miroslav (059)</dc:creator>
  <cp:lastModifiedBy>Juric, Miroslav (059)</cp:lastModifiedBy>
  <cp:revision>24</cp:revision>
  <dcterms:created xsi:type="dcterms:W3CDTF">2016-02-08T15:28:02Z</dcterms:created>
  <dcterms:modified xsi:type="dcterms:W3CDTF">2016-03-03T10:49:50Z</dcterms:modified>
</cp:coreProperties>
</file>