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7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1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5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1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D708-C69F-4CAE-A3C4-50419E517CC9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40A6-6D66-4727-B347-BF86D16E11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7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Software Engineering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Dipl.Ing</a:t>
            </a:r>
            <a:r>
              <a:rPr lang="de-DE" dirty="0" smtClean="0"/>
              <a:t>. Miroslav Juric</a:t>
            </a:r>
          </a:p>
          <a:p>
            <a:r>
              <a:rPr lang="de-DE" dirty="0" smtClean="0"/>
              <a:t>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1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Wesentliche Artefakte der Entwurfs- </a:t>
            </a:r>
            <a:r>
              <a:rPr lang="de-DE" b="1" dirty="0" smtClean="0"/>
              <a:t>und Designphase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Komponentendiagramm</a:t>
            </a:r>
          </a:p>
          <a:p>
            <a:r>
              <a:rPr lang="de-DE" b="1" dirty="0" smtClean="0"/>
              <a:t>Klassendiagramm</a:t>
            </a:r>
          </a:p>
          <a:p>
            <a:r>
              <a:rPr lang="de-DE" b="1" dirty="0"/>
              <a:t>Zustandsdiagramm (State Chart) bzw. Aktivitätsdiagramm</a:t>
            </a:r>
            <a:endParaRPr lang="de-DE" b="1" dirty="0"/>
          </a:p>
          <a:p>
            <a:r>
              <a:rPr lang="de-DE" b="1" dirty="0"/>
              <a:t>Benutzerschnittstelle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589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Betrieb und Wartung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Produkt in den </a:t>
            </a:r>
            <a:r>
              <a:rPr lang="de-DE" dirty="0" smtClean="0"/>
              <a:t>operativen Betrieb zu bringen</a:t>
            </a:r>
          </a:p>
          <a:p>
            <a:r>
              <a:rPr lang="de-DE" b="1" dirty="0"/>
              <a:t>Standard- </a:t>
            </a:r>
            <a:r>
              <a:rPr lang="de-DE" b="1" dirty="0" smtClean="0"/>
              <a:t>oder Individualsoftware</a:t>
            </a:r>
            <a:endParaRPr lang="de-DE" dirty="0" smtClean="0"/>
          </a:p>
          <a:p>
            <a:pPr lvl="1"/>
            <a:r>
              <a:rPr lang="de-DE" dirty="0"/>
              <a:t>Reihe von Pilotinstallationen und Betatests am freien </a:t>
            </a:r>
            <a:r>
              <a:rPr lang="de-DE" dirty="0" smtClean="0"/>
              <a:t>Markt</a:t>
            </a:r>
          </a:p>
          <a:p>
            <a:pPr lvl="1"/>
            <a:r>
              <a:rPr lang="de-DE" dirty="0" smtClean="0"/>
              <a:t>Individualsoftware </a:t>
            </a:r>
            <a:r>
              <a:rPr lang="de-DE" dirty="0"/>
              <a:t>meist ein formeller Abnahmetest durch den </a:t>
            </a:r>
            <a:r>
              <a:rPr lang="de-DE" dirty="0" smtClean="0"/>
              <a:t>Auftraggeber</a:t>
            </a:r>
          </a:p>
          <a:p>
            <a:pPr lvl="1"/>
            <a:r>
              <a:rPr lang="de-DE" dirty="0" smtClean="0"/>
              <a:t>und </a:t>
            </a:r>
            <a:r>
              <a:rPr lang="de-DE" dirty="0"/>
              <a:t>eine individuelle Einführung des Produkts beim </a:t>
            </a:r>
            <a:r>
              <a:rPr lang="de-DE" dirty="0" smtClean="0"/>
              <a:t>Auftraggeber erforderlich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19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Betrieb und Wartung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Unterschiedliche Wartungskategorien:</a:t>
            </a:r>
          </a:p>
          <a:p>
            <a:pPr lvl="1"/>
            <a:r>
              <a:rPr lang="de-DE" i="1" dirty="0"/>
              <a:t>Korrektive </a:t>
            </a:r>
            <a:r>
              <a:rPr lang="de-DE" i="1" dirty="0" smtClean="0"/>
              <a:t>Wartung</a:t>
            </a:r>
          </a:p>
          <a:p>
            <a:pPr lvl="1"/>
            <a:r>
              <a:rPr lang="de-DE" i="1" dirty="0"/>
              <a:t>Adaptive </a:t>
            </a:r>
            <a:r>
              <a:rPr lang="de-DE" i="1" dirty="0" smtClean="0"/>
              <a:t>Wartung</a:t>
            </a:r>
          </a:p>
          <a:p>
            <a:pPr lvl="1"/>
            <a:r>
              <a:rPr lang="de-DE" i="1" dirty="0"/>
              <a:t>Vorbeugende </a:t>
            </a:r>
            <a:r>
              <a:rPr lang="de-DE" i="1" dirty="0" smtClean="0"/>
              <a:t>Wartung</a:t>
            </a:r>
          </a:p>
          <a:p>
            <a:pPr lvl="1"/>
            <a:r>
              <a:rPr lang="de-DE" i="1" dirty="0"/>
              <a:t>Produktpflege und Verbesserung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37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Vorgehensmodelle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 nach Projekt und Anwendungsdomäne haben sich zahlreiche </a:t>
            </a:r>
            <a:r>
              <a:rPr lang="de-DE" dirty="0" smtClean="0"/>
              <a:t>konkrete Vorgehensmodelle </a:t>
            </a:r>
            <a:r>
              <a:rPr lang="de-DE" dirty="0"/>
              <a:t>etabliert, die im jeweiligen Projektkontext </a:t>
            </a:r>
            <a:r>
              <a:rPr lang="de-DE" dirty="0" smtClean="0"/>
              <a:t>anwendbar sind</a:t>
            </a:r>
          </a:p>
          <a:p>
            <a:r>
              <a:rPr lang="de-DE" dirty="0"/>
              <a:t>traditionelle Prozesse, wie </a:t>
            </a:r>
            <a:r>
              <a:rPr lang="de-DE" dirty="0" smtClean="0"/>
              <a:t>beispielsweise:</a:t>
            </a:r>
          </a:p>
          <a:p>
            <a:pPr lvl="1"/>
            <a:r>
              <a:rPr lang="de-DE" i="1" dirty="0" smtClean="0"/>
              <a:t>Wasserfallmodell</a:t>
            </a:r>
          </a:p>
          <a:p>
            <a:pPr lvl="1"/>
            <a:r>
              <a:rPr lang="de-DE" i="1" dirty="0" smtClean="0"/>
              <a:t>V-Modell </a:t>
            </a:r>
            <a:r>
              <a:rPr lang="de-DE" i="1" dirty="0"/>
              <a:t>XT </a:t>
            </a:r>
            <a:r>
              <a:rPr lang="de-DE" dirty="0"/>
              <a:t>und </a:t>
            </a:r>
            <a:r>
              <a:rPr lang="de-DE" i="1" dirty="0"/>
              <a:t>Rational Unified </a:t>
            </a:r>
            <a:r>
              <a:rPr lang="de-DE" i="1" dirty="0" err="1" smtClean="0"/>
              <a:t>Process</a:t>
            </a:r>
            <a:endParaRPr lang="de-DE" i="1" dirty="0" smtClean="0"/>
          </a:p>
          <a:p>
            <a:r>
              <a:rPr lang="de-DE" dirty="0"/>
              <a:t>sowie </a:t>
            </a:r>
            <a:r>
              <a:rPr lang="de-DE" dirty="0" smtClean="0"/>
              <a:t>flexible und </a:t>
            </a:r>
            <a:r>
              <a:rPr lang="de-DE" dirty="0"/>
              <a:t>agile </a:t>
            </a:r>
            <a:r>
              <a:rPr lang="de-DE" dirty="0" smtClean="0"/>
              <a:t>Ansätze wie </a:t>
            </a:r>
            <a:r>
              <a:rPr lang="de-DE" dirty="0"/>
              <a:t>beispielsweise </a:t>
            </a:r>
            <a:r>
              <a:rPr lang="de-DE" i="1" dirty="0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29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Vorgehensmodelle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 definieren </a:t>
            </a:r>
            <a:r>
              <a:rPr lang="de-DE" dirty="0"/>
              <a:t>Vorgehensmodelle eine konkrete Abfolge von Schritten im </a:t>
            </a:r>
            <a:r>
              <a:rPr lang="de-DE" dirty="0" smtClean="0"/>
              <a:t>Entwicklungsprozess, die </a:t>
            </a:r>
            <a:r>
              <a:rPr lang="de-DE" dirty="0"/>
              <a:t>dem Entwickler helfen, sich im Projekt zu </a:t>
            </a:r>
            <a:r>
              <a:rPr lang="de-DE" dirty="0" smtClean="0"/>
              <a:t>orientieren, und </a:t>
            </a:r>
            <a:r>
              <a:rPr lang="de-DE" dirty="0"/>
              <a:t>regeln, welche Produkte in </a:t>
            </a:r>
            <a:r>
              <a:rPr lang="de-DE" dirty="0" smtClean="0"/>
              <a:t>welchem Fertigstellungsgrad </a:t>
            </a:r>
            <a:r>
              <a:rPr lang="de-DE" dirty="0"/>
              <a:t>und </a:t>
            </a:r>
            <a:r>
              <a:rPr lang="de-DE" dirty="0" smtClean="0"/>
              <a:t>mit welcher </a:t>
            </a:r>
            <a:r>
              <a:rPr lang="de-DE" dirty="0"/>
              <a:t>Qualität vorliegen sollen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65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Wasserfallmodell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Klassiker unter den </a:t>
            </a:r>
            <a:r>
              <a:rPr lang="de-DE" dirty="0" smtClean="0"/>
              <a:t>Vorgehensmodellen</a:t>
            </a:r>
          </a:p>
          <a:p>
            <a:r>
              <a:rPr lang="de-DE" dirty="0"/>
              <a:t>ein strikt sequenzieller Projektablauf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728"/>
            <a:ext cx="6768752" cy="374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0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Wasserfallmodell</a:t>
            </a:r>
            <a:br>
              <a:rPr lang="de-DE" b="1" dirty="0" smtClean="0"/>
            </a:br>
            <a:r>
              <a:rPr lang="de-DE" b="1" dirty="0" smtClean="0"/>
              <a:t>Vor- 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z="3300" b="1" dirty="0"/>
              <a:t>Vorteile:</a:t>
            </a:r>
          </a:p>
          <a:p>
            <a:r>
              <a:rPr lang="de-DE" dirty="0" smtClean="0"/>
              <a:t>guten </a:t>
            </a:r>
            <a:r>
              <a:rPr lang="de-DE" dirty="0"/>
              <a:t>Planbarkeit durch klar abgegrenzte Phasen </a:t>
            </a:r>
            <a:endParaRPr lang="de-DE" dirty="0" smtClean="0"/>
          </a:p>
          <a:p>
            <a:r>
              <a:rPr lang="de-DE" dirty="0" smtClean="0"/>
              <a:t>typischerweise </a:t>
            </a:r>
            <a:r>
              <a:rPr lang="de-DE" dirty="0"/>
              <a:t>bei </a:t>
            </a:r>
            <a:r>
              <a:rPr lang="de-DE" b="1" dirty="0"/>
              <a:t>stabilen</a:t>
            </a:r>
            <a:r>
              <a:rPr lang="de-DE" dirty="0"/>
              <a:t> und </a:t>
            </a:r>
            <a:r>
              <a:rPr lang="de-DE" b="1" dirty="0"/>
              <a:t>genau beschriebenen Anforderungen</a:t>
            </a:r>
          </a:p>
          <a:p>
            <a:endParaRPr lang="de-DE" b="1" dirty="0" smtClean="0"/>
          </a:p>
          <a:p>
            <a:r>
              <a:rPr lang="de-DE" b="1" dirty="0" smtClean="0"/>
              <a:t>Nachteile</a:t>
            </a:r>
            <a:r>
              <a:rPr lang="de-DE" dirty="0" smtClean="0"/>
              <a:t>: dieses </a:t>
            </a:r>
            <a:r>
              <a:rPr lang="de-DE" dirty="0"/>
              <a:t>Modell </a:t>
            </a:r>
            <a:r>
              <a:rPr lang="de-DE" b="1" dirty="0"/>
              <a:t>nur wenig Flexibilität </a:t>
            </a:r>
            <a:r>
              <a:rPr lang="de-DE" dirty="0"/>
              <a:t>aufweist </a:t>
            </a:r>
            <a:endParaRPr lang="de-DE" dirty="0" smtClean="0"/>
          </a:p>
          <a:p>
            <a:r>
              <a:rPr lang="de-DE" dirty="0" smtClean="0"/>
              <a:t>nur </a:t>
            </a:r>
            <a:r>
              <a:rPr lang="de-DE" b="1" dirty="0" smtClean="0"/>
              <a:t>schwer</a:t>
            </a:r>
            <a:r>
              <a:rPr lang="de-DE" dirty="0" smtClean="0"/>
              <a:t> auf </a:t>
            </a:r>
            <a:r>
              <a:rPr lang="de-DE" dirty="0"/>
              <a:t>(späte) Änderungen im Projekt reagieren </a:t>
            </a:r>
            <a:r>
              <a:rPr lang="de-DE" dirty="0" smtClean="0"/>
              <a:t>kann</a:t>
            </a:r>
          </a:p>
          <a:p>
            <a:r>
              <a:rPr lang="de-DE" dirty="0" smtClean="0"/>
              <a:t>Fehler </a:t>
            </a:r>
            <a:r>
              <a:rPr lang="de-DE" dirty="0"/>
              <a:t>unter Umständen erst </a:t>
            </a:r>
            <a:r>
              <a:rPr lang="de-DE" b="1" dirty="0"/>
              <a:t>sehr spät im Entwicklungsprozess </a:t>
            </a:r>
            <a:r>
              <a:rPr lang="de-DE" dirty="0" smtClean="0"/>
              <a:t>oder erst </a:t>
            </a:r>
            <a:r>
              <a:rPr lang="de-DE" dirty="0"/>
              <a:t>beim Kunden erkannt. </a:t>
            </a:r>
            <a:endParaRPr lang="de-DE" dirty="0" smtClean="0"/>
          </a:p>
          <a:p>
            <a:r>
              <a:rPr lang="de-DE" dirty="0" err="1" smtClean="0"/>
              <a:t>teuere</a:t>
            </a:r>
            <a:r>
              <a:rPr lang="de-DE" dirty="0" smtClean="0"/>
              <a:t> Nacharbeiten notwendig </a:t>
            </a:r>
          </a:p>
          <a:p>
            <a:r>
              <a:rPr lang="de-DE" dirty="0" smtClean="0"/>
              <a:t>finale </a:t>
            </a:r>
            <a:r>
              <a:rPr lang="de-DE" b="1" dirty="0"/>
              <a:t>Software-Lösung erst sehr spät zur Verfügung</a:t>
            </a:r>
            <a:r>
              <a:rPr lang="de-DE" dirty="0"/>
              <a:t> </a:t>
            </a:r>
            <a:r>
              <a:rPr lang="de-DE" dirty="0" smtClean="0"/>
              <a:t>steht</a:t>
            </a:r>
          </a:p>
          <a:p>
            <a:r>
              <a:rPr lang="de-DE" dirty="0" smtClean="0"/>
              <a:t>der </a:t>
            </a:r>
            <a:r>
              <a:rPr lang="de-DE" b="1" dirty="0" smtClean="0"/>
              <a:t>Kunde</a:t>
            </a:r>
            <a:r>
              <a:rPr lang="de-DE" dirty="0" smtClean="0"/>
              <a:t> also </a:t>
            </a:r>
            <a:r>
              <a:rPr lang="de-DE" dirty="0"/>
              <a:t>erst gegen Ende des Projekts </a:t>
            </a:r>
            <a:r>
              <a:rPr lang="de-DE" dirty="0" smtClean="0"/>
              <a:t>sieht </a:t>
            </a:r>
            <a:r>
              <a:rPr lang="de-DE" dirty="0"/>
              <a:t>was er tatsächlich bekommen</a:t>
            </a:r>
          </a:p>
          <a:p>
            <a:r>
              <a:rPr lang="de-DE" dirty="0"/>
              <a:t>wird und dann grundlegende Änderungen nicht mehr leicht machbar sind.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/>
              <a:t>der Praxis der modernen Software-Entwicklung ist das Modell </a:t>
            </a:r>
            <a:r>
              <a:rPr lang="de-DE" dirty="0" smtClean="0"/>
              <a:t>gelegentlich noch </a:t>
            </a:r>
            <a:r>
              <a:rPr lang="de-DE" dirty="0"/>
              <a:t>anzutreffen, wird aber zunehmend von flexibleren </a:t>
            </a:r>
            <a:r>
              <a:rPr lang="de-DE" dirty="0" smtClean="0"/>
              <a:t>Prozessmodellen verdrängt</a:t>
            </a:r>
            <a:r>
              <a:rPr lang="de-DE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30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V-Modell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Das V-Modell </a:t>
            </a:r>
            <a:r>
              <a:rPr lang="de-DE" sz="2400" dirty="0" smtClean="0"/>
              <a:t>deckt ebenso </a:t>
            </a:r>
            <a:r>
              <a:rPr lang="de-DE" sz="2400" dirty="0"/>
              <a:t>wie das Wasserfallmodell einen Großteil des </a:t>
            </a:r>
            <a:r>
              <a:rPr lang="de-DE" sz="2400" dirty="0" smtClean="0"/>
              <a:t>Software-</a:t>
            </a:r>
            <a:r>
              <a:rPr lang="de-DE" sz="2400" dirty="0" err="1" smtClean="0"/>
              <a:t>Lebenszyklusses</a:t>
            </a:r>
            <a:r>
              <a:rPr lang="de-DE" sz="2400" dirty="0" smtClean="0"/>
              <a:t> ab</a:t>
            </a:r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7776864" cy="37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2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Das V-Modell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V-Modell teilt also den Entwicklungsprozess grob in zwei </a:t>
            </a:r>
            <a:r>
              <a:rPr lang="de-DE" dirty="0" smtClean="0"/>
              <a:t>wesentliche Phasen</a:t>
            </a:r>
          </a:p>
          <a:p>
            <a:pPr lvl="1"/>
            <a:r>
              <a:rPr lang="de-DE" dirty="0" smtClean="0"/>
              <a:t>die </a:t>
            </a:r>
            <a:r>
              <a:rPr lang="de-DE" i="1" dirty="0"/>
              <a:t>analytischen </a:t>
            </a:r>
            <a:r>
              <a:rPr lang="de-DE" dirty="0" smtClean="0"/>
              <a:t>Phasen</a:t>
            </a:r>
          </a:p>
          <a:p>
            <a:pPr lvl="2"/>
            <a:r>
              <a:rPr lang="de-DE" sz="1400" dirty="0"/>
              <a:t>ausgehend vom </a:t>
            </a:r>
            <a:r>
              <a:rPr lang="de-DE" sz="1400" dirty="0" smtClean="0"/>
              <a:t>Konzept schrittweise </a:t>
            </a:r>
            <a:r>
              <a:rPr lang="de-DE" sz="1400" dirty="0"/>
              <a:t>ein immer höherer Detaillierungsgrad der </a:t>
            </a:r>
            <a:r>
              <a:rPr lang="de-DE" sz="1400" dirty="0" smtClean="0"/>
              <a:t>Spezifikation bis auf </a:t>
            </a:r>
            <a:r>
              <a:rPr lang="de-DE" sz="1400" dirty="0"/>
              <a:t>Komponentenebene erreicht wird</a:t>
            </a:r>
            <a:r>
              <a:rPr lang="de-DE" sz="1400" dirty="0" smtClean="0"/>
              <a:t> </a:t>
            </a:r>
          </a:p>
          <a:p>
            <a:pPr lvl="1"/>
            <a:r>
              <a:rPr lang="de-DE" dirty="0" smtClean="0"/>
              <a:t>die </a:t>
            </a:r>
            <a:r>
              <a:rPr lang="de-DE" i="1" dirty="0"/>
              <a:t>synthetischen </a:t>
            </a:r>
            <a:r>
              <a:rPr lang="de-DE" dirty="0" smtClean="0"/>
              <a:t>Phasen</a:t>
            </a:r>
          </a:p>
          <a:p>
            <a:pPr lvl="2"/>
            <a:r>
              <a:rPr lang="de-DE" sz="1400" dirty="0"/>
              <a:t>Nach Umsetzung der </a:t>
            </a:r>
            <a:r>
              <a:rPr lang="de-DE" sz="1400" dirty="0"/>
              <a:t>detaillierten Komponentenspezifikationen </a:t>
            </a:r>
            <a:r>
              <a:rPr lang="de-DE" sz="1400" dirty="0"/>
              <a:t>wird das System schrittweise </a:t>
            </a:r>
            <a:r>
              <a:rPr lang="de-DE" sz="1400" dirty="0"/>
              <a:t>zusammengebaut (synthetische </a:t>
            </a:r>
            <a:r>
              <a:rPr lang="de-DE" sz="1400" dirty="0"/>
              <a:t>Phasen), bis die Software-Lösung vollständig </a:t>
            </a:r>
            <a:r>
              <a:rPr lang="de-DE" sz="1400" dirty="0"/>
              <a:t>umgesetzt, d</a:t>
            </a:r>
            <a:r>
              <a:rPr lang="de-DE" sz="1400" dirty="0"/>
              <a:t>. h. </a:t>
            </a:r>
            <a:r>
              <a:rPr lang="de-DE" sz="1400" dirty="0"/>
              <a:t>implementiert, integriert und getestet, </a:t>
            </a:r>
            <a:r>
              <a:rPr lang="de-DE" sz="1400" dirty="0" smtClean="0"/>
              <a:t>ist</a:t>
            </a:r>
          </a:p>
          <a:p>
            <a:pPr lvl="2"/>
            <a:endParaRPr lang="de-DE" sz="1400" dirty="0"/>
          </a:p>
          <a:p>
            <a:r>
              <a:rPr lang="de-DE" sz="2400" b="1" dirty="0" smtClean="0"/>
              <a:t>Unterschiedliche </a:t>
            </a:r>
            <a:r>
              <a:rPr lang="de-DE" sz="2400" b="1" dirty="0"/>
              <a:t>Sichten</a:t>
            </a:r>
            <a:endParaRPr lang="de-DE" sz="2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42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Das V-Modell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/>
              <a:t>Vor- 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b="1" dirty="0" smtClean="0"/>
              <a:t>Vorteil</a:t>
            </a:r>
            <a:r>
              <a:rPr lang="de-DE" dirty="0" smtClean="0"/>
              <a:t>: bei </a:t>
            </a:r>
            <a:r>
              <a:rPr lang="de-DE" dirty="0"/>
              <a:t>klar definierten Projekten mit stabilen und vollständigen </a:t>
            </a:r>
            <a:r>
              <a:rPr lang="de-DE" dirty="0" smtClean="0"/>
              <a:t>Anforderungen besonders </a:t>
            </a:r>
            <a:r>
              <a:rPr lang="de-DE" dirty="0"/>
              <a:t>gut </a:t>
            </a:r>
            <a:r>
              <a:rPr lang="de-DE" dirty="0" smtClean="0"/>
              <a:t>anwendbar</a:t>
            </a:r>
          </a:p>
          <a:p>
            <a:r>
              <a:rPr lang="de-DE" dirty="0"/>
              <a:t>eine gute Planung </a:t>
            </a:r>
            <a:r>
              <a:rPr lang="de-DE" dirty="0" smtClean="0"/>
              <a:t>möglich</a:t>
            </a:r>
          </a:p>
          <a:p>
            <a:r>
              <a:rPr lang="de-DE" b="1" dirty="0" smtClean="0"/>
              <a:t>Nachteil</a:t>
            </a:r>
            <a:r>
              <a:rPr lang="de-DE" dirty="0" smtClean="0"/>
              <a:t>: Ansatz </a:t>
            </a:r>
            <a:r>
              <a:rPr lang="de-DE" dirty="0"/>
              <a:t>für den Umgang </a:t>
            </a:r>
            <a:r>
              <a:rPr lang="de-DE" dirty="0" smtClean="0"/>
              <a:t>mit Fehlern </a:t>
            </a:r>
            <a:r>
              <a:rPr lang="de-DE" dirty="0"/>
              <a:t>und Änderungen in späten Phasen des </a:t>
            </a:r>
            <a:r>
              <a:rPr lang="de-DE" dirty="0" smtClean="0"/>
              <a:t>Projekts</a:t>
            </a:r>
          </a:p>
          <a:p>
            <a:r>
              <a:rPr lang="de-DE" b="1" dirty="0"/>
              <a:t>verpflichtendes</a:t>
            </a:r>
            <a:r>
              <a:rPr lang="de-DE" dirty="0"/>
              <a:t> </a:t>
            </a:r>
            <a:r>
              <a:rPr lang="de-DE" dirty="0" smtClean="0"/>
              <a:t>Vorgehensmodell in </a:t>
            </a:r>
            <a:r>
              <a:rPr lang="de-DE" dirty="0"/>
              <a:t>Deutschland für IT-Projekte im </a:t>
            </a:r>
            <a:r>
              <a:rPr lang="de-DE" b="1" dirty="0"/>
              <a:t>öffentlichen Bereich </a:t>
            </a:r>
            <a:r>
              <a:rPr lang="de-DE" dirty="0"/>
              <a:t>im </a:t>
            </a:r>
            <a:r>
              <a:rPr lang="de-DE" dirty="0" smtClean="0"/>
              <a:t>Jahr 2005 </a:t>
            </a:r>
            <a:r>
              <a:rPr lang="de-DE" dirty="0"/>
              <a:t>eingeführt wurde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8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Anforderungsprozess:</a:t>
            </a:r>
          </a:p>
          <a:p>
            <a:pPr lvl="1"/>
            <a:r>
              <a:rPr lang="de-DE" dirty="0"/>
              <a:t>einem definiertem Prozess zu </a:t>
            </a:r>
            <a:r>
              <a:rPr lang="de-DE" dirty="0" smtClean="0"/>
              <a:t>folgen</a:t>
            </a:r>
          </a:p>
          <a:p>
            <a:r>
              <a:rPr lang="de-DE" b="1" dirty="0"/>
              <a:t>Stabilität von </a:t>
            </a:r>
            <a:r>
              <a:rPr lang="de-DE" b="1" dirty="0" smtClean="0"/>
              <a:t>Anforderungen:</a:t>
            </a:r>
          </a:p>
          <a:p>
            <a:pPr lvl="1"/>
            <a:r>
              <a:rPr lang="de-DE" dirty="0" smtClean="0"/>
              <a:t>es </a:t>
            </a:r>
            <a:r>
              <a:rPr lang="de-DE" dirty="0"/>
              <a:t>muss eine geeignete Vorgehensweise </a:t>
            </a:r>
            <a:r>
              <a:rPr lang="de-DE" dirty="0" smtClean="0"/>
              <a:t>(</a:t>
            </a:r>
            <a:r>
              <a:rPr lang="de-DE" i="1" dirty="0" smtClean="0"/>
              <a:t>Software-Prozess</a:t>
            </a:r>
            <a:r>
              <a:rPr lang="de-DE" i="1" dirty="0"/>
              <a:t>) </a:t>
            </a:r>
            <a:r>
              <a:rPr lang="de-DE" dirty="0"/>
              <a:t>gewählt </a:t>
            </a:r>
            <a:r>
              <a:rPr lang="de-DE" dirty="0" smtClean="0"/>
              <a:t>werden</a:t>
            </a:r>
          </a:p>
          <a:p>
            <a:r>
              <a:rPr lang="de-DE" b="1" dirty="0"/>
              <a:t>Priorisierung von </a:t>
            </a:r>
            <a:r>
              <a:rPr lang="de-DE" b="1" dirty="0" smtClean="0"/>
              <a:t>Anforderungen:</a:t>
            </a:r>
          </a:p>
          <a:p>
            <a:pPr lvl="1"/>
            <a:r>
              <a:rPr lang="en-US" i="1" dirty="0" smtClean="0"/>
              <a:t>must-be</a:t>
            </a:r>
            <a:r>
              <a:rPr lang="en-US" dirty="0" smtClean="0"/>
              <a:t>-</a:t>
            </a:r>
            <a:r>
              <a:rPr lang="en-US" dirty="0"/>
              <a:t>, </a:t>
            </a:r>
            <a:r>
              <a:rPr lang="en-US" i="1" dirty="0"/>
              <a:t>expected</a:t>
            </a:r>
            <a:r>
              <a:rPr lang="en-US" dirty="0"/>
              <a:t>- und </a:t>
            </a:r>
            <a:r>
              <a:rPr lang="en-US" i="1" dirty="0" smtClean="0"/>
              <a:t>nice-to-have</a:t>
            </a:r>
          </a:p>
          <a:p>
            <a:pPr lvl="1"/>
            <a:r>
              <a:rPr lang="de-DE" i="1" dirty="0"/>
              <a:t>Erwartete Anforderungen (</a:t>
            </a:r>
            <a:r>
              <a:rPr lang="de-DE" i="1" dirty="0" err="1"/>
              <a:t>expected</a:t>
            </a:r>
            <a:r>
              <a:rPr lang="de-DE" i="1" dirty="0"/>
              <a:t>) </a:t>
            </a:r>
            <a:r>
              <a:rPr lang="de-DE" dirty="0"/>
              <a:t>an ein System werden zwar </a:t>
            </a:r>
            <a:r>
              <a:rPr lang="de-DE" dirty="0" smtClean="0"/>
              <a:t>implizit angenommen</a:t>
            </a:r>
            <a:r>
              <a:rPr lang="de-DE" dirty="0"/>
              <a:t>, aber in seltenen Fällen auch explizit bekannt </a:t>
            </a:r>
            <a:r>
              <a:rPr lang="de-DE" dirty="0" smtClean="0"/>
              <a:t>gegeben!!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4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V-Modell XT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1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Anforderungsprozess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51390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Wesentliche Artefakte der Anforderungsphase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Projektauftrag</a:t>
            </a:r>
          </a:p>
          <a:p>
            <a:r>
              <a:rPr lang="de-DE" b="1" dirty="0" smtClean="0"/>
              <a:t>Domänenmodell</a:t>
            </a:r>
          </a:p>
          <a:p>
            <a:pPr lvl="1"/>
            <a:r>
              <a:rPr lang="de-DE" dirty="0"/>
              <a:t>die statische Struktur des geplanten </a:t>
            </a:r>
            <a:r>
              <a:rPr lang="de-DE" dirty="0" smtClean="0"/>
              <a:t>Systems in </a:t>
            </a:r>
            <a:r>
              <a:rPr lang="de-DE" dirty="0"/>
              <a:t>der jeweiligen Domäne, einschließlich deren </a:t>
            </a:r>
            <a:r>
              <a:rPr lang="de-DE" dirty="0" smtClean="0"/>
              <a:t>Systemabgrenzungen</a:t>
            </a:r>
          </a:p>
          <a:p>
            <a:r>
              <a:rPr lang="de-DE" b="1" dirty="0" smtClean="0"/>
              <a:t>Anwendungsfälle/User-Stories</a:t>
            </a:r>
          </a:p>
          <a:p>
            <a:r>
              <a:rPr lang="de-DE" b="1" dirty="0"/>
              <a:t>Besprechungsprotokolle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07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Entwurf und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/>
              <a:t>Umsetzung </a:t>
            </a:r>
            <a:r>
              <a:rPr lang="de-DE" b="1" dirty="0" smtClean="0"/>
              <a:t>von Anforderungen</a:t>
            </a:r>
          </a:p>
          <a:p>
            <a:r>
              <a:rPr lang="de-DE" dirty="0"/>
              <a:t>Das Ziel der Entwurfs- und Designphase ist also die Festlegung der </a:t>
            </a:r>
            <a:r>
              <a:rPr lang="de-DE" i="1" dirty="0" smtClean="0"/>
              <a:t>konkreten Umsetzung </a:t>
            </a:r>
            <a:r>
              <a:rPr lang="de-DE" i="1" dirty="0"/>
              <a:t>des geplanten Produkts</a:t>
            </a:r>
            <a:r>
              <a:rPr lang="de-DE" dirty="0" smtClean="0"/>
              <a:t>.</a:t>
            </a:r>
          </a:p>
          <a:p>
            <a:r>
              <a:rPr lang="de-DE" b="1" dirty="0" smtClean="0"/>
              <a:t>Nachvollziehbarkeit:</a:t>
            </a:r>
          </a:p>
          <a:p>
            <a:pPr lvl="1"/>
            <a:r>
              <a:rPr lang="de-DE" dirty="0"/>
              <a:t>Jede </a:t>
            </a:r>
            <a:r>
              <a:rPr lang="de-DE" dirty="0" smtClean="0"/>
              <a:t>Designentscheidung </a:t>
            </a:r>
            <a:r>
              <a:rPr lang="de-DE" dirty="0"/>
              <a:t>muss dokumentiert werden, um die Ideen des </a:t>
            </a:r>
            <a:r>
              <a:rPr lang="de-DE" dirty="0" smtClean="0"/>
              <a:t>Entwicklerteams oder </a:t>
            </a:r>
            <a:r>
              <a:rPr lang="de-DE" dirty="0"/>
              <a:t>des Designers nachvollziehen zu </a:t>
            </a:r>
            <a:r>
              <a:rPr lang="de-DE" dirty="0" smtClean="0"/>
              <a:t>können</a:t>
            </a:r>
          </a:p>
          <a:p>
            <a:r>
              <a:rPr lang="de-DE" b="1" dirty="0" smtClean="0"/>
              <a:t>Verifikation und Validierung!</a:t>
            </a:r>
          </a:p>
          <a:p>
            <a:r>
              <a:rPr lang="de-DE" b="1" dirty="0" smtClean="0"/>
              <a:t>Ist die Basis für die Umsetzung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Designprinzipien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Abstraktion</a:t>
            </a:r>
          </a:p>
          <a:p>
            <a:pPr lvl="1"/>
            <a:r>
              <a:rPr lang="de-DE" dirty="0"/>
              <a:t>Durch </a:t>
            </a:r>
            <a:r>
              <a:rPr lang="de-DE" dirty="0" smtClean="0"/>
              <a:t>Abstraktionen werden </a:t>
            </a:r>
            <a:r>
              <a:rPr lang="de-DE" dirty="0"/>
              <a:t>irrelevante Details ausgeblendet und Gemeinsamkeiten </a:t>
            </a:r>
            <a:r>
              <a:rPr lang="de-DE" dirty="0" smtClean="0"/>
              <a:t>zusammengefasst</a:t>
            </a:r>
            <a:endParaRPr lang="de-DE" dirty="0"/>
          </a:p>
          <a:p>
            <a:pPr lvl="1"/>
            <a:r>
              <a:rPr lang="de-DE" dirty="0" smtClean="0"/>
              <a:t>Dadurch </a:t>
            </a:r>
            <a:r>
              <a:rPr lang="de-DE" dirty="0"/>
              <a:t>wird der Fokus auf die wesentlichen </a:t>
            </a:r>
            <a:r>
              <a:rPr lang="de-DE" dirty="0" smtClean="0"/>
              <a:t>Komponenten und </a:t>
            </a:r>
            <a:r>
              <a:rPr lang="de-DE" dirty="0"/>
              <a:t>Zusammenhänge </a:t>
            </a:r>
            <a:r>
              <a:rPr lang="de-DE" dirty="0" smtClean="0"/>
              <a:t>gelegt</a:t>
            </a:r>
          </a:p>
          <a:p>
            <a:r>
              <a:rPr lang="de-DE" b="1" dirty="0" smtClean="0"/>
              <a:t>Kapselung und Information </a:t>
            </a:r>
            <a:r>
              <a:rPr lang="de-DE" b="1" dirty="0" err="1" smtClean="0"/>
              <a:t>Hiding</a:t>
            </a:r>
            <a:endParaRPr lang="de-DE" b="1" dirty="0" smtClean="0"/>
          </a:p>
          <a:p>
            <a:pPr lvl="1"/>
            <a:r>
              <a:rPr lang="de-DE" dirty="0"/>
              <a:t>möglichst viele Details </a:t>
            </a:r>
            <a:r>
              <a:rPr lang="de-DE" i="1" dirty="0"/>
              <a:t>nach außen </a:t>
            </a:r>
            <a:r>
              <a:rPr lang="de-DE" dirty="0"/>
              <a:t>zu verstecken</a:t>
            </a:r>
            <a:endParaRPr lang="de-DE" b="1" dirty="0" smtClean="0"/>
          </a:p>
          <a:p>
            <a:pPr lvl="1"/>
            <a:r>
              <a:rPr lang="de-DE" b="1" dirty="0" smtClean="0"/>
              <a:t>Trennung von Schnittstelle und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28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Designprinzipien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Decomposition</a:t>
            </a:r>
            <a:r>
              <a:rPr lang="de-DE" i="1" dirty="0"/>
              <a:t> und </a:t>
            </a:r>
            <a:r>
              <a:rPr lang="de-DE" i="1" dirty="0" smtClean="0"/>
              <a:t>Modularisierung</a:t>
            </a:r>
          </a:p>
          <a:p>
            <a:pPr lvl="1"/>
            <a:r>
              <a:rPr lang="de-DE" i="1" dirty="0"/>
              <a:t>(</a:t>
            </a:r>
            <a:r>
              <a:rPr lang="de-DE" i="1" dirty="0" err="1"/>
              <a:t>devide</a:t>
            </a:r>
            <a:r>
              <a:rPr lang="de-DE" i="1" dirty="0"/>
              <a:t>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conquer</a:t>
            </a:r>
            <a:r>
              <a:rPr lang="de-DE" i="1" dirty="0" smtClean="0"/>
              <a:t>)</a:t>
            </a:r>
          </a:p>
          <a:p>
            <a:pPr lvl="1"/>
            <a:r>
              <a:rPr lang="de-DE" dirty="0" smtClean="0"/>
              <a:t>Diese </a:t>
            </a:r>
            <a:r>
              <a:rPr lang="de-DE" dirty="0"/>
              <a:t>Aufteilung ermöglicht die Lösung von Teilproblemen mit </a:t>
            </a:r>
            <a:r>
              <a:rPr lang="de-DE" dirty="0" smtClean="0"/>
              <a:t>relativ geringer Komplexität</a:t>
            </a:r>
          </a:p>
          <a:p>
            <a:r>
              <a:rPr lang="de-DE" b="1" dirty="0"/>
              <a:t>Zentrale oder </a:t>
            </a:r>
            <a:r>
              <a:rPr lang="de-DE" b="1" dirty="0"/>
              <a:t>verteilte Kontrolle</a:t>
            </a:r>
            <a:r>
              <a:rPr lang="de-DE" b="1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0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Designprinzipien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03862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4716015" y="4437112"/>
            <a:ext cx="399068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b="1" i="1" dirty="0" err="1"/>
              <a:t>fork</a:t>
            </a:r>
            <a:r>
              <a:rPr lang="de-DE" sz="1050" b="1" i="1" dirty="0"/>
              <a:t> </a:t>
            </a:r>
            <a:r>
              <a:rPr lang="de-DE" sz="1050" dirty="0"/>
              <a:t>liegt eine zentrale Kontrolle </a:t>
            </a:r>
            <a:r>
              <a:rPr lang="de-DE" sz="1050" dirty="0"/>
              <a:t>vor:</a:t>
            </a:r>
          </a:p>
          <a:p>
            <a:r>
              <a:rPr lang="de-DE" sz="1050" dirty="0"/>
              <a:t>ein </a:t>
            </a:r>
            <a:r>
              <a:rPr lang="de-DE" sz="1050" dirty="0"/>
              <a:t>Objekt </a:t>
            </a:r>
            <a:r>
              <a:rPr lang="de-DE" sz="1050" dirty="0"/>
              <a:t>kontrolliert das </a:t>
            </a:r>
            <a:r>
              <a:rPr lang="de-DE" sz="1050" dirty="0"/>
              <a:t>gesamte </a:t>
            </a:r>
            <a:r>
              <a:rPr lang="de-DE" sz="1050" dirty="0"/>
              <a:t>System</a:t>
            </a:r>
          </a:p>
          <a:p>
            <a:r>
              <a:rPr lang="de-DE" sz="1050" dirty="0"/>
              <a:t>falls </a:t>
            </a:r>
            <a:r>
              <a:rPr lang="de-DE" sz="1050" dirty="0"/>
              <a:t>das zentrale Element ausfällt – dann kommt das </a:t>
            </a:r>
            <a:r>
              <a:rPr lang="de-DE" sz="1050" dirty="0"/>
              <a:t>gesamte System </a:t>
            </a:r>
            <a:r>
              <a:rPr lang="de-DE" sz="1050" dirty="0"/>
              <a:t>zum </a:t>
            </a:r>
            <a:r>
              <a:rPr lang="de-DE" sz="1050" dirty="0"/>
              <a:t>Stillstand</a:t>
            </a:r>
          </a:p>
          <a:p>
            <a:r>
              <a:rPr lang="de-DE" sz="1050" dirty="0"/>
              <a:t>eine </a:t>
            </a:r>
            <a:r>
              <a:rPr lang="de-DE" sz="1050" dirty="0"/>
              <a:t>Komponente muss </a:t>
            </a:r>
            <a:r>
              <a:rPr lang="de-DE" sz="1050" dirty="0"/>
              <a:t>das gesamte Systemwissen </a:t>
            </a:r>
            <a:r>
              <a:rPr lang="de-DE" sz="1050" dirty="0"/>
              <a:t>vereinigen</a:t>
            </a:r>
          </a:p>
          <a:p>
            <a:endParaRPr lang="de-DE" sz="1050" dirty="0"/>
          </a:p>
        </p:txBody>
      </p:sp>
      <p:sp>
        <p:nvSpPr>
          <p:cNvPr id="6" name="Rechteck 5"/>
          <p:cNvSpPr/>
          <p:nvPr/>
        </p:nvSpPr>
        <p:spPr>
          <a:xfrm>
            <a:off x="545335" y="4364474"/>
            <a:ext cx="399068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b="1" i="1" dirty="0" err="1"/>
              <a:t>stair</a:t>
            </a:r>
            <a:r>
              <a:rPr lang="de-DE" sz="1050" i="1" dirty="0"/>
              <a:t> </a:t>
            </a:r>
            <a:r>
              <a:rPr lang="de-DE" sz="1050" dirty="0"/>
              <a:t>verteilt und dezentral </a:t>
            </a:r>
            <a:r>
              <a:rPr lang="de-DE" sz="1050" dirty="0" smtClean="0"/>
              <a:t>also </a:t>
            </a:r>
            <a:r>
              <a:rPr lang="de-DE" sz="1050" dirty="0" err="1"/>
              <a:t>großteils</a:t>
            </a:r>
            <a:r>
              <a:rPr lang="de-DE" sz="1050" dirty="0"/>
              <a:t> lokal – </a:t>
            </a:r>
            <a:r>
              <a:rPr lang="de-DE" sz="1050" dirty="0" smtClean="0"/>
              <a:t>kontrolliert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 smtClean="0"/>
              <a:t>Teile </a:t>
            </a:r>
            <a:r>
              <a:rPr lang="de-DE" sz="1050" dirty="0"/>
              <a:t>des Gesamtsystems </a:t>
            </a:r>
            <a:r>
              <a:rPr lang="de-DE" sz="1050" dirty="0" smtClean="0"/>
              <a:t>funktionieren nach </a:t>
            </a:r>
            <a:r>
              <a:rPr lang="de-DE" sz="1050" dirty="0"/>
              <a:t>wie </a:t>
            </a:r>
            <a:r>
              <a:rPr lang="de-DE" sz="1050" dirty="0" smtClean="0"/>
              <a:t>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 smtClean="0"/>
              <a:t>Vorteil </a:t>
            </a:r>
            <a:r>
              <a:rPr lang="de-DE" sz="1050" dirty="0"/>
              <a:t>dieses Konzepts </a:t>
            </a:r>
            <a:r>
              <a:rPr lang="de-DE" sz="1050" dirty="0" smtClean="0"/>
              <a:t>: Verteilung </a:t>
            </a:r>
            <a:r>
              <a:rPr lang="de-DE" sz="1050" dirty="0"/>
              <a:t>des Systemwissens auf unterschiedliche Komponenten. </a:t>
            </a:r>
            <a:endParaRPr lang="de-DE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 smtClean="0"/>
              <a:t>Da Entscheidungen meist </a:t>
            </a:r>
            <a:r>
              <a:rPr lang="de-DE" sz="1050" dirty="0"/>
              <a:t>lokal getroffen werden können, ist in der Regel </a:t>
            </a:r>
            <a:r>
              <a:rPr lang="de-DE" sz="1050" dirty="0" smtClean="0"/>
              <a:t>keine oder </a:t>
            </a:r>
            <a:r>
              <a:rPr lang="de-DE" sz="1050" dirty="0"/>
              <a:t>nur eine geringe übergeordnete „Kontrolle“ erforderlich</a:t>
            </a:r>
            <a:r>
              <a:rPr lang="de-DE" sz="105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50" dirty="0" smtClean="0"/>
              <a:t>Nachteilig wirkt </a:t>
            </a:r>
            <a:r>
              <a:rPr lang="de-DE" sz="1050" dirty="0"/>
              <a:t>sich allerdings aus, dass Änderungen meist an vielen </a:t>
            </a:r>
            <a:r>
              <a:rPr lang="de-DE" sz="1050" dirty="0" smtClean="0"/>
              <a:t>unterschiedlichen Stellen </a:t>
            </a:r>
            <a:r>
              <a:rPr lang="de-DE" sz="1050" dirty="0"/>
              <a:t>durchgeführt werden müssen, wodurch die </a:t>
            </a:r>
            <a:r>
              <a:rPr lang="de-DE" sz="1050" dirty="0" smtClean="0"/>
              <a:t>Fehleranfälligkeit steigt </a:t>
            </a:r>
            <a:r>
              <a:rPr lang="de-DE" sz="1050" dirty="0"/>
              <a:t>und die Wartbarkeit leidet.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75558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Designprinzipien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Kopplung </a:t>
            </a:r>
            <a:r>
              <a:rPr lang="de-DE" b="1" dirty="0" smtClean="0"/>
              <a:t>und Kohäsion</a:t>
            </a:r>
          </a:p>
          <a:p>
            <a:pPr lvl="1"/>
            <a:r>
              <a:rPr lang="de-DE" dirty="0"/>
              <a:t>Die Kopplung </a:t>
            </a:r>
            <a:r>
              <a:rPr lang="de-DE" i="1" dirty="0"/>
              <a:t>(</a:t>
            </a:r>
            <a:r>
              <a:rPr lang="de-DE" i="1" dirty="0" err="1"/>
              <a:t>coupling</a:t>
            </a:r>
            <a:r>
              <a:rPr lang="de-DE" i="1" dirty="0"/>
              <a:t>) </a:t>
            </a:r>
            <a:r>
              <a:rPr lang="de-DE" dirty="0"/>
              <a:t>beschreibt </a:t>
            </a:r>
            <a:r>
              <a:rPr lang="de-DE" dirty="0" smtClean="0"/>
              <a:t>dabei die </a:t>
            </a:r>
            <a:r>
              <a:rPr lang="de-DE" dirty="0"/>
              <a:t>Abhängigkeit zwischen einzelnen </a:t>
            </a:r>
            <a:r>
              <a:rPr lang="de-DE" dirty="0" smtClean="0"/>
              <a:t>Komponenten</a:t>
            </a:r>
          </a:p>
          <a:p>
            <a:pPr lvl="1"/>
            <a:r>
              <a:rPr lang="de-DE" dirty="0"/>
              <a:t>Anzustreben ist daher meist eine </a:t>
            </a:r>
            <a:r>
              <a:rPr lang="de-DE" dirty="0" smtClean="0"/>
              <a:t>niedere Kopplung </a:t>
            </a:r>
          </a:p>
          <a:p>
            <a:pPr lvl="1"/>
            <a:r>
              <a:rPr lang="de-DE" dirty="0" smtClean="0"/>
              <a:t>Durch </a:t>
            </a:r>
            <a:r>
              <a:rPr lang="de-DE" dirty="0"/>
              <a:t>eine niedrige Kopplung können </a:t>
            </a:r>
            <a:r>
              <a:rPr lang="de-DE" dirty="0" smtClean="0"/>
              <a:t>Komponenten </a:t>
            </a:r>
            <a:r>
              <a:rPr lang="de-DE" dirty="0"/>
              <a:t>besser </a:t>
            </a:r>
            <a:r>
              <a:rPr lang="de-DE" dirty="0" smtClean="0"/>
              <a:t>wiederverwendet und </a:t>
            </a:r>
            <a:r>
              <a:rPr lang="de-DE" dirty="0"/>
              <a:t>besser gewartet </a:t>
            </a:r>
            <a:r>
              <a:rPr lang="de-DE" dirty="0" smtClean="0"/>
              <a:t>werden</a:t>
            </a:r>
          </a:p>
          <a:p>
            <a:pPr lvl="1"/>
            <a:r>
              <a:rPr lang="de-DE" dirty="0"/>
              <a:t>Kohäsion </a:t>
            </a:r>
            <a:r>
              <a:rPr lang="de-DE" i="1" dirty="0"/>
              <a:t>(</a:t>
            </a:r>
            <a:r>
              <a:rPr lang="de-DE" i="1" dirty="0" err="1"/>
              <a:t>cohesion</a:t>
            </a:r>
            <a:r>
              <a:rPr lang="de-DE" i="1" dirty="0"/>
              <a:t>) </a:t>
            </a:r>
            <a:r>
              <a:rPr lang="de-DE" dirty="0"/>
              <a:t>ein Maß für den inneren Zusammenhalt einer </a:t>
            </a:r>
            <a:r>
              <a:rPr lang="de-DE" dirty="0" smtClean="0"/>
              <a:t>Komponente</a:t>
            </a:r>
          </a:p>
          <a:p>
            <a:pPr lvl="1"/>
            <a:r>
              <a:rPr lang="de-DE" dirty="0"/>
              <a:t>Falls sehr viel (auch ungenutzte) Funktionalität in eine </a:t>
            </a:r>
            <a:r>
              <a:rPr lang="de-DE" dirty="0" smtClean="0"/>
              <a:t>Komponente gepackt </a:t>
            </a:r>
            <a:r>
              <a:rPr lang="de-DE" dirty="0"/>
              <a:t>wird, steigt die Komplexität, und man spricht man von </a:t>
            </a:r>
            <a:r>
              <a:rPr lang="de-DE" dirty="0" smtClean="0"/>
              <a:t>einer hohen Kohäsion</a:t>
            </a:r>
          </a:p>
          <a:p>
            <a:r>
              <a:rPr lang="de-DE" dirty="0"/>
              <a:t>Durch </a:t>
            </a:r>
            <a:r>
              <a:rPr lang="de-DE" dirty="0" smtClean="0"/>
              <a:t>UML Sequenz- </a:t>
            </a:r>
            <a:r>
              <a:rPr lang="de-DE" dirty="0"/>
              <a:t>und </a:t>
            </a:r>
            <a:r>
              <a:rPr lang="de-DE" dirty="0" smtClean="0"/>
              <a:t>Kollaborationsdiagramme lassen sich Kopplung </a:t>
            </a:r>
            <a:r>
              <a:rPr lang="de-DE" dirty="0"/>
              <a:t>und Kohäsion gut visualisieren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9707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Bildschirmpräsentation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Advanced Software Engineering </vt:lpstr>
      <vt:lpstr>Anforderungsprozess</vt:lpstr>
      <vt:lpstr>Anforderungsprozess</vt:lpstr>
      <vt:lpstr>Wesentliche Artefakte der Anforderungsphase</vt:lpstr>
      <vt:lpstr>Entwurf und Design</vt:lpstr>
      <vt:lpstr>Designprinzipien</vt:lpstr>
      <vt:lpstr>Designprinzipien</vt:lpstr>
      <vt:lpstr>Designprinzipien</vt:lpstr>
      <vt:lpstr>Designprinzipien</vt:lpstr>
      <vt:lpstr>Wesentliche Artefakte der Entwurfs- und Designphase</vt:lpstr>
      <vt:lpstr>Betrieb und Wartung</vt:lpstr>
      <vt:lpstr>Betrieb und Wartung</vt:lpstr>
      <vt:lpstr>Vorgehensmodelle</vt:lpstr>
      <vt:lpstr>Vorgehensmodelle</vt:lpstr>
      <vt:lpstr>Wasserfallmodell</vt:lpstr>
      <vt:lpstr>Wasserfallmodell Vor- und Nachteile</vt:lpstr>
      <vt:lpstr>Das V-Modell</vt:lpstr>
      <vt:lpstr>Das V-Modell</vt:lpstr>
      <vt:lpstr>Das V-Modell Vor- und Nachteile</vt:lpstr>
      <vt:lpstr>V-Modell XT</vt:lpstr>
    </vt:vector>
  </TitlesOfParts>
  <Company>Daimler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Juric, Miroslav (059)</dc:creator>
  <cp:lastModifiedBy>Juric, Miroslav (059)</cp:lastModifiedBy>
  <cp:revision>40</cp:revision>
  <dcterms:created xsi:type="dcterms:W3CDTF">2016-02-08T15:28:02Z</dcterms:created>
  <dcterms:modified xsi:type="dcterms:W3CDTF">2016-03-08T11:02:33Z</dcterms:modified>
</cp:coreProperties>
</file>