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5143500" cx="9144000"/>
  <p:notesSz cx="6858000" cy="9144000"/>
  <p:embeddedFontLst>
    <p:embeddedFont>
      <p:font typeface="Average"/>
      <p:regular r:id="rId60"/>
    </p:embeddedFont>
    <p:embeddedFont>
      <p:font typeface="Oswald"/>
      <p:regular r:id="rId61"/>
      <p:bold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Oswald-bold.fntdata"/><Relationship Id="rId61" Type="http://schemas.openxmlformats.org/officeDocument/2006/relationships/font" Target="fonts/Oswald-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Average-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e35bdd522_0_20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Google Shape;107;g3e35bdd522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3e35bdd522_0_20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Google Shape;114;g3e35bdd522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3e35bdd522_0_21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Google Shape;119;g3e35bdd522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3e35bdd522_0_21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Google Shape;125;g3e35bdd522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3e35bdd522_0_22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Google Shape;131;g3e35bdd522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3e35bdd522_0_22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Google Shape;136;g3e35bdd522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3e35bdd522_0_23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Google Shape;142;g3e35bdd522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3e35bdd522_0_24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Google Shape;148;g3e35bdd522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3e35bdd522_0_24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Google Shape;154;g3e35bdd522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3e374c330e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Google Shape;160;g3e374c33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3e35bdd522_0_15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Google Shape;63;g3e35bdd522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3e374c330e_0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Google Shape;166;g3e374c330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3e374c330e_0_1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Google Shape;172;g3e374c330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3e374c330e_0_1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Google Shape;178;g3e374c330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3e374c330e_0_2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Google Shape;184;g3e374c330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3e374c330e_0_2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Google Shape;189;g3e374c330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3e374c330e_0_3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Google Shape;194;g3e374c330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3e374c330e_0_3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Google Shape;200;g3e374c330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3e374c330e_0_4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Google Shape;206;g3e374c330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3e374c330e_0_4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Google Shape;212;g3e374c330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3e374c330e_0_5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Google Shape;218;g3e374c330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3e35bdd522_0_16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Google Shape;68;g3e35bdd522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3e374c330e_0_5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Google Shape;224;g3e374c330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3e374c330e_0_6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Google Shape;230;g3e374c330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3e374c330e_0_6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Google Shape;236;g3e374c330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3e374c330e_0_7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Google Shape;242;g3e374c330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3e374c330e_0_7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Google Shape;248;g3e374c330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3e374c330e_0_8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Google Shape;254;g3e374c330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3e374c330e_0_8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Google Shape;260;g3e374c330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3e374c330e_0_9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Google Shape;266;g3e374c330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3e374c330e_0_9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Google Shape;272;g3e374c330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3e2a216a7d_0_9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Google Shape;277;g3e2a216a7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3e35bdd522_0_17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Google Shape;74;g3e35bdd522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3e2a216a7d_0_4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Google Shape;282;g3e2a216a7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3e2a216a7d_0_5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Google Shape;288;g3e2a216a7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3e2a216a7d_0_5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Google Shape;294;g3e2a216a7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3e2a216a7d_0_6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Google Shape;299;g3e2a216a7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3e3af75709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4" name="Google Shape;304;g3e3af757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3e2a216a7d_0_7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0" name="Google Shape;310;g3e2a216a7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3e2a216a7d_0_7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6" name="Google Shape;316;g3e2a216a7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3e2cf08727_1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Google Shape;322;g3e2cf0872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3e2cf08727_1_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7" name="Google Shape;327;g3e2cf08727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3e2cf08727_1_2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3" name="Google Shape;333;g3e2cf08727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3e35bdd522_0_16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Google Shape;79;g3e35bdd522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3e2cf08727_1_1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0" name="Google Shape;340;g3e2cf08727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3e2cf08727_1_1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6" name="Google Shape;346;g3e2cf08727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3e2cf08727_1_3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3" name="Google Shape;353;g3e2cf08727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3e374c330e_0_10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9" name="Google Shape;359;g3e374c330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3e374c330e_0_11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4" name="Google Shape;364;g3e374c330e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e35bdd522_0_18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Google Shape;84;g3e35bdd522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3e35bdd522_0_18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Google Shape;90;g3e35bdd522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3e35bdd522_0_19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Google Shape;96;g3e35bdd522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3e35bdd522_0_19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Google Shape;102;g3e35bdd522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github.com/codeslo/bootcamp-prep"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Week 02, Day 01</a:t>
            </a:r>
            <a:endParaRPr/>
          </a:p>
          <a:p>
            <a:pPr indent="0" lvl="0" marL="0">
              <a:spcBef>
                <a:spcPts val="0"/>
              </a:spcBef>
              <a:spcAft>
                <a:spcPts val="0"/>
              </a:spcAft>
              <a:buNone/>
            </a:pPr>
            <a:r>
              <a:rPr lang="en"/>
              <a:t>Git, the Terminal, and HTML Tables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CodeSLO 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Navigating to Root in Finder</a:t>
            </a:r>
            <a:endParaRPr/>
          </a:p>
        </p:txBody>
      </p:sp>
      <p:sp>
        <p:nvSpPr>
          <p:cNvPr id="110" name="Google Shape;110;p22"/>
          <p:cNvSpPr txBox="1"/>
          <p:nvPr>
            <p:ph idx="1" type="body"/>
          </p:nvPr>
        </p:nvSpPr>
        <p:spPr>
          <a:xfrm>
            <a:off x="311700" y="1071650"/>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 Mac’s file system is very similar to both the Windows and Linux file system in that there is a </a:t>
            </a:r>
            <a:r>
              <a:rPr b="1" lang="en"/>
              <a:t>root directory</a:t>
            </a:r>
            <a:r>
              <a:rPr lang="en"/>
              <a:t>, which contains a variety of subdirectories.</a:t>
            </a:r>
            <a:endParaRPr/>
          </a:p>
          <a:p>
            <a:pPr indent="0" lvl="0" marL="0">
              <a:spcBef>
                <a:spcPts val="1600"/>
              </a:spcBef>
              <a:spcAft>
                <a:spcPts val="1600"/>
              </a:spcAft>
              <a:buNone/>
            </a:pPr>
            <a:r>
              <a:rPr lang="en"/>
              <a:t>To navigate to your root directory, use the </a:t>
            </a:r>
            <a:r>
              <a:rPr b="1" lang="en"/>
              <a:t>command + shift + G </a:t>
            </a:r>
            <a:r>
              <a:rPr lang="en"/>
              <a:t>keyboard short cut, and enter “/” without the quotes.</a:t>
            </a:r>
            <a:endParaRPr/>
          </a:p>
        </p:txBody>
      </p:sp>
      <p:pic>
        <p:nvPicPr>
          <p:cNvPr id="111" name="Google Shape;111;p22"/>
          <p:cNvPicPr preferRelativeResize="0"/>
          <p:nvPr/>
        </p:nvPicPr>
        <p:blipFill>
          <a:blip r:embed="rId3">
            <a:alphaModFix/>
          </a:blip>
          <a:stretch>
            <a:fillRect/>
          </a:stretch>
        </p:blipFill>
        <p:spPr>
          <a:xfrm>
            <a:off x="1272687" y="2679375"/>
            <a:ext cx="6598626" cy="2081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pic>
        <p:nvPicPr>
          <p:cNvPr id="116" name="Google Shape;116;p23"/>
          <p:cNvPicPr preferRelativeResize="0"/>
          <p:nvPr/>
        </p:nvPicPr>
        <p:blipFill>
          <a:blip r:embed="rId3">
            <a:alphaModFix/>
          </a:blip>
          <a:stretch>
            <a:fillRect/>
          </a:stretch>
        </p:blipFill>
        <p:spPr>
          <a:xfrm>
            <a:off x="152400" y="152400"/>
            <a:ext cx="8839200" cy="474962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Exercise: For MacOS Users - Navigate the File System</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Using Finder and </a:t>
            </a:r>
            <a:r>
              <a:rPr b="1" lang="en"/>
              <a:t>command + shift + G</a:t>
            </a:r>
            <a:r>
              <a:rPr lang="en"/>
              <a:t> go to your root directory</a:t>
            </a:r>
            <a:endParaRPr/>
          </a:p>
          <a:p>
            <a:pPr indent="-342900" lvl="0" marL="457200" rtl="0">
              <a:spcBef>
                <a:spcPts val="0"/>
              </a:spcBef>
              <a:spcAft>
                <a:spcPts val="0"/>
              </a:spcAft>
              <a:buSzPts val="1800"/>
              <a:buAutoNum type="arabicPeriod"/>
            </a:pPr>
            <a:r>
              <a:rPr lang="en"/>
              <a:t>Navigate your file system. Be sure to check out the </a:t>
            </a:r>
            <a:r>
              <a:rPr b="1" lang="en"/>
              <a:t>Applications</a:t>
            </a:r>
            <a:r>
              <a:rPr lang="en"/>
              <a:t> and </a:t>
            </a:r>
            <a:r>
              <a:rPr b="1" lang="en"/>
              <a:t>Users </a:t>
            </a:r>
            <a:r>
              <a:rPr lang="en"/>
              <a:t>directories</a:t>
            </a:r>
            <a:endParaRPr/>
          </a:p>
          <a:p>
            <a:pPr indent="-342900" lvl="0" marL="457200" rtl="0">
              <a:spcBef>
                <a:spcPts val="0"/>
              </a:spcBef>
              <a:spcAft>
                <a:spcPts val="0"/>
              </a:spcAft>
              <a:buSzPts val="1800"/>
              <a:buAutoNum type="arabicPeriod"/>
            </a:pPr>
            <a:r>
              <a:rPr b="1" lang="en"/>
              <a:t>Be careful</a:t>
            </a:r>
            <a:r>
              <a:rPr lang="en"/>
              <a:t>. Although Mac and Linux are more secure operating systems than Windows, it is still possible to </a:t>
            </a:r>
            <a:r>
              <a:rPr b="1" lang="en"/>
              <a:t>bork</a:t>
            </a:r>
            <a:r>
              <a:rPr lang="en"/>
              <a:t> ** your system by deleting or moving the wrong files.</a:t>
            </a:r>
            <a:endParaRPr/>
          </a:p>
          <a:p>
            <a:pPr indent="0" lvl="0" marL="0" rtl="0">
              <a:spcBef>
                <a:spcPts val="1600"/>
              </a:spcBef>
              <a:spcAft>
                <a:spcPts val="0"/>
              </a:spcAft>
              <a:buNone/>
            </a:pPr>
            <a:r>
              <a:rPr i="1" lang="en"/>
              <a:t>** bork is a “technical” term meaning to break part or all of your system.</a:t>
            </a:r>
            <a:endParaRPr i="1"/>
          </a:p>
          <a:p>
            <a:pPr indent="0" lvl="0" marL="0">
              <a:spcBef>
                <a:spcPts val="1600"/>
              </a:spcBef>
              <a:spcAft>
                <a:spcPts val="1600"/>
              </a:spcAft>
              <a:buNone/>
            </a:pPr>
            <a:r>
              <a:rPr i="1" lang="en"/>
              <a:t>*** until you’ve accidentally borked and then recovered your system a couple of times, you can’t really say you’re a computer expert. However, try not to do it now.</a:t>
            </a:r>
            <a:endParaRPr i="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Windows Command Line</a:t>
            </a:r>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Windows 10 Command Line can be opened from within Visual Studio Code by opening a terminal window.</a:t>
            </a:r>
            <a:endParaRPr/>
          </a:p>
          <a:p>
            <a:pPr indent="0" lvl="0" marL="0" rtl="0">
              <a:spcBef>
                <a:spcPts val="1600"/>
              </a:spcBef>
              <a:spcAft>
                <a:spcPts val="0"/>
              </a:spcAft>
              <a:buNone/>
            </a:pPr>
            <a:r>
              <a:rPr lang="en"/>
              <a:t>Outside VS Code, it can be opened by typing </a:t>
            </a:r>
            <a:r>
              <a:rPr b="1" lang="en"/>
              <a:t>cmd</a:t>
            </a:r>
            <a:r>
              <a:rPr lang="en"/>
              <a:t> into the search area of your task bar.</a:t>
            </a:r>
            <a:endParaRPr/>
          </a:p>
          <a:p>
            <a:pPr indent="0" lvl="0" marL="0" rtl="0">
              <a:spcBef>
                <a:spcPts val="1600"/>
              </a:spcBef>
              <a:spcAft>
                <a:spcPts val="0"/>
              </a:spcAft>
              <a:buNone/>
            </a:pPr>
            <a:r>
              <a:rPr lang="en"/>
              <a:t>It’s a good idea to pin the command line window to your taskbar for quick access.</a:t>
            </a:r>
            <a:endParaRPr/>
          </a:p>
          <a:p>
            <a:pPr indent="0" lvl="0" marL="0">
              <a:spcBef>
                <a:spcPts val="1600"/>
              </a:spcBef>
              <a:spcAft>
                <a:spcPts val="1600"/>
              </a:spcAft>
              <a:buNone/>
            </a:pPr>
            <a:r>
              <a:rPr lang="en"/>
              <a:t>The command line window can be opened either as a normal user or as an </a:t>
            </a:r>
            <a:r>
              <a:rPr b="1" lang="en"/>
              <a:t>administrator</a:t>
            </a:r>
            <a:r>
              <a:rPr lang="en"/>
              <a:t>. The administrator has greater power. Thus, be extra careful when using the CLI as an administrator.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id="133" name="Google Shape;133;p26"/>
          <p:cNvPicPr preferRelativeResize="0"/>
          <p:nvPr/>
        </p:nvPicPr>
        <p:blipFill>
          <a:blip r:embed="rId3">
            <a:alphaModFix/>
          </a:blip>
          <a:stretch>
            <a:fillRect/>
          </a:stretch>
        </p:blipFill>
        <p:spPr>
          <a:xfrm>
            <a:off x="450475" y="487663"/>
            <a:ext cx="8243051" cy="41681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Navigating the Windows File System with the Command Line</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Using the command </a:t>
            </a:r>
            <a:r>
              <a:rPr b="1" lang="en"/>
              <a:t>dir</a:t>
            </a:r>
            <a:r>
              <a:rPr lang="en"/>
              <a:t> will show you the files and subdirectories of your current directory. </a:t>
            </a:r>
            <a:endParaRPr/>
          </a:p>
          <a:p>
            <a:pPr indent="0" lvl="0" marL="0" rtl="0">
              <a:spcBef>
                <a:spcPts val="1600"/>
              </a:spcBef>
              <a:spcAft>
                <a:spcPts val="0"/>
              </a:spcAft>
              <a:buNone/>
            </a:pPr>
            <a:r>
              <a:rPr lang="en"/>
              <a:t>Using the </a:t>
            </a:r>
            <a:r>
              <a:rPr b="1" lang="en"/>
              <a:t>cd</a:t>
            </a:r>
            <a:r>
              <a:rPr lang="en"/>
              <a:t> command will allow you to change your current directory</a:t>
            </a:r>
            <a:endParaRPr/>
          </a:p>
          <a:p>
            <a:pPr indent="0" lvl="0" marL="0" rtl="0">
              <a:spcBef>
                <a:spcPts val="1600"/>
              </a:spcBef>
              <a:spcAft>
                <a:spcPts val="0"/>
              </a:spcAft>
              <a:buNone/>
            </a:pPr>
            <a:r>
              <a:rPr lang="en"/>
              <a:t>Using </a:t>
            </a:r>
            <a:r>
              <a:rPr b="1" lang="en"/>
              <a:t>cd .. </a:t>
            </a:r>
            <a:r>
              <a:rPr lang="en"/>
              <a:t>will take you </a:t>
            </a:r>
            <a:r>
              <a:rPr b="1" lang="en"/>
              <a:t>up</a:t>
            </a:r>
            <a:r>
              <a:rPr lang="en"/>
              <a:t> one level in your file system. For example, it will take you from </a:t>
            </a:r>
            <a:r>
              <a:rPr b="1" lang="en"/>
              <a:t>C:\Users\[your user name] </a:t>
            </a:r>
            <a:r>
              <a:rPr lang="en"/>
              <a:t>to </a:t>
            </a:r>
            <a:r>
              <a:rPr b="1" lang="en"/>
              <a:t>C:\Users</a:t>
            </a:r>
            <a:endParaRPr b="1"/>
          </a:p>
          <a:p>
            <a:pPr indent="0" lvl="0" marL="0" rtl="0">
              <a:spcBef>
                <a:spcPts val="1600"/>
              </a:spcBef>
              <a:spcAft>
                <a:spcPts val="0"/>
              </a:spcAft>
              <a:buNone/>
            </a:pPr>
            <a:r>
              <a:rPr lang="en"/>
              <a:t>Using </a:t>
            </a:r>
            <a:r>
              <a:rPr b="1" lang="en"/>
              <a:t>cd \ </a:t>
            </a:r>
            <a:r>
              <a:rPr lang="en"/>
              <a:t>will take you to your root directory</a:t>
            </a:r>
            <a:endParaRPr/>
          </a:p>
          <a:p>
            <a:pPr indent="0" lvl="0" marL="0">
              <a:spcBef>
                <a:spcPts val="1600"/>
              </a:spcBef>
              <a:spcAft>
                <a:spcPts val="1600"/>
              </a:spcAft>
              <a:buNone/>
            </a:pPr>
            <a:r>
              <a:rPr lang="en"/>
              <a:t>You can go directly to a given directory by entering its full </a:t>
            </a:r>
            <a:r>
              <a:rPr b="1" lang="en"/>
              <a:t>path</a:t>
            </a:r>
            <a:r>
              <a:rPr lang="en"/>
              <a:t>. Example: </a:t>
            </a:r>
            <a:r>
              <a:rPr b="1" lang="en"/>
              <a:t>cd \Users\[your user name]\Documents\code</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Dealing with Spaces in Directory Names</a:t>
            </a:r>
            <a:endParaRPr/>
          </a:p>
        </p:txBody>
      </p:sp>
      <p:sp>
        <p:nvSpPr>
          <p:cNvPr id="145" name="Google Shape;14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Windows allows directory names to contain spaces, but this makes them a little tricky to navigate to. </a:t>
            </a:r>
            <a:endParaRPr/>
          </a:p>
          <a:p>
            <a:pPr indent="0" lvl="0" marL="0" rtl="0">
              <a:spcBef>
                <a:spcPts val="1600"/>
              </a:spcBef>
              <a:spcAft>
                <a:spcPts val="0"/>
              </a:spcAft>
              <a:buNone/>
            </a:pPr>
            <a:r>
              <a:rPr lang="en"/>
              <a:t>You can do it by enclosing a </a:t>
            </a:r>
            <a:r>
              <a:rPr b="1" lang="en"/>
              <a:t>path</a:t>
            </a:r>
            <a:r>
              <a:rPr lang="en"/>
              <a:t> name that contains spaces in double-quotes</a:t>
            </a:r>
            <a:endParaRPr/>
          </a:p>
          <a:p>
            <a:pPr indent="0" lvl="0" marL="0" rtl="0">
              <a:spcBef>
                <a:spcPts val="1600"/>
              </a:spcBef>
              <a:spcAft>
                <a:spcPts val="0"/>
              </a:spcAft>
              <a:buNone/>
            </a:pPr>
            <a:r>
              <a:rPr lang="en"/>
              <a:t>For example, to navigate to a directory called </a:t>
            </a:r>
            <a:r>
              <a:rPr b="1" lang="en"/>
              <a:t>StarCraft II</a:t>
            </a:r>
            <a:r>
              <a:rPr lang="en"/>
              <a:t> in a users </a:t>
            </a:r>
            <a:r>
              <a:rPr b="1" lang="en"/>
              <a:t>Documents</a:t>
            </a:r>
            <a:r>
              <a:rPr lang="en"/>
              <a:t> directory, we’d use</a:t>
            </a:r>
            <a:endParaRPr/>
          </a:p>
          <a:p>
            <a:pPr indent="0" lvl="0" marL="0">
              <a:spcBef>
                <a:spcPts val="1600"/>
              </a:spcBef>
              <a:spcAft>
                <a:spcPts val="1600"/>
              </a:spcAft>
              <a:buNone/>
            </a:pPr>
            <a:r>
              <a:rPr b="1" lang="en"/>
              <a:t>cd "\Users\[user name]\Documents\StarCraft II"</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Windows / vs \</a:t>
            </a:r>
            <a:endParaRPr/>
          </a:p>
        </p:txBody>
      </p:sp>
      <p:sp>
        <p:nvSpPr>
          <p:cNvPr id="151" name="Google Shape;15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 the Windows CLI, directories and subdirectories are described using a </a:t>
            </a:r>
            <a:r>
              <a:rPr b="1" lang="en"/>
              <a:t>\.</a:t>
            </a:r>
            <a:endParaRPr b="1"/>
          </a:p>
          <a:p>
            <a:pPr indent="0" lvl="0" marL="0" rtl="0">
              <a:spcBef>
                <a:spcPts val="1600"/>
              </a:spcBef>
              <a:spcAft>
                <a:spcPts val="0"/>
              </a:spcAft>
              <a:buNone/>
            </a:pPr>
            <a:r>
              <a:rPr b="1" lang="en"/>
              <a:t>However</a:t>
            </a:r>
            <a:r>
              <a:rPr lang="en"/>
              <a:t>, in an effort to become more compatible with Linux and MacOS, the Windows CLI will also accept a forward-slash. </a:t>
            </a:r>
            <a:endParaRPr/>
          </a:p>
          <a:p>
            <a:pPr indent="0" lvl="0" marL="0">
              <a:spcBef>
                <a:spcPts val="1600"/>
              </a:spcBef>
              <a:spcAft>
                <a:spcPts val="1600"/>
              </a:spcAft>
              <a:buNone/>
            </a:pPr>
            <a:r>
              <a:rPr lang="en"/>
              <a:t>Thus, </a:t>
            </a:r>
            <a:r>
              <a:rPr b="1" lang="en"/>
              <a:t>cd \Users\[user name]\Documents</a:t>
            </a:r>
            <a:r>
              <a:rPr lang="en"/>
              <a:t> and </a:t>
            </a:r>
            <a:r>
              <a:rPr b="1" lang="en"/>
              <a:t>cd /Users/[user name]/Documents</a:t>
            </a:r>
            <a:r>
              <a:rPr lang="en"/>
              <a:t> are functionally equivalent, at least as far as navigating the file system goes.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Demo: Navigating the Windows File System with the CLI</a:t>
            </a:r>
            <a:endParaRPr/>
          </a:p>
        </p:txBody>
      </p:sp>
      <p:sp>
        <p:nvSpPr>
          <p:cNvPr id="157" name="Google Shape;157;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In this demo we’ll use the CLI to navigate the Windows file system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Exercise: Windows users practice navigating the file system</a:t>
            </a:r>
            <a:endParaRPr/>
          </a:p>
        </p:txBody>
      </p:sp>
      <p:sp>
        <p:nvSpPr>
          <p:cNvPr id="163" name="Google Shape;163;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There’s nothing like hands on practice. Just as you practiced navigating in explorer, now do the same in the command line</a:t>
            </a:r>
            <a:endParaRPr/>
          </a:p>
          <a:p>
            <a:pPr indent="-342900" lvl="0" marL="457200" rtl="0">
              <a:spcBef>
                <a:spcPts val="0"/>
              </a:spcBef>
              <a:spcAft>
                <a:spcPts val="0"/>
              </a:spcAft>
              <a:buSzPts val="1800"/>
              <a:buAutoNum type="arabicPeriod"/>
            </a:pPr>
            <a:r>
              <a:rPr lang="en"/>
              <a:t>Use the </a:t>
            </a:r>
            <a:r>
              <a:rPr b="1" lang="en"/>
              <a:t>dir</a:t>
            </a:r>
            <a:r>
              <a:rPr lang="en"/>
              <a:t> command to see what files and folders are in each location</a:t>
            </a:r>
            <a:endParaRPr/>
          </a:p>
          <a:p>
            <a:pPr indent="-342900" lvl="0" marL="457200">
              <a:spcBef>
                <a:spcPts val="0"/>
              </a:spcBef>
              <a:spcAft>
                <a:spcPts val="0"/>
              </a:spcAft>
              <a:buSzPts val="1800"/>
              <a:buAutoNum type="arabicPeriod"/>
            </a:pPr>
            <a:r>
              <a:rPr lang="en"/>
              <a:t>Use </a:t>
            </a:r>
            <a:r>
              <a:rPr b="1" lang="en"/>
              <a:t>cd.. </a:t>
            </a:r>
            <a:r>
              <a:rPr lang="en"/>
              <a:t>To move up the directory tree and </a:t>
            </a:r>
            <a:r>
              <a:rPr b="1" lang="en"/>
              <a:t>cd \ </a:t>
            </a:r>
            <a:r>
              <a:rPr lang="en"/>
              <a:t> to quickly go back to the root directory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The File System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Navigating in the Mac and Linux Terminal</a:t>
            </a:r>
            <a:endParaRPr/>
          </a:p>
        </p:txBody>
      </p:sp>
      <p:sp>
        <p:nvSpPr>
          <p:cNvPr id="169" name="Google Shape;169;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 a Unix-based terminal, the root directory is indicated by a $ symbol.</a:t>
            </a:r>
            <a:endParaRPr/>
          </a:p>
          <a:p>
            <a:pPr indent="0" lvl="0" marL="0" rtl="0">
              <a:spcBef>
                <a:spcPts val="1600"/>
              </a:spcBef>
              <a:spcAft>
                <a:spcPts val="0"/>
              </a:spcAft>
              <a:buNone/>
            </a:pPr>
            <a:r>
              <a:rPr lang="en"/>
              <a:t>The equivalent to the Windows dir command is </a:t>
            </a:r>
            <a:r>
              <a:rPr b="1" lang="en"/>
              <a:t>ls</a:t>
            </a:r>
            <a:r>
              <a:rPr lang="en"/>
              <a:t> (short for ‘list’). It will show you the files and subdirectories of your current directory.</a:t>
            </a:r>
            <a:endParaRPr/>
          </a:p>
          <a:p>
            <a:pPr indent="0" lvl="0" marL="0" rtl="0">
              <a:spcBef>
                <a:spcPts val="1600"/>
              </a:spcBef>
              <a:spcAft>
                <a:spcPts val="0"/>
              </a:spcAft>
              <a:buNone/>
            </a:pPr>
            <a:r>
              <a:rPr lang="en"/>
              <a:t>Using the </a:t>
            </a:r>
            <a:r>
              <a:rPr b="1" lang="en"/>
              <a:t>cd</a:t>
            </a:r>
            <a:r>
              <a:rPr lang="en"/>
              <a:t> command will allow you to change your current directory</a:t>
            </a:r>
            <a:endParaRPr/>
          </a:p>
          <a:p>
            <a:pPr indent="0" lvl="0" marL="0" rtl="0">
              <a:spcBef>
                <a:spcPts val="1600"/>
              </a:spcBef>
              <a:spcAft>
                <a:spcPts val="0"/>
              </a:spcAft>
              <a:buNone/>
            </a:pPr>
            <a:r>
              <a:rPr lang="en"/>
              <a:t>Using </a:t>
            </a:r>
            <a:r>
              <a:rPr b="1" lang="en"/>
              <a:t>cd .. </a:t>
            </a:r>
            <a:r>
              <a:rPr lang="en"/>
              <a:t>will take you </a:t>
            </a:r>
            <a:r>
              <a:rPr b="1" lang="en"/>
              <a:t>up</a:t>
            </a:r>
            <a:r>
              <a:rPr lang="en"/>
              <a:t> one level in your file system. For example, it will take you from </a:t>
            </a:r>
            <a:r>
              <a:rPr b="1" lang="en"/>
              <a:t>$/System/Library </a:t>
            </a:r>
            <a:r>
              <a:rPr lang="en"/>
              <a:t>to </a:t>
            </a:r>
            <a:r>
              <a:rPr b="1" lang="en"/>
              <a:t>$/System</a:t>
            </a:r>
            <a:endParaRPr b="1"/>
          </a:p>
          <a:p>
            <a:pPr indent="0" lvl="0" marL="0" rtl="0">
              <a:spcBef>
                <a:spcPts val="1600"/>
              </a:spcBef>
              <a:spcAft>
                <a:spcPts val="1600"/>
              </a:spcAft>
              <a:buNone/>
            </a:pPr>
            <a:r>
              <a:rPr lang="en"/>
              <a:t>Using </a:t>
            </a:r>
            <a:r>
              <a:rPr b="1" lang="en"/>
              <a:t>cd / </a:t>
            </a:r>
            <a:r>
              <a:rPr lang="en"/>
              <a:t>will take you to your root directory. You can also navigate to a folder directly by entering the full path of that folder, just like in Windows.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Demo: Navigating in a Terminal</a:t>
            </a:r>
            <a:endParaRPr/>
          </a:p>
        </p:txBody>
      </p:sp>
      <p:sp>
        <p:nvSpPr>
          <p:cNvPr id="175" name="Google Shape;175;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AutoNum type="arabicPeriod"/>
            </a:pPr>
            <a:r>
              <a:rPr lang="en"/>
              <a:t>Watch this demo of basic navigation on a Linux terminal. The commands used for navigating a Mac terminal are identical, but the file structure itself is different.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Exercise: Mac and Linux users - navigate using the terminal</a:t>
            </a:r>
            <a:endParaRPr/>
          </a:p>
        </p:txBody>
      </p:sp>
      <p:sp>
        <p:nvSpPr>
          <p:cNvPr id="181" name="Google Shape;181;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Practice makes better!</a:t>
            </a:r>
            <a:endParaRPr/>
          </a:p>
          <a:p>
            <a:pPr indent="-342900" lvl="0" marL="457200" rtl="0">
              <a:spcBef>
                <a:spcPts val="0"/>
              </a:spcBef>
              <a:spcAft>
                <a:spcPts val="0"/>
              </a:spcAft>
              <a:buSzPts val="1800"/>
              <a:buAutoNum type="arabicPeriod"/>
            </a:pPr>
            <a:r>
              <a:rPr lang="en"/>
              <a:t>When creating or editing files, Mac and Linux users may run into permissions issues. This is a feature of your OS, not a bug. This built-in security is part of why Mac and Linux systems are more resistant to viruses than Windows computers.</a:t>
            </a:r>
            <a:endParaRPr/>
          </a:p>
          <a:p>
            <a:pPr indent="-342900" lvl="0" marL="457200" rtl="0">
              <a:spcBef>
                <a:spcPts val="0"/>
              </a:spcBef>
              <a:spcAft>
                <a:spcPts val="0"/>
              </a:spcAft>
              <a:buSzPts val="1800"/>
              <a:buAutoNum type="arabicPeriod"/>
            </a:pPr>
            <a:r>
              <a:rPr lang="en"/>
              <a:t>Permissions issues can be solved by use of the </a:t>
            </a:r>
            <a:r>
              <a:rPr b="1" lang="en"/>
              <a:t>sudo</a:t>
            </a:r>
            <a:r>
              <a:rPr lang="en"/>
              <a:t> and </a:t>
            </a:r>
            <a:r>
              <a:rPr b="1" lang="en"/>
              <a:t>chown</a:t>
            </a:r>
            <a:r>
              <a:rPr lang="en"/>
              <a:t> commands, as well as other commands. These are worth learning but beyond the scope of this class.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5"/>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Git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pic>
        <p:nvPicPr>
          <p:cNvPr id="191" name="Google Shape;191;p36"/>
          <p:cNvPicPr preferRelativeResize="0"/>
          <p:nvPr/>
        </p:nvPicPr>
        <p:blipFill>
          <a:blip r:embed="rId3">
            <a:alphaModFix/>
          </a:blip>
          <a:stretch>
            <a:fillRect/>
          </a:stretch>
        </p:blipFill>
        <p:spPr>
          <a:xfrm>
            <a:off x="1169789" y="152400"/>
            <a:ext cx="6804421" cy="4838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It’s going to be fine. Really.</a:t>
            </a:r>
            <a:endParaRPr/>
          </a:p>
        </p:txBody>
      </p:sp>
      <p:sp>
        <p:nvSpPr>
          <p:cNvPr id="197" name="Google Shape;197;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We’ve had a few issues with Git in class, but they stemmed from not really understanding the tool.</a:t>
            </a:r>
            <a:endParaRPr/>
          </a:p>
          <a:p>
            <a:pPr indent="0" lvl="0" marL="0">
              <a:spcBef>
                <a:spcPts val="1600"/>
              </a:spcBef>
              <a:spcAft>
                <a:spcPts val="1600"/>
              </a:spcAft>
              <a:buNone/>
            </a:pPr>
            <a:r>
              <a:rPr lang="en"/>
              <a:t>Today, we’re going to slow down a bit and go over a few, basic git commands.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First, Let’s Create Some Folders</a:t>
            </a:r>
            <a:endParaRPr/>
          </a:p>
        </p:txBody>
      </p:sp>
      <p:sp>
        <p:nvSpPr>
          <p:cNvPr id="203" name="Google Shape;203;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 did this a little last week, but we’re going to do it again today. </a:t>
            </a:r>
            <a:endParaRPr/>
          </a:p>
          <a:p>
            <a:pPr indent="0" lvl="0" marL="0">
              <a:spcBef>
                <a:spcPts val="1600"/>
              </a:spcBef>
              <a:spcAft>
                <a:spcPts val="1600"/>
              </a:spcAft>
              <a:buNone/>
            </a:pPr>
            <a:r>
              <a:rPr lang="en"/>
              <a:t>We’re also going to </a:t>
            </a:r>
            <a:r>
              <a:rPr b="1" lang="en"/>
              <a:t>standardize</a:t>
            </a:r>
            <a:r>
              <a:rPr lang="en"/>
              <a:t> the way we’re doing this. Please create your folders as directed, so we can all have the same experience.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Exercise: Create the CodeSLO folder</a:t>
            </a:r>
            <a:endParaRPr/>
          </a:p>
        </p:txBody>
      </p:sp>
      <p:sp>
        <p:nvSpPr>
          <p:cNvPr id="209" name="Google Shape;209;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Open Explorer or Finder on your computer</a:t>
            </a:r>
            <a:endParaRPr/>
          </a:p>
          <a:p>
            <a:pPr indent="-342900" lvl="0" marL="457200" rtl="0">
              <a:spcBef>
                <a:spcPts val="0"/>
              </a:spcBef>
              <a:spcAft>
                <a:spcPts val="0"/>
              </a:spcAft>
              <a:buSzPts val="1800"/>
              <a:buAutoNum type="arabicPeriod"/>
            </a:pPr>
            <a:r>
              <a:rPr lang="en"/>
              <a:t>Navigate to the </a:t>
            </a:r>
            <a:r>
              <a:rPr b="1" lang="en"/>
              <a:t>Documents</a:t>
            </a:r>
            <a:r>
              <a:rPr lang="en"/>
              <a:t> directory (not Desktop on anywhere else.)</a:t>
            </a:r>
            <a:endParaRPr/>
          </a:p>
          <a:p>
            <a:pPr indent="-342900" lvl="0" marL="457200" rtl="0">
              <a:spcBef>
                <a:spcPts val="0"/>
              </a:spcBef>
              <a:spcAft>
                <a:spcPts val="0"/>
              </a:spcAft>
              <a:buSzPts val="1800"/>
              <a:buAutoNum type="arabicPeriod"/>
            </a:pPr>
            <a:r>
              <a:rPr lang="en"/>
              <a:t>Create a new folder called </a:t>
            </a:r>
            <a:r>
              <a:rPr b="1" lang="en"/>
              <a:t>codeslo</a:t>
            </a:r>
            <a:endParaRPr b="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Create the mycode folder</a:t>
            </a:r>
            <a:endParaRPr/>
          </a:p>
        </p:txBody>
      </p:sp>
      <p:sp>
        <p:nvSpPr>
          <p:cNvPr id="215" name="Google Shape;215;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Inside your </a:t>
            </a:r>
            <a:r>
              <a:rPr b="1" lang="en"/>
              <a:t>codeslo</a:t>
            </a:r>
            <a:r>
              <a:rPr lang="en"/>
              <a:t> directory, create a new </a:t>
            </a:r>
            <a:r>
              <a:rPr b="1" lang="en"/>
              <a:t>subdirectory </a:t>
            </a:r>
            <a:r>
              <a:rPr lang="en"/>
              <a:t>called </a:t>
            </a:r>
            <a:r>
              <a:rPr b="1" lang="en"/>
              <a:t>mycode</a:t>
            </a:r>
            <a:r>
              <a:rPr lang="en"/>
              <a:t>.</a:t>
            </a:r>
            <a:endParaRPr/>
          </a:p>
          <a:p>
            <a:pPr indent="-342900" lvl="0" marL="457200" rtl="0">
              <a:spcBef>
                <a:spcPts val="0"/>
              </a:spcBef>
              <a:spcAft>
                <a:spcPts val="0"/>
              </a:spcAft>
              <a:buSzPts val="1800"/>
              <a:buAutoNum type="arabicPeriod"/>
            </a:pPr>
            <a:r>
              <a:rPr b="1" lang="en"/>
              <a:t>Mycode</a:t>
            </a:r>
            <a:r>
              <a:rPr lang="en"/>
              <a:t> is where you’re going to put all the code that you create in class.</a:t>
            </a:r>
            <a:endParaRPr b="1"/>
          </a:p>
          <a:p>
            <a:pPr indent="-342900" lvl="0" marL="457200" rtl="0">
              <a:spcBef>
                <a:spcPts val="0"/>
              </a:spcBef>
              <a:spcAft>
                <a:spcPts val="0"/>
              </a:spcAft>
              <a:buSzPts val="1800"/>
              <a:buAutoNum type="arabicPeriod"/>
            </a:pPr>
            <a:r>
              <a:rPr lang="en"/>
              <a:t>Inside </a:t>
            </a:r>
            <a:r>
              <a:rPr b="1" lang="en"/>
              <a:t>mycode</a:t>
            </a:r>
            <a:r>
              <a:rPr lang="en"/>
              <a:t>, create eight new </a:t>
            </a:r>
            <a:r>
              <a:rPr b="1" lang="en"/>
              <a:t>subdirectories</a:t>
            </a:r>
            <a:r>
              <a:rPr lang="en"/>
              <a:t>, called Week-01, Week-02, Week-3, etc.</a:t>
            </a:r>
            <a:endParaRPr/>
          </a:p>
          <a:p>
            <a:pPr indent="-342900" lvl="0" marL="457200" rtl="0">
              <a:spcBef>
                <a:spcPts val="0"/>
              </a:spcBef>
              <a:spcAft>
                <a:spcPts val="0"/>
              </a:spcAft>
              <a:buSzPts val="1800"/>
              <a:buAutoNum type="arabicPeriod"/>
            </a:pPr>
            <a:r>
              <a:rPr lang="en"/>
              <a:t>Copy all the code and exercises you created (and </a:t>
            </a:r>
            <a:r>
              <a:rPr b="1" lang="en"/>
              <a:t>only</a:t>
            </a:r>
            <a:r>
              <a:rPr lang="en"/>
              <a:t> the ones you created) in class last week, and copy them into the </a:t>
            </a:r>
            <a:r>
              <a:rPr b="1" lang="en"/>
              <a:t>Week-01</a:t>
            </a:r>
            <a:r>
              <a:rPr lang="en"/>
              <a:t> subdirectory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Get ready to clone...</a:t>
            </a:r>
            <a:endParaRPr/>
          </a:p>
        </p:txBody>
      </p:sp>
      <p:sp>
        <p:nvSpPr>
          <p:cNvPr id="221" name="Google Shape;221;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Here’s the tricky part. Please be careful to follow directions exactly</a:t>
            </a:r>
            <a:endParaRPr/>
          </a:p>
          <a:p>
            <a:pPr indent="-342900" lvl="0" marL="457200" rtl="0">
              <a:spcBef>
                <a:spcPts val="0"/>
              </a:spcBef>
              <a:spcAft>
                <a:spcPts val="0"/>
              </a:spcAft>
              <a:buSzPts val="1800"/>
              <a:buAutoNum type="arabicPeriod"/>
            </a:pPr>
            <a:r>
              <a:rPr lang="en"/>
              <a:t>Open Visual Studio Code</a:t>
            </a:r>
            <a:endParaRPr/>
          </a:p>
          <a:p>
            <a:pPr indent="-342900" lvl="0" marL="457200" rtl="0">
              <a:spcBef>
                <a:spcPts val="0"/>
              </a:spcBef>
              <a:spcAft>
                <a:spcPts val="0"/>
              </a:spcAft>
              <a:buSzPts val="1800"/>
              <a:buAutoNum type="arabicPeriod"/>
            </a:pPr>
            <a:r>
              <a:rPr lang="en"/>
              <a:t>Open your </a:t>
            </a:r>
            <a:r>
              <a:rPr b="1" lang="en"/>
              <a:t>codeslo </a:t>
            </a:r>
            <a:r>
              <a:rPr lang="en"/>
              <a:t>folder</a:t>
            </a:r>
            <a:endParaRPr/>
          </a:p>
          <a:p>
            <a:pPr indent="-342900" lvl="0" marL="457200" rtl="0">
              <a:spcBef>
                <a:spcPts val="0"/>
              </a:spcBef>
              <a:spcAft>
                <a:spcPts val="0"/>
              </a:spcAft>
              <a:buSzPts val="1800"/>
              <a:buAutoNum type="arabicPeriod"/>
            </a:pPr>
            <a:r>
              <a:rPr lang="en"/>
              <a:t>Open your terminal and verify that you are in the </a:t>
            </a:r>
            <a:r>
              <a:rPr b="1" lang="en"/>
              <a:t>codeslo</a:t>
            </a:r>
            <a:r>
              <a:rPr lang="en"/>
              <a:t> folder</a:t>
            </a:r>
            <a:endParaRPr/>
          </a:p>
          <a:p>
            <a:pPr indent="-342900" lvl="0" marL="457200" rtl="0">
              <a:spcBef>
                <a:spcPts val="0"/>
              </a:spcBef>
              <a:spcAft>
                <a:spcPts val="0"/>
              </a:spcAft>
              <a:buSzPts val="1800"/>
              <a:buAutoNum type="arabicPeriod"/>
            </a:pPr>
            <a:r>
              <a:rPr lang="en"/>
              <a:t>If you’re not in the </a:t>
            </a:r>
            <a:r>
              <a:rPr b="1" lang="en"/>
              <a:t>codeslo</a:t>
            </a:r>
            <a:r>
              <a:rPr lang="en"/>
              <a:t> folder, or if you’re in your </a:t>
            </a:r>
            <a:r>
              <a:rPr b="1" lang="en"/>
              <a:t>mycode</a:t>
            </a:r>
            <a:r>
              <a:rPr lang="en"/>
              <a:t> subdirectory, use the terminal to navigate to the correct directory.</a:t>
            </a:r>
            <a:endParaRPr/>
          </a:p>
          <a:p>
            <a:pPr indent="-342900" lvl="0" marL="457200" rtl="0">
              <a:spcBef>
                <a:spcPts val="0"/>
              </a:spcBef>
              <a:spcAft>
                <a:spcPts val="0"/>
              </a:spcAft>
              <a:buSzPts val="1800"/>
              <a:buAutoNum type="arabicPeriod"/>
            </a:pPr>
            <a:r>
              <a:rPr lang="en"/>
              <a:t>Please verify with your neighbors at your table that you are in the </a:t>
            </a:r>
            <a:r>
              <a:rPr b="1" lang="en"/>
              <a:t>codeslo</a:t>
            </a:r>
            <a:r>
              <a:rPr lang="en"/>
              <a:t> folder, not your </a:t>
            </a:r>
            <a:r>
              <a:rPr b="1" lang="en"/>
              <a:t>mycode</a:t>
            </a:r>
            <a:r>
              <a:rPr lang="en"/>
              <a:t> folder or any other folder.</a:t>
            </a:r>
            <a:endParaRPr/>
          </a:p>
          <a:p>
            <a:pPr indent="-342900" lvl="0" marL="457200" rtl="0">
              <a:spcBef>
                <a:spcPts val="0"/>
              </a:spcBef>
              <a:spcAft>
                <a:spcPts val="0"/>
              </a:spcAft>
              <a:buSzPts val="1800"/>
              <a:buAutoNum type="arabicPeriod"/>
            </a:pPr>
            <a:r>
              <a:rPr lang="en"/>
              <a:t>Please raise your hand if your table isn’t sure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File System, Demystified</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As technology professionals, it is important that you become very familiar with how computers work. A basic, yet essential, skill that you’ll need to master is navigating a computer’s file system, both in a GUI and in the command line or terminal.</a:t>
            </a:r>
            <a:endParaRPr/>
          </a:p>
          <a:p>
            <a:pPr indent="0" lvl="0" marL="0" rtl="0">
              <a:spcBef>
                <a:spcPts val="1600"/>
              </a:spcBef>
              <a:spcAft>
                <a:spcPts val="0"/>
              </a:spcAft>
              <a:buNone/>
            </a:pPr>
            <a:r>
              <a:rPr lang="en"/>
              <a:t>In this class, we’ll look at navigating the Windows File Explorer and the MacOS Finder. It’s assumed that our Linux users are comfortable with the GUI of their chosen desktop environment.</a:t>
            </a:r>
            <a:endParaRPr/>
          </a:p>
          <a:p>
            <a:pPr indent="0" lvl="0" marL="0">
              <a:spcBef>
                <a:spcPts val="1600"/>
              </a:spcBef>
              <a:spcAft>
                <a:spcPts val="1600"/>
              </a:spcAft>
              <a:buNone/>
            </a:pPr>
            <a:r>
              <a:rPr lang="en"/>
              <a:t>Then, we’ll look at the Windows command line and the MacOS terminal, which is very similar to the Linux terminal. The terminal commands we’ll use in class will all function in Linux, as well.</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Clone the source code folder</a:t>
            </a:r>
            <a:endParaRPr/>
          </a:p>
        </p:txBody>
      </p:sp>
      <p:sp>
        <p:nvSpPr>
          <p:cNvPr id="227" name="Google Shape;227;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From your </a:t>
            </a:r>
            <a:r>
              <a:rPr b="1" lang="en"/>
              <a:t>codeslo</a:t>
            </a:r>
            <a:r>
              <a:rPr lang="en"/>
              <a:t> directory, enter the following command into your terminal</a:t>
            </a:r>
            <a:endParaRPr sz="2400">
              <a:solidFill>
                <a:schemeClr val="accent5"/>
              </a:solidFill>
            </a:endParaRPr>
          </a:p>
          <a:p>
            <a:pPr indent="0" lvl="0" marL="0" rtl="0">
              <a:spcBef>
                <a:spcPts val="1600"/>
              </a:spcBef>
              <a:spcAft>
                <a:spcPts val="0"/>
              </a:spcAft>
              <a:buNone/>
            </a:pPr>
            <a:r>
              <a:rPr lang="en" sz="2400">
                <a:solidFill>
                  <a:schemeClr val="accent5"/>
                </a:solidFill>
              </a:rPr>
              <a:t>git clone </a:t>
            </a:r>
            <a:r>
              <a:rPr lang="en" sz="2400" u="sng">
                <a:solidFill>
                  <a:schemeClr val="hlink"/>
                </a:solidFill>
                <a:hlinkClick r:id="rId3"/>
              </a:rPr>
              <a:t>https://github.com/codeslo/bootcamp-prep</a:t>
            </a:r>
            <a:endParaRPr sz="2400">
              <a:solidFill>
                <a:schemeClr val="accent5"/>
              </a:solidFill>
            </a:endParaRPr>
          </a:p>
          <a:p>
            <a:pPr indent="0" lvl="0" marL="0">
              <a:spcBef>
                <a:spcPts val="1600"/>
              </a:spcBef>
              <a:spcAft>
                <a:spcPts val="1600"/>
              </a:spcAft>
              <a:buNone/>
            </a:pPr>
            <a:r>
              <a:rPr lang="en"/>
              <a:t>You should see a new folder called </a:t>
            </a:r>
            <a:r>
              <a:rPr b="1" lang="en"/>
              <a:t>bootcamp-prep</a:t>
            </a:r>
            <a:r>
              <a:rPr lang="en"/>
              <a:t> appear in your </a:t>
            </a:r>
            <a:r>
              <a:rPr b="1" lang="en"/>
              <a:t>codeslo</a:t>
            </a:r>
            <a:r>
              <a:rPr lang="en"/>
              <a:t> directory. It will have all our source-code to date inside it.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we just did</a:t>
            </a:r>
            <a:endParaRPr/>
          </a:p>
        </p:txBody>
      </p:sp>
      <p:sp>
        <p:nvSpPr>
          <p:cNvPr id="233" name="Google Shape;233;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 now have a </a:t>
            </a:r>
            <a:r>
              <a:rPr b="1" lang="en"/>
              <a:t>directory</a:t>
            </a:r>
            <a:r>
              <a:rPr lang="en"/>
              <a:t> called </a:t>
            </a:r>
            <a:r>
              <a:rPr b="1" lang="en"/>
              <a:t>codeslo</a:t>
            </a:r>
            <a:r>
              <a:rPr lang="en"/>
              <a:t> that lives in our </a:t>
            </a:r>
            <a:r>
              <a:rPr b="1" lang="en"/>
              <a:t>Documents</a:t>
            </a:r>
            <a:r>
              <a:rPr lang="en"/>
              <a:t> directory</a:t>
            </a:r>
            <a:endParaRPr/>
          </a:p>
          <a:p>
            <a:pPr indent="0" lvl="0" marL="0" rtl="0">
              <a:spcBef>
                <a:spcPts val="1600"/>
              </a:spcBef>
              <a:spcAft>
                <a:spcPts val="0"/>
              </a:spcAft>
              <a:buNone/>
            </a:pPr>
            <a:r>
              <a:rPr b="1" lang="en"/>
              <a:t>Codeslo</a:t>
            </a:r>
            <a:r>
              <a:rPr lang="en"/>
              <a:t> has two </a:t>
            </a:r>
            <a:r>
              <a:rPr b="1" lang="en"/>
              <a:t>subdirectories</a:t>
            </a:r>
            <a:r>
              <a:rPr lang="en"/>
              <a:t> called </a:t>
            </a:r>
            <a:r>
              <a:rPr b="1" lang="en"/>
              <a:t>bootcamp-prep</a:t>
            </a:r>
            <a:r>
              <a:rPr lang="en"/>
              <a:t> and </a:t>
            </a:r>
            <a:r>
              <a:rPr b="1" lang="en"/>
              <a:t>mycode</a:t>
            </a:r>
            <a:endParaRPr/>
          </a:p>
          <a:p>
            <a:pPr indent="0" lvl="0" marL="0" rtl="0">
              <a:spcBef>
                <a:spcPts val="1600"/>
              </a:spcBef>
              <a:spcAft>
                <a:spcPts val="0"/>
              </a:spcAft>
              <a:buNone/>
            </a:pPr>
            <a:r>
              <a:rPr b="1" lang="en"/>
              <a:t>Bootcamp-prep</a:t>
            </a:r>
            <a:r>
              <a:rPr lang="en"/>
              <a:t> is </a:t>
            </a:r>
            <a:r>
              <a:rPr i="1" lang="en"/>
              <a:t>only</a:t>
            </a:r>
            <a:r>
              <a:rPr lang="en"/>
              <a:t> for source-code. We won’t be creating any new folders or files in that directory, save by use of the </a:t>
            </a:r>
            <a:r>
              <a:rPr b="1" lang="en"/>
              <a:t>git pull</a:t>
            </a:r>
            <a:r>
              <a:rPr lang="en"/>
              <a:t> command. </a:t>
            </a:r>
            <a:endParaRPr/>
          </a:p>
          <a:p>
            <a:pPr indent="0" lvl="0" marL="0">
              <a:spcBef>
                <a:spcPts val="1600"/>
              </a:spcBef>
              <a:spcAft>
                <a:spcPts val="1600"/>
              </a:spcAft>
              <a:buNone/>
            </a:pPr>
            <a:r>
              <a:rPr b="1" lang="en"/>
              <a:t>Mycode is </a:t>
            </a:r>
            <a:r>
              <a:rPr i="1" lang="en"/>
              <a:t>only</a:t>
            </a:r>
            <a:r>
              <a:rPr lang="en"/>
              <a:t> for code that you create. We won’t be pulling anything from Github into that folder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Git init</a:t>
            </a:r>
            <a:endParaRPr/>
          </a:p>
        </p:txBody>
      </p:sp>
      <p:sp>
        <p:nvSpPr>
          <p:cNvPr id="239" name="Google Shape;239;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Git init</a:t>
            </a:r>
            <a:r>
              <a:rPr lang="en"/>
              <a:t> is a command used to initialize Git source control in a given folder. That source control will then </a:t>
            </a:r>
            <a:r>
              <a:rPr b="1" lang="en"/>
              <a:t>track changes</a:t>
            </a:r>
            <a:r>
              <a:rPr lang="en"/>
              <a:t> to that </a:t>
            </a:r>
            <a:r>
              <a:rPr b="1" lang="en"/>
              <a:t>directory</a:t>
            </a:r>
            <a:r>
              <a:rPr lang="en"/>
              <a:t> </a:t>
            </a:r>
            <a:r>
              <a:rPr b="1" lang="en"/>
              <a:t>and any subdirectories</a:t>
            </a:r>
            <a:r>
              <a:rPr lang="en"/>
              <a:t> it has. It will </a:t>
            </a:r>
            <a:r>
              <a:rPr b="1" lang="en"/>
              <a:t>not</a:t>
            </a:r>
            <a:r>
              <a:rPr lang="en"/>
              <a:t> track changes to any parent directories. </a:t>
            </a:r>
            <a:endParaRPr/>
          </a:p>
          <a:p>
            <a:pPr indent="0" lvl="0" marL="0">
              <a:spcBef>
                <a:spcPts val="1600"/>
              </a:spcBef>
              <a:spcAft>
                <a:spcPts val="1600"/>
              </a:spcAft>
              <a:buNone/>
            </a:pPr>
            <a:r>
              <a:rPr lang="en"/>
              <a:t>As far as </a:t>
            </a:r>
            <a:r>
              <a:rPr b="1" lang="en"/>
              <a:t>Git </a:t>
            </a:r>
            <a:r>
              <a:rPr lang="en"/>
              <a:t>is concerned, whatever folder </a:t>
            </a:r>
            <a:r>
              <a:rPr b="1" lang="en"/>
              <a:t>Git init</a:t>
            </a:r>
            <a:r>
              <a:rPr lang="en"/>
              <a:t> is called in is the </a:t>
            </a:r>
            <a:r>
              <a:rPr b="1" lang="en"/>
              <a:t>root</a:t>
            </a:r>
            <a:r>
              <a:rPr lang="en"/>
              <a:t> of your project. It doesn’t look higher up than the root.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 this relates to the CodeSLO folder</a:t>
            </a:r>
            <a:endParaRPr/>
          </a:p>
        </p:txBody>
      </p:sp>
      <p:sp>
        <p:nvSpPr>
          <p:cNvPr id="245" name="Google Shape;245;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 the </a:t>
            </a:r>
            <a:r>
              <a:rPr b="1" lang="en"/>
              <a:t>codeslo</a:t>
            </a:r>
            <a:r>
              <a:rPr lang="en"/>
              <a:t> directory, we actually don’t have Git initialized. This is correct. </a:t>
            </a:r>
            <a:endParaRPr/>
          </a:p>
          <a:p>
            <a:pPr indent="0" lvl="0" marL="0" rtl="0">
              <a:spcBef>
                <a:spcPts val="1600"/>
              </a:spcBef>
              <a:spcAft>
                <a:spcPts val="0"/>
              </a:spcAft>
              <a:buNone/>
            </a:pPr>
            <a:r>
              <a:rPr lang="en"/>
              <a:t>We only have Git initialized in </a:t>
            </a:r>
            <a:r>
              <a:rPr b="1" lang="en"/>
              <a:t>bootcamp-prep</a:t>
            </a:r>
            <a:r>
              <a:rPr lang="en"/>
              <a:t>. This is because when we cloned that file, it came with its git files intact.</a:t>
            </a:r>
            <a:endParaRPr/>
          </a:p>
          <a:p>
            <a:pPr indent="0" lvl="0" marL="0">
              <a:spcBef>
                <a:spcPts val="160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Testing to make sure we have everything correct</a:t>
            </a:r>
            <a:endParaRPr/>
          </a:p>
        </p:txBody>
      </p:sp>
      <p:sp>
        <p:nvSpPr>
          <p:cNvPr id="251" name="Google Shape;251;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In your terminal, make sure you are in the </a:t>
            </a:r>
            <a:r>
              <a:rPr b="1" lang="en"/>
              <a:t>codeslo</a:t>
            </a:r>
            <a:r>
              <a:rPr lang="en"/>
              <a:t> directory, and not any of your subdirectories.</a:t>
            </a:r>
            <a:endParaRPr/>
          </a:p>
          <a:p>
            <a:pPr indent="-342900" lvl="0" marL="457200" rtl="0">
              <a:spcBef>
                <a:spcPts val="0"/>
              </a:spcBef>
              <a:spcAft>
                <a:spcPts val="0"/>
              </a:spcAft>
              <a:buSzPts val="1800"/>
              <a:buAutoNum type="arabicPeriod"/>
            </a:pPr>
            <a:r>
              <a:rPr lang="en"/>
              <a:t>Run the following command: </a:t>
            </a:r>
            <a:r>
              <a:rPr b="1" lang="en"/>
              <a:t>git pull</a:t>
            </a:r>
            <a:endParaRPr/>
          </a:p>
          <a:p>
            <a:pPr indent="-342900" lvl="0" marL="457200" rtl="0">
              <a:spcBef>
                <a:spcPts val="0"/>
              </a:spcBef>
              <a:spcAft>
                <a:spcPts val="0"/>
              </a:spcAft>
              <a:buSzPts val="1800"/>
              <a:buAutoNum type="arabicPeriod"/>
            </a:pPr>
            <a:r>
              <a:rPr lang="en"/>
              <a:t>You should get an error. This is because git isn’t initialized in this folder. </a:t>
            </a:r>
            <a:endParaRPr/>
          </a:p>
          <a:p>
            <a:pPr indent="-342900" lvl="0" marL="457200" rtl="0">
              <a:spcBef>
                <a:spcPts val="0"/>
              </a:spcBef>
              <a:spcAft>
                <a:spcPts val="0"/>
              </a:spcAft>
              <a:buSzPts val="1800"/>
              <a:buAutoNum type="arabicPeriod"/>
            </a:pPr>
            <a:r>
              <a:rPr lang="en"/>
              <a:t>We want to see this error. It means you don’t have git in the wrong place</a:t>
            </a:r>
            <a:endParaRPr/>
          </a:p>
          <a:p>
            <a:pPr indent="-342900" lvl="0" marL="457200" rtl="0">
              <a:spcBef>
                <a:spcPts val="0"/>
              </a:spcBef>
              <a:spcAft>
                <a:spcPts val="0"/>
              </a:spcAft>
              <a:buSzPts val="1800"/>
              <a:buAutoNum type="arabicPeriod"/>
            </a:pPr>
            <a:r>
              <a:rPr lang="en"/>
              <a:t>If you did not see an error, raise your hand.</a:t>
            </a:r>
            <a:endParaRPr/>
          </a:p>
          <a:p>
            <a:pPr indent="0" lvl="0" marL="0" rtl="0">
              <a:spcBef>
                <a:spcPts val="1600"/>
              </a:spcBef>
              <a:spcAft>
                <a:spcPts val="1600"/>
              </a:spcAft>
              <a:buNone/>
            </a:pPr>
            <a:r>
              <a:rPr lang="en" sz="2400">
                <a:solidFill>
                  <a:schemeClr val="accent4"/>
                </a:solidFill>
              </a:rPr>
              <a:t>fatal: Not a git repository (or any of the parent directories): .git</a:t>
            </a:r>
            <a:endParaRPr sz="2400">
              <a:solidFill>
                <a:schemeClr val="accent4"/>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Exercise: Now we navigate</a:t>
            </a:r>
            <a:endParaRPr/>
          </a:p>
        </p:txBody>
      </p:sp>
      <p:sp>
        <p:nvSpPr>
          <p:cNvPr id="257" name="Google Shape;257;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Using your terminal, </a:t>
            </a:r>
            <a:r>
              <a:rPr b="1" lang="en"/>
              <a:t>cd </a:t>
            </a:r>
            <a:r>
              <a:rPr lang="en"/>
              <a:t>into your </a:t>
            </a:r>
            <a:r>
              <a:rPr b="1" lang="en"/>
              <a:t>bootcamp-prep</a:t>
            </a:r>
            <a:r>
              <a:rPr lang="en"/>
              <a:t> subdirectory</a:t>
            </a:r>
            <a:endParaRPr/>
          </a:p>
          <a:p>
            <a:pPr indent="-342900" lvl="0" marL="457200" rtl="0">
              <a:spcBef>
                <a:spcPts val="0"/>
              </a:spcBef>
              <a:spcAft>
                <a:spcPts val="0"/>
              </a:spcAft>
              <a:buSzPts val="1800"/>
              <a:buAutoNum type="arabicPeriod"/>
            </a:pPr>
            <a:r>
              <a:rPr lang="en"/>
              <a:t>Run </a:t>
            </a:r>
            <a:r>
              <a:rPr b="1" lang="en"/>
              <a:t>git pull</a:t>
            </a:r>
            <a:r>
              <a:rPr lang="en"/>
              <a:t> from that folder</a:t>
            </a:r>
            <a:endParaRPr/>
          </a:p>
          <a:p>
            <a:pPr indent="-342900" lvl="0" marL="457200" rtl="0">
              <a:spcBef>
                <a:spcPts val="0"/>
              </a:spcBef>
              <a:spcAft>
                <a:spcPts val="0"/>
              </a:spcAft>
              <a:buSzPts val="1800"/>
              <a:buAutoNum type="arabicPeriod"/>
            </a:pPr>
            <a:r>
              <a:rPr lang="en"/>
              <a:t>You should see a message that says you’re already up to date. </a:t>
            </a:r>
            <a:endParaRPr/>
          </a:p>
          <a:p>
            <a:pPr indent="-342900" lvl="0" marL="457200" rtl="0">
              <a:spcBef>
                <a:spcPts val="0"/>
              </a:spcBef>
              <a:spcAft>
                <a:spcPts val="0"/>
              </a:spcAft>
              <a:buSzPts val="1800"/>
              <a:buAutoNum type="arabicPeriod"/>
            </a:pPr>
            <a:r>
              <a:rPr lang="en"/>
              <a:t>This means the pull worked correctly! This is what we want. It means you can update your source code whenever you need to. </a:t>
            </a:r>
            <a:endParaRPr/>
          </a:p>
          <a:p>
            <a:pPr indent="0" lvl="0" marL="457200" rtl="0">
              <a:spcBef>
                <a:spcPts val="1600"/>
              </a:spcBef>
              <a:spcAft>
                <a:spcPts val="0"/>
              </a:spcAft>
              <a:buNone/>
            </a:pPr>
            <a:r>
              <a:t/>
            </a:r>
            <a:endParaRPr/>
          </a:p>
          <a:p>
            <a:pPr indent="0" lvl="0" marL="0" rtl="0">
              <a:spcBef>
                <a:spcPts val="1600"/>
              </a:spcBef>
              <a:spcAft>
                <a:spcPts val="1600"/>
              </a:spcAft>
              <a:buNone/>
            </a:pPr>
            <a:r>
              <a:rPr lang="en" sz="2400">
                <a:solidFill>
                  <a:schemeClr val="accent4"/>
                </a:solidFill>
              </a:rPr>
              <a:t>Already up-to-date.</a:t>
            </a:r>
            <a:r>
              <a:rPr lang="en"/>
              <a: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One more test...</a:t>
            </a:r>
            <a:endParaRPr/>
          </a:p>
        </p:txBody>
      </p:sp>
      <p:sp>
        <p:nvSpPr>
          <p:cNvPr id="263" name="Google Shape;263;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Using your terminal, navigate to your </a:t>
            </a:r>
            <a:r>
              <a:rPr b="1" lang="en"/>
              <a:t>mycode</a:t>
            </a:r>
            <a:r>
              <a:rPr lang="en"/>
              <a:t> subdirectory</a:t>
            </a:r>
            <a:endParaRPr/>
          </a:p>
          <a:p>
            <a:pPr indent="-342900" lvl="0" marL="457200" rtl="0">
              <a:spcBef>
                <a:spcPts val="0"/>
              </a:spcBef>
              <a:spcAft>
                <a:spcPts val="0"/>
              </a:spcAft>
              <a:buSzPts val="1800"/>
              <a:buAutoNum type="arabicPeriod"/>
            </a:pPr>
            <a:r>
              <a:rPr lang="en"/>
              <a:t>Run </a:t>
            </a:r>
            <a:r>
              <a:rPr b="1" lang="en"/>
              <a:t>git pull</a:t>
            </a:r>
            <a:r>
              <a:rPr lang="en"/>
              <a:t> again.</a:t>
            </a:r>
            <a:endParaRPr/>
          </a:p>
          <a:p>
            <a:pPr indent="-342900" lvl="0" marL="457200" rtl="0">
              <a:spcBef>
                <a:spcPts val="0"/>
              </a:spcBef>
              <a:spcAft>
                <a:spcPts val="0"/>
              </a:spcAft>
              <a:buSzPts val="1800"/>
              <a:buAutoNum type="arabicPeriod"/>
            </a:pPr>
            <a:r>
              <a:rPr lang="en"/>
              <a:t>You should see the same error you saw in the </a:t>
            </a:r>
            <a:r>
              <a:rPr b="1" lang="en"/>
              <a:t>codeslo</a:t>
            </a:r>
            <a:r>
              <a:rPr lang="en"/>
              <a:t> directory. </a:t>
            </a:r>
            <a:endParaRPr/>
          </a:p>
          <a:p>
            <a:pPr indent="-342900" lvl="0" marL="457200" rtl="0">
              <a:spcBef>
                <a:spcPts val="0"/>
              </a:spcBef>
              <a:spcAft>
                <a:spcPts val="0"/>
              </a:spcAft>
              <a:buSzPts val="1800"/>
              <a:buAutoNum type="arabicPeriod"/>
            </a:pPr>
            <a:r>
              <a:rPr lang="en"/>
              <a:t>This is because we do </a:t>
            </a:r>
            <a:r>
              <a:rPr b="1" lang="en"/>
              <a:t>not</a:t>
            </a:r>
            <a:r>
              <a:rPr lang="en"/>
              <a:t> have git initialized in this folder, which is what we want!</a:t>
            </a:r>
            <a:endParaRPr/>
          </a:p>
          <a:p>
            <a:pPr indent="0" lvl="0" marL="0">
              <a:spcBef>
                <a:spcPts val="1600"/>
              </a:spcBef>
              <a:spcAft>
                <a:spcPts val="1600"/>
              </a:spcAft>
              <a:buNone/>
            </a:pPr>
            <a:r>
              <a:rPr lang="en" sz="2400">
                <a:solidFill>
                  <a:schemeClr val="accent4"/>
                </a:solidFill>
              </a:rPr>
              <a:t>fatal: Not a git repository (or any of the parent directories): .git</a:t>
            </a:r>
            <a:endParaRPr sz="2400">
              <a:solidFill>
                <a:schemeClr val="accent4"/>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Removing Git</a:t>
            </a:r>
            <a:endParaRPr/>
          </a:p>
        </p:txBody>
      </p:sp>
      <p:sp>
        <p:nvSpPr>
          <p:cNvPr id="269" name="Google Shape;269;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Sometimes you just accidentally run a </a:t>
            </a:r>
            <a:r>
              <a:rPr b="1" lang="en"/>
              <a:t>git init</a:t>
            </a:r>
            <a:r>
              <a:rPr lang="en"/>
              <a:t> in the wrong directory. Initializing git in a directory like </a:t>
            </a:r>
            <a:r>
              <a:rPr b="1" lang="en"/>
              <a:t>Documents</a:t>
            </a:r>
            <a:r>
              <a:rPr lang="en"/>
              <a:t> or other major directories can be a real problem.</a:t>
            </a:r>
            <a:endParaRPr/>
          </a:p>
          <a:p>
            <a:pPr indent="0" lvl="0" marL="0" rtl="0">
              <a:spcBef>
                <a:spcPts val="1600"/>
              </a:spcBef>
              <a:spcAft>
                <a:spcPts val="0"/>
              </a:spcAft>
              <a:buNone/>
            </a:pPr>
            <a:r>
              <a:rPr lang="en"/>
              <a:t>Luckily, Git is easy to remove. </a:t>
            </a:r>
            <a:endParaRPr/>
          </a:p>
          <a:p>
            <a:pPr indent="0" lvl="0" marL="0" rtl="0">
              <a:spcBef>
                <a:spcPts val="1600"/>
              </a:spcBef>
              <a:spcAft>
                <a:spcPts val="0"/>
              </a:spcAft>
              <a:buNone/>
            </a:pPr>
            <a:r>
              <a:rPr lang="en"/>
              <a:t>When you initialize Git, it creates a hidden folder in that directory called </a:t>
            </a:r>
            <a:r>
              <a:rPr b="1" lang="en"/>
              <a:t>.git</a:t>
            </a:r>
            <a:endParaRPr b="1"/>
          </a:p>
          <a:p>
            <a:pPr indent="0" lvl="0" marL="0" rtl="0">
              <a:spcBef>
                <a:spcPts val="1600"/>
              </a:spcBef>
              <a:spcAft>
                <a:spcPts val="0"/>
              </a:spcAft>
              <a:buNone/>
            </a:pPr>
            <a:r>
              <a:rPr lang="en"/>
              <a:t>Just delete this file, and git is removed from the directory. Problem solved. </a:t>
            </a:r>
            <a:endParaRPr/>
          </a:p>
          <a:p>
            <a:pPr indent="0" lvl="0" marL="0">
              <a:spcBef>
                <a:spcPts val="1600"/>
              </a:spcBef>
              <a:spcAft>
                <a:spcPts val="1600"/>
              </a:spcAft>
              <a:buNone/>
            </a:pPr>
            <a:r>
              <a:rPr lang="en"/>
              <a:t>If you decide you want Git back, just run </a:t>
            </a:r>
            <a:r>
              <a:rPr b="1" lang="en"/>
              <a:t>git init</a:t>
            </a:r>
            <a:r>
              <a:rPr lang="en"/>
              <a:t> again.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50"/>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Check in and break</a:t>
            </a:r>
            <a:endParaRPr/>
          </a:p>
          <a:p>
            <a:pPr indent="0" lvl="0" marL="0">
              <a:spcBef>
                <a:spcPts val="0"/>
              </a:spcBef>
              <a:spcAft>
                <a:spcPts val="0"/>
              </a:spcAft>
              <a:buNone/>
            </a:pPr>
            <a:r>
              <a:rPr lang="en"/>
              <a:t>Enter the WotD and then back in five...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51"/>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HTML Tables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Windows Explorer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Tables</a:t>
            </a:r>
            <a:endParaRPr/>
          </a:p>
        </p:txBody>
      </p:sp>
      <p:sp>
        <p:nvSpPr>
          <p:cNvPr id="285" name="Google Shape;285;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Tables are one of the most useful types of HTML elements, because so many types of data are easily displayed in tables.</a:t>
            </a:r>
            <a:endParaRPr/>
          </a:p>
          <a:p>
            <a:pPr indent="-342900" lvl="0" marL="457200" rtl="0">
              <a:spcBef>
                <a:spcPts val="1600"/>
              </a:spcBef>
              <a:spcAft>
                <a:spcPts val="0"/>
              </a:spcAft>
              <a:buSzPts val="1800"/>
              <a:buChar char="●"/>
            </a:pPr>
            <a:r>
              <a:rPr lang="en"/>
              <a:t>Contact Lists</a:t>
            </a:r>
            <a:endParaRPr/>
          </a:p>
          <a:p>
            <a:pPr indent="-342900" lvl="0" marL="457200" rtl="0">
              <a:spcBef>
                <a:spcPts val="0"/>
              </a:spcBef>
              <a:spcAft>
                <a:spcPts val="0"/>
              </a:spcAft>
              <a:buSzPts val="1800"/>
              <a:buChar char="●"/>
            </a:pPr>
            <a:r>
              <a:rPr lang="en"/>
              <a:t>Event Schedules</a:t>
            </a:r>
            <a:endParaRPr/>
          </a:p>
          <a:p>
            <a:pPr indent="-342900" lvl="0" marL="457200" rtl="0">
              <a:spcBef>
                <a:spcPts val="0"/>
              </a:spcBef>
              <a:spcAft>
                <a:spcPts val="0"/>
              </a:spcAft>
              <a:buSzPts val="1800"/>
              <a:buChar char="●"/>
            </a:pPr>
            <a:r>
              <a:rPr lang="en"/>
              <a:t>Guest Lists</a:t>
            </a:r>
            <a:endParaRPr/>
          </a:p>
          <a:p>
            <a:pPr indent="-342900" lvl="0" marL="457200" rtl="0">
              <a:spcBef>
                <a:spcPts val="0"/>
              </a:spcBef>
              <a:spcAft>
                <a:spcPts val="0"/>
              </a:spcAft>
              <a:buSzPts val="1800"/>
              <a:buChar char="●"/>
            </a:pPr>
            <a:r>
              <a:rPr lang="en"/>
              <a:t>Inventory</a:t>
            </a:r>
            <a:endParaRPr/>
          </a:p>
          <a:p>
            <a:pPr indent="-342900" lvl="0" marL="457200">
              <a:spcBef>
                <a:spcPts val="0"/>
              </a:spcBef>
              <a:spcAft>
                <a:spcPts val="0"/>
              </a:spcAft>
              <a:buSzPts val="1800"/>
              <a:buChar char="●"/>
            </a:pPr>
            <a:r>
              <a:rPr lang="en"/>
              <a:t>etc</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Creating Tables</a:t>
            </a:r>
            <a:endParaRPr/>
          </a:p>
        </p:txBody>
      </p:sp>
      <p:sp>
        <p:nvSpPr>
          <p:cNvPr id="291" name="Google Shape;291;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Tables are enclosed by </a:t>
            </a:r>
            <a:r>
              <a:rPr b="1" lang="en"/>
              <a:t>&lt;table&gt;</a:t>
            </a:r>
            <a:r>
              <a:rPr lang="en"/>
              <a:t> tags. </a:t>
            </a:r>
            <a:endParaRPr/>
          </a:p>
          <a:p>
            <a:pPr indent="0" lvl="0" marL="0" rtl="0">
              <a:spcBef>
                <a:spcPts val="1600"/>
              </a:spcBef>
              <a:spcAft>
                <a:spcPts val="0"/>
              </a:spcAft>
              <a:buNone/>
            </a:pPr>
            <a:r>
              <a:rPr lang="en"/>
              <a:t>Tables are divided into </a:t>
            </a:r>
            <a:r>
              <a:rPr b="1" lang="en"/>
              <a:t>rows </a:t>
            </a:r>
            <a:r>
              <a:rPr lang="en"/>
              <a:t>and </a:t>
            </a:r>
            <a:r>
              <a:rPr b="1" lang="en"/>
              <a:t>columns</a:t>
            </a:r>
            <a:r>
              <a:rPr lang="en"/>
              <a:t>.</a:t>
            </a:r>
            <a:endParaRPr/>
          </a:p>
          <a:p>
            <a:pPr indent="0" lvl="0" marL="0" rtl="0">
              <a:spcBef>
                <a:spcPts val="1600"/>
              </a:spcBef>
              <a:spcAft>
                <a:spcPts val="0"/>
              </a:spcAft>
              <a:buNone/>
            </a:pPr>
            <a:r>
              <a:rPr b="1" lang="en"/>
              <a:t>Rows</a:t>
            </a:r>
            <a:r>
              <a:rPr lang="en"/>
              <a:t> are created in HTML explicitly.</a:t>
            </a:r>
            <a:endParaRPr/>
          </a:p>
          <a:p>
            <a:pPr indent="0" lvl="0" marL="0" rtl="0">
              <a:spcBef>
                <a:spcPts val="1600"/>
              </a:spcBef>
              <a:spcAft>
                <a:spcPts val="0"/>
              </a:spcAft>
              <a:buNone/>
            </a:pPr>
            <a:r>
              <a:rPr b="1" lang="en"/>
              <a:t>Columns</a:t>
            </a:r>
            <a:r>
              <a:rPr lang="en"/>
              <a:t> are implicit. There is no tag for them</a:t>
            </a:r>
            <a:endParaRPr/>
          </a:p>
          <a:p>
            <a:pPr indent="0" lvl="0" marL="0">
              <a:spcBef>
                <a:spcPts val="1600"/>
              </a:spcBef>
              <a:spcAft>
                <a:spcPts val="1600"/>
              </a:spcAft>
              <a:buNone/>
            </a:pPr>
            <a:r>
              <a:rPr lang="en"/>
              <a:t>The top row of a table is usually defined as a </a:t>
            </a:r>
            <a:r>
              <a:rPr b="1" lang="en"/>
              <a:t>table header</a:t>
            </a:r>
            <a:r>
              <a:rPr lang="en"/>
              <a:t> with the </a:t>
            </a:r>
            <a:r>
              <a:rPr b="1" lang="en"/>
              <a:t>&lt;th&gt;</a:t>
            </a:r>
            <a:r>
              <a:rPr lang="en"/>
              <a:t> tag on each column.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54"/>
          <p:cNvSpPr txBox="1"/>
          <p:nvPr/>
        </p:nvSpPr>
        <p:spPr>
          <a:xfrm>
            <a:off x="343575" y="301125"/>
            <a:ext cx="8518500" cy="4688700"/>
          </a:xfrm>
          <a:prstGeom prst="rect">
            <a:avLst/>
          </a:prstGeom>
          <a:solidFill>
            <a:srgbClr val="000000"/>
          </a:solidFill>
          <a:ln>
            <a:noFill/>
          </a:ln>
        </p:spPr>
        <p:txBody>
          <a:bodyPr anchorCtr="0" anchor="t" bIns="91425" lIns="91425" spcFirstLastPara="1" rIns="91425" wrap="square" tIns="91425">
            <a:noAutofit/>
          </a:bodyPr>
          <a:lstStyle/>
          <a:p>
            <a:pPr indent="0" lvl="0" marL="0" rtl="0">
              <a:lnSpc>
                <a:spcPct val="135714"/>
              </a:lnSpc>
              <a:spcBef>
                <a:spcPts val="0"/>
              </a:spcBef>
              <a:spcAft>
                <a:spcPts val="0"/>
              </a:spcAft>
              <a:buNone/>
            </a:pP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table</a:t>
            </a:r>
            <a:r>
              <a:rPr lang="en"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rPr lang="en" sz="1800">
                <a:solidFill>
                  <a:srgbClr val="D4D4D4"/>
                </a:solidFill>
                <a:latin typeface="Consolas"/>
                <a:ea typeface="Consolas"/>
                <a:cs typeface="Consolas"/>
                <a:sym typeface="Consolas"/>
              </a:rPr>
              <a:t>   </a:t>
            </a: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tr</a:t>
            </a:r>
            <a:r>
              <a:rPr lang="en" sz="1800">
                <a:solidFill>
                  <a:srgbClr val="D4D4D4"/>
                </a:solidFill>
                <a:latin typeface="Consolas"/>
                <a:ea typeface="Consolas"/>
                <a:cs typeface="Consolas"/>
                <a:sym typeface="Consolas"/>
              </a:rPr>
              <a:t> </a:t>
            </a:r>
            <a:r>
              <a:rPr lang="en" sz="1800">
                <a:solidFill>
                  <a:srgbClr val="9CDCFE"/>
                </a:solidFill>
                <a:latin typeface="Consolas"/>
                <a:ea typeface="Consolas"/>
                <a:cs typeface="Consolas"/>
                <a:sym typeface="Consolas"/>
              </a:rPr>
              <a:t>class</a:t>
            </a:r>
            <a:r>
              <a:rPr lang="en" sz="1800">
                <a:solidFill>
                  <a:srgbClr val="D4D4D4"/>
                </a:solidFill>
                <a:latin typeface="Consolas"/>
                <a:ea typeface="Consolas"/>
                <a:cs typeface="Consolas"/>
                <a:sym typeface="Consolas"/>
              </a:rPr>
              <a:t>=</a:t>
            </a:r>
            <a:r>
              <a:rPr lang="en" sz="1800">
                <a:solidFill>
                  <a:srgbClr val="CE9178"/>
                </a:solidFill>
                <a:latin typeface="Consolas"/>
                <a:ea typeface="Consolas"/>
                <a:cs typeface="Consolas"/>
                <a:sym typeface="Consolas"/>
              </a:rPr>
              <a:t>"table-head"</a:t>
            </a:r>
            <a:r>
              <a:rPr lang="en"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rPr lang="en" sz="1800">
                <a:solidFill>
                  <a:srgbClr val="D4D4D4"/>
                </a:solidFill>
                <a:latin typeface="Consolas"/>
                <a:ea typeface="Consolas"/>
                <a:cs typeface="Consolas"/>
                <a:sym typeface="Consolas"/>
              </a:rPr>
              <a:t>       </a:t>
            </a: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th</a:t>
            </a:r>
            <a:r>
              <a:rPr lang="en" sz="1800">
                <a:solidFill>
                  <a:srgbClr val="808080"/>
                </a:solidFill>
                <a:latin typeface="Consolas"/>
                <a:ea typeface="Consolas"/>
                <a:cs typeface="Consolas"/>
                <a:sym typeface="Consolas"/>
              </a:rPr>
              <a:t>&gt;</a:t>
            </a:r>
            <a:r>
              <a:rPr lang="en" sz="1800">
                <a:solidFill>
                  <a:srgbClr val="D4D4D4"/>
                </a:solidFill>
                <a:latin typeface="Consolas"/>
                <a:ea typeface="Consolas"/>
                <a:cs typeface="Consolas"/>
                <a:sym typeface="Consolas"/>
              </a:rPr>
              <a:t>Last Name</a:t>
            </a: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th</a:t>
            </a:r>
            <a:r>
              <a:rPr lang="en"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rPr lang="en" sz="1800">
                <a:solidFill>
                  <a:srgbClr val="D4D4D4"/>
                </a:solidFill>
                <a:latin typeface="Consolas"/>
                <a:ea typeface="Consolas"/>
                <a:cs typeface="Consolas"/>
                <a:sym typeface="Consolas"/>
              </a:rPr>
              <a:t>       </a:t>
            </a: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th</a:t>
            </a:r>
            <a:r>
              <a:rPr lang="en" sz="1800">
                <a:solidFill>
                  <a:srgbClr val="808080"/>
                </a:solidFill>
                <a:latin typeface="Consolas"/>
                <a:ea typeface="Consolas"/>
                <a:cs typeface="Consolas"/>
                <a:sym typeface="Consolas"/>
              </a:rPr>
              <a:t>&gt;</a:t>
            </a:r>
            <a:r>
              <a:rPr lang="en" sz="1800">
                <a:solidFill>
                  <a:srgbClr val="D4D4D4"/>
                </a:solidFill>
                <a:latin typeface="Consolas"/>
                <a:ea typeface="Consolas"/>
                <a:cs typeface="Consolas"/>
                <a:sym typeface="Consolas"/>
              </a:rPr>
              <a:t>First Name</a:t>
            </a: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th</a:t>
            </a:r>
            <a:r>
              <a:rPr lang="en"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rPr lang="en" sz="1800">
                <a:solidFill>
                  <a:srgbClr val="D4D4D4"/>
                </a:solidFill>
                <a:latin typeface="Consolas"/>
                <a:ea typeface="Consolas"/>
                <a:cs typeface="Consolas"/>
                <a:sym typeface="Consolas"/>
              </a:rPr>
              <a:t>       </a:t>
            </a: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th</a:t>
            </a:r>
            <a:r>
              <a:rPr lang="en" sz="1800">
                <a:solidFill>
                  <a:srgbClr val="808080"/>
                </a:solidFill>
                <a:latin typeface="Consolas"/>
                <a:ea typeface="Consolas"/>
                <a:cs typeface="Consolas"/>
                <a:sym typeface="Consolas"/>
              </a:rPr>
              <a:t>&gt;</a:t>
            </a:r>
            <a:r>
              <a:rPr lang="en" sz="1800">
                <a:solidFill>
                  <a:srgbClr val="D4D4D4"/>
                </a:solidFill>
                <a:latin typeface="Consolas"/>
                <a:ea typeface="Consolas"/>
                <a:cs typeface="Consolas"/>
                <a:sym typeface="Consolas"/>
              </a:rPr>
              <a:t>Phone Number</a:t>
            </a: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th</a:t>
            </a:r>
            <a:r>
              <a:rPr lang="en"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rPr lang="en" sz="1800">
                <a:solidFill>
                  <a:srgbClr val="D4D4D4"/>
                </a:solidFill>
                <a:latin typeface="Consolas"/>
                <a:ea typeface="Consolas"/>
                <a:cs typeface="Consolas"/>
                <a:sym typeface="Consolas"/>
              </a:rPr>
              <a:t>   </a:t>
            </a: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tr</a:t>
            </a:r>
            <a:r>
              <a:rPr lang="en"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rPr lang="en" sz="1800">
                <a:solidFill>
                  <a:srgbClr val="D4D4D4"/>
                </a:solidFill>
                <a:latin typeface="Consolas"/>
                <a:ea typeface="Consolas"/>
                <a:cs typeface="Consolas"/>
                <a:sym typeface="Consolas"/>
              </a:rPr>
              <a:t>   </a:t>
            </a: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tr</a:t>
            </a:r>
            <a:r>
              <a:rPr lang="en" sz="1800">
                <a:solidFill>
                  <a:srgbClr val="D4D4D4"/>
                </a:solidFill>
                <a:latin typeface="Consolas"/>
                <a:ea typeface="Consolas"/>
                <a:cs typeface="Consolas"/>
                <a:sym typeface="Consolas"/>
              </a:rPr>
              <a:t> </a:t>
            </a:r>
            <a:r>
              <a:rPr lang="en" sz="1800">
                <a:solidFill>
                  <a:srgbClr val="9CDCFE"/>
                </a:solidFill>
                <a:latin typeface="Consolas"/>
                <a:ea typeface="Consolas"/>
                <a:cs typeface="Consolas"/>
                <a:sym typeface="Consolas"/>
              </a:rPr>
              <a:t>class</a:t>
            </a:r>
            <a:r>
              <a:rPr lang="en" sz="1800">
                <a:solidFill>
                  <a:srgbClr val="D4D4D4"/>
                </a:solidFill>
                <a:latin typeface="Consolas"/>
                <a:ea typeface="Consolas"/>
                <a:cs typeface="Consolas"/>
                <a:sym typeface="Consolas"/>
              </a:rPr>
              <a:t>=</a:t>
            </a:r>
            <a:r>
              <a:rPr lang="en" sz="1800">
                <a:solidFill>
                  <a:srgbClr val="CE9178"/>
                </a:solidFill>
                <a:latin typeface="Consolas"/>
                <a:ea typeface="Consolas"/>
                <a:cs typeface="Consolas"/>
                <a:sym typeface="Consolas"/>
              </a:rPr>
              <a:t>"light"</a:t>
            </a:r>
            <a:r>
              <a:rPr lang="en"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rPr lang="en" sz="1800">
                <a:solidFill>
                  <a:srgbClr val="D4D4D4"/>
                </a:solidFill>
                <a:latin typeface="Consolas"/>
                <a:ea typeface="Consolas"/>
                <a:cs typeface="Consolas"/>
                <a:sym typeface="Consolas"/>
              </a:rPr>
              <a:t>       </a:t>
            </a: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td</a:t>
            </a:r>
            <a:r>
              <a:rPr lang="en" sz="1800">
                <a:solidFill>
                  <a:srgbClr val="808080"/>
                </a:solidFill>
                <a:latin typeface="Consolas"/>
                <a:ea typeface="Consolas"/>
                <a:cs typeface="Consolas"/>
                <a:sym typeface="Consolas"/>
              </a:rPr>
              <a:t>&gt;</a:t>
            </a:r>
            <a:r>
              <a:rPr lang="en" sz="1800">
                <a:solidFill>
                  <a:srgbClr val="D4D4D4"/>
                </a:solidFill>
                <a:latin typeface="Consolas"/>
                <a:ea typeface="Consolas"/>
                <a:cs typeface="Consolas"/>
                <a:sym typeface="Consolas"/>
              </a:rPr>
              <a:t>Blo</a:t>
            </a: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td</a:t>
            </a:r>
            <a:r>
              <a:rPr lang="en"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rPr lang="en" sz="1800">
                <a:solidFill>
                  <a:srgbClr val="D4D4D4"/>
                </a:solidFill>
                <a:latin typeface="Consolas"/>
                <a:ea typeface="Consolas"/>
                <a:cs typeface="Consolas"/>
                <a:sym typeface="Consolas"/>
              </a:rPr>
              <a:t>       </a:t>
            </a: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td</a:t>
            </a:r>
            <a:r>
              <a:rPr lang="en" sz="1800">
                <a:solidFill>
                  <a:srgbClr val="808080"/>
                </a:solidFill>
                <a:latin typeface="Consolas"/>
                <a:ea typeface="Consolas"/>
                <a:cs typeface="Consolas"/>
                <a:sym typeface="Consolas"/>
              </a:rPr>
              <a:t>&gt;</a:t>
            </a:r>
            <a:r>
              <a:rPr lang="en" sz="1800">
                <a:solidFill>
                  <a:srgbClr val="D4D4D4"/>
                </a:solidFill>
                <a:latin typeface="Consolas"/>
                <a:ea typeface="Consolas"/>
                <a:cs typeface="Consolas"/>
                <a:sym typeface="Consolas"/>
              </a:rPr>
              <a:t>Joe</a:t>
            </a: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td</a:t>
            </a:r>
            <a:r>
              <a:rPr lang="en"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rPr lang="en" sz="1800">
                <a:solidFill>
                  <a:srgbClr val="D4D4D4"/>
                </a:solidFill>
                <a:latin typeface="Consolas"/>
                <a:ea typeface="Consolas"/>
                <a:cs typeface="Consolas"/>
                <a:sym typeface="Consolas"/>
              </a:rPr>
              <a:t>       </a:t>
            </a: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td</a:t>
            </a:r>
            <a:r>
              <a:rPr lang="en" sz="1800">
                <a:solidFill>
                  <a:srgbClr val="808080"/>
                </a:solidFill>
                <a:latin typeface="Consolas"/>
                <a:ea typeface="Consolas"/>
                <a:cs typeface="Consolas"/>
                <a:sym typeface="Consolas"/>
              </a:rPr>
              <a:t>&gt;</a:t>
            </a:r>
            <a:r>
              <a:rPr lang="en" sz="1800">
                <a:solidFill>
                  <a:srgbClr val="D4D4D4"/>
                </a:solidFill>
                <a:latin typeface="Consolas"/>
                <a:ea typeface="Consolas"/>
                <a:cs typeface="Consolas"/>
                <a:sym typeface="Consolas"/>
              </a:rPr>
              <a:t>707.482.2123</a:t>
            </a: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td</a:t>
            </a:r>
            <a:r>
              <a:rPr lang="en"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rPr lang="en" sz="1800">
                <a:solidFill>
                  <a:srgbClr val="D4D4D4"/>
                </a:solidFill>
                <a:latin typeface="Consolas"/>
                <a:ea typeface="Consolas"/>
                <a:cs typeface="Consolas"/>
                <a:sym typeface="Consolas"/>
              </a:rPr>
              <a:t>   </a:t>
            </a: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tr</a:t>
            </a:r>
            <a:r>
              <a:rPr lang="en"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table</a:t>
            </a:r>
            <a:r>
              <a:rPr lang="en"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t/>
            </a:r>
            <a:endParaRPr sz="1800">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t/>
            </a:r>
            <a:endParaRPr sz="1800">
              <a:solidFill>
                <a:srgbClr val="800000"/>
              </a:solidFill>
              <a:latin typeface="Consolas"/>
              <a:ea typeface="Consolas"/>
              <a:cs typeface="Consolas"/>
              <a:sym typeface="Consolas"/>
            </a:endParaRPr>
          </a:p>
          <a:p>
            <a:pPr indent="0" lvl="0" marL="0" rtl="0">
              <a:lnSpc>
                <a:spcPct val="135714"/>
              </a:lnSpc>
              <a:spcBef>
                <a:spcPts val="0"/>
              </a:spcBef>
              <a:spcAft>
                <a:spcPts val="0"/>
              </a:spcAft>
              <a:buNone/>
            </a:pPr>
            <a:r>
              <a:t/>
            </a:r>
            <a:endParaRPr sz="1800">
              <a:solidFill>
                <a:srgbClr val="800000"/>
              </a:solidFill>
              <a:latin typeface="Consolas"/>
              <a:ea typeface="Consolas"/>
              <a:cs typeface="Consolas"/>
              <a:sym typeface="Consolas"/>
            </a:endParaRPr>
          </a:p>
          <a:p>
            <a:pPr indent="0" lvl="0" marL="0">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55"/>
          <p:cNvSpPr txBox="1"/>
          <p:nvPr/>
        </p:nvSpPr>
        <p:spPr>
          <a:xfrm>
            <a:off x="404200" y="270825"/>
            <a:ext cx="8417400" cy="4567500"/>
          </a:xfrm>
          <a:prstGeom prst="rect">
            <a:avLst/>
          </a:prstGeom>
          <a:solidFill>
            <a:srgbClr val="000000"/>
          </a:solidFill>
          <a:ln>
            <a:noFill/>
          </a:ln>
        </p:spPr>
        <p:txBody>
          <a:bodyPr anchorCtr="0" anchor="t" bIns="91425" lIns="91425" spcFirstLastPara="1" rIns="91425" wrap="square" tIns="91425">
            <a:noAutofit/>
          </a:bodyPr>
          <a:lstStyle/>
          <a:p>
            <a:pPr indent="0" lvl="0" marL="0" rtl="0">
              <a:lnSpc>
                <a:spcPct val="135714"/>
              </a:lnSpc>
              <a:spcBef>
                <a:spcPts val="0"/>
              </a:spcBef>
              <a:spcAft>
                <a:spcPts val="0"/>
              </a:spcAft>
              <a:buNone/>
            </a:pPr>
            <a:r>
              <a:rPr lang="en">
                <a:solidFill>
                  <a:srgbClr val="D4D4D4"/>
                </a:solidFill>
                <a:latin typeface="Consolas"/>
                <a:ea typeface="Consolas"/>
                <a:cs typeface="Consolas"/>
                <a:sym typeface="Consolas"/>
              </a:rPr>
              <a:t>  </a:t>
            </a:r>
            <a:r>
              <a:rPr lang="en">
                <a:solidFill>
                  <a:srgbClr val="D7BA7D"/>
                </a:solidFill>
                <a:latin typeface="Consolas"/>
                <a:ea typeface="Consolas"/>
                <a:cs typeface="Consolas"/>
                <a:sym typeface="Consolas"/>
              </a:rPr>
              <a:t>table</a:t>
            </a:r>
            <a:r>
              <a:rPr lang="en">
                <a:solidFill>
                  <a:srgbClr val="D4D4D4"/>
                </a:solidFill>
                <a:latin typeface="Consolas"/>
                <a:ea typeface="Consolas"/>
                <a:cs typeface="Consolas"/>
                <a:sym typeface="Consolas"/>
              </a:rPr>
              <a:t>{</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D4D4D4"/>
                </a:solidFill>
                <a:latin typeface="Consolas"/>
                <a:ea typeface="Consolas"/>
                <a:cs typeface="Consolas"/>
                <a:sym typeface="Consolas"/>
              </a:rPr>
              <a:t>           </a:t>
            </a:r>
            <a:r>
              <a:rPr lang="en">
                <a:solidFill>
                  <a:srgbClr val="9CDCFE"/>
                </a:solidFill>
                <a:latin typeface="Consolas"/>
                <a:ea typeface="Consolas"/>
                <a:cs typeface="Consolas"/>
                <a:sym typeface="Consolas"/>
              </a:rPr>
              <a:t>width</a:t>
            </a:r>
            <a:r>
              <a:rPr lang="en">
                <a:solidFill>
                  <a:srgbClr val="D4D4D4"/>
                </a:solidFill>
                <a:latin typeface="Consolas"/>
                <a:ea typeface="Consolas"/>
                <a:cs typeface="Consolas"/>
                <a:sym typeface="Consolas"/>
              </a:rPr>
              <a:t>:</a:t>
            </a:r>
            <a:r>
              <a:rPr lang="en">
                <a:solidFill>
                  <a:srgbClr val="B5CEA8"/>
                </a:solidFill>
                <a:latin typeface="Consolas"/>
                <a:ea typeface="Consolas"/>
                <a:cs typeface="Consolas"/>
                <a:sym typeface="Consolas"/>
              </a:rPr>
              <a:t>30%</a:t>
            </a:r>
            <a:r>
              <a:rPr lang="en">
                <a:solidFill>
                  <a:srgbClr val="D4D4D4"/>
                </a:solidFill>
                <a:latin typeface="Consolas"/>
                <a:ea typeface="Consolas"/>
                <a:cs typeface="Consolas"/>
                <a:sym typeface="Consolas"/>
              </a:rPr>
              <a:t>;</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D4D4D4"/>
                </a:solidFill>
                <a:latin typeface="Consolas"/>
                <a:ea typeface="Consolas"/>
                <a:cs typeface="Consolas"/>
                <a:sym typeface="Consolas"/>
              </a:rPr>
              <a:t>           </a:t>
            </a:r>
            <a:r>
              <a:rPr lang="en">
                <a:solidFill>
                  <a:srgbClr val="9CDCFE"/>
                </a:solidFill>
                <a:latin typeface="Consolas"/>
                <a:ea typeface="Consolas"/>
                <a:cs typeface="Consolas"/>
                <a:sym typeface="Consolas"/>
              </a:rPr>
              <a:t>margin</a:t>
            </a:r>
            <a:r>
              <a:rPr lang="en">
                <a:solidFill>
                  <a:srgbClr val="D4D4D4"/>
                </a:solidFill>
                <a:latin typeface="Consolas"/>
                <a:ea typeface="Consolas"/>
                <a:cs typeface="Consolas"/>
                <a:sym typeface="Consolas"/>
              </a:rPr>
              <a:t>:auto;</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D4D4D4"/>
                </a:solidFill>
                <a:latin typeface="Consolas"/>
                <a:ea typeface="Consolas"/>
                <a:cs typeface="Consolas"/>
                <a:sym typeface="Consolas"/>
              </a:rPr>
              <a:t>           </a:t>
            </a:r>
            <a:r>
              <a:rPr lang="en">
                <a:solidFill>
                  <a:srgbClr val="9CDCFE"/>
                </a:solidFill>
                <a:latin typeface="Consolas"/>
                <a:ea typeface="Consolas"/>
                <a:cs typeface="Consolas"/>
                <a:sym typeface="Consolas"/>
              </a:rPr>
              <a:t>border</a:t>
            </a:r>
            <a:r>
              <a:rPr lang="en">
                <a:solidFill>
                  <a:srgbClr val="D4D4D4"/>
                </a:solidFill>
                <a:latin typeface="Consolas"/>
                <a:ea typeface="Consolas"/>
                <a:cs typeface="Consolas"/>
                <a:sym typeface="Consolas"/>
              </a:rPr>
              <a:t>:</a:t>
            </a:r>
            <a:r>
              <a:rPr lang="en">
                <a:solidFill>
                  <a:srgbClr val="B5CEA8"/>
                </a:solidFill>
                <a:latin typeface="Consolas"/>
                <a:ea typeface="Consolas"/>
                <a:cs typeface="Consolas"/>
                <a:sym typeface="Consolas"/>
              </a:rPr>
              <a:t>1px</a:t>
            </a:r>
            <a:r>
              <a:rPr lang="en">
                <a:solidFill>
                  <a:srgbClr val="D4D4D4"/>
                </a:solidFill>
                <a:latin typeface="Consolas"/>
                <a:ea typeface="Consolas"/>
                <a:cs typeface="Consolas"/>
                <a:sym typeface="Consolas"/>
              </a:rPr>
              <a:t> solid gray;</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D4D4D4"/>
                </a:solidFill>
                <a:latin typeface="Consolas"/>
                <a:ea typeface="Consolas"/>
                <a:cs typeface="Consolas"/>
                <a:sym typeface="Consolas"/>
              </a:rPr>
              <a:t>           </a:t>
            </a:r>
            <a:r>
              <a:rPr lang="en">
                <a:solidFill>
                  <a:srgbClr val="9CDCFE"/>
                </a:solidFill>
                <a:latin typeface="Consolas"/>
                <a:ea typeface="Consolas"/>
                <a:cs typeface="Consolas"/>
                <a:sym typeface="Consolas"/>
              </a:rPr>
              <a:t>font-size</a:t>
            </a:r>
            <a:r>
              <a:rPr lang="en">
                <a:solidFill>
                  <a:srgbClr val="D4D4D4"/>
                </a:solidFill>
                <a:latin typeface="Consolas"/>
                <a:ea typeface="Consolas"/>
                <a:cs typeface="Consolas"/>
                <a:sym typeface="Consolas"/>
              </a:rPr>
              <a:t>:</a:t>
            </a:r>
            <a:r>
              <a:rPr lang="en">
                <a:solidFill>
                  <a:srgbClr val="B5CEA8"/>
                </a:solidFill>
                <a:latin typeface="Consolas"/>
                <a:ea typeface="Consolas"/>
                <a:cs typeface="Consolas"/>
                <a:sym typeface="Consolas"/>
              </a:rPr>
              <a:t>20px</a:t>
            </a:r>
            <a:r>
              <a:rPr lang="en">
                <a:solidFill>
                  <a:srgbClr val="D4D4D4"/>
                </a:solidFill>
                <a:latin typeface="Consolas"/>
                <a:ea typeface="Consolas"/>
                <a:cs typeface="Consolas"/>
                <a:sym typeface="Consolas"/>
              </a:rPr>
              <a:t>;</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D4D4D4"/>
                </a:solidFill>
                <a:latin typeface="Consolas"/>
                <a:ea typeface="Consolas"/>
                <a:cs typeface="Consolas"/>
                <a:sym typeface="Consolas"/>
              </a:rPr>
              <a:t>       }</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D4D4D4"/>
                </a:solidFill>
                <a:latin typeface="Consolas"/>
                <a:ea typeface="Consolas"/>
                <a:cs typeface="Consolas"/>
                <a:sym typeface="Consolas"/>
              </a:rPr>
              <a:t>       </a:t>
            </a:r>
            <a:r>
              <a:rPr lang="en">
                <a:solidFill>
                  <a:srgbClr val="D7BA7D"/>
                </a:solidFill>
                <a:latin typeface="Consolas"/>
                <a:ea typeface="Consolas"/>
                <a:cs typeface="Consolas"/>
                <a:sym typeface="Consolas"/>
              </a:rPr>
              <a:t>td</a:t>
            </a:r>
            <a:r>
              <a:rPr lang="en">
                <a:solidFill>
                  <a:srgbClr val="D4D4D4"/>
                </a:solidFill>
                <a:latin typeface="Consolas"/>
                <a:ea typeface="Consolas"/>
                <a:cs typeface="Consolas"/>
                <a:sym typeface="Consolas"/>
              </a:rPr>
              <a:t>{</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D4D4D4"/>
                </a:solidFill>
                <a:latin typeface="Consolas"/>
                <a:ea typeface="Consolas"/>
                <a:cs typeface="Consolas"/>
                <a:sym typeface="Consolas"/>
              </a:rPr>
              <a:t>           </a:t>
            </a:r>
            <a:r>
              <a:rPr lang="en">
                <a:solidFill>
                  <a:srgbClr val="9CDCFE"/>
                </a:solidFill>
                <a:latin typeface="Consolas"/>
                <a:ea typeface="Consolas"/>
                <a:cs typeface="Consolas"/>
                <a:sym typeface="Consolas"/>
              </a:rPr>
              <a:t>border</a:t>
            </a:r>
            <a:r>
              <a:rPr lang="en">
                <a:solidFill>
                  <a:srgbClr val="D4D4D4"/>
                </a:solidFill>
                <a:latin typeface="Consolas"/>
                <a:ea typeface="Consolas"/>
                <a:cs typeface="Consolas"/>
                <a:sym typeface="Consolas"/>
              </a:rPr>
              <a:t>:</a:t>
            </a:r>
            <a:r>
              <a:rPr lang="en">
                <a:solidFill>
                  <a:srgbClr val="B5CEA8"/>
                </a:solidFill>
                <a:latin typeface="Consolas"/>
                <a:ea typeface="Consolas"/>
                <a:cs typeface="Consolas"/>
                <a:sym typeface="Consolas"/>
              </a:rPr>
              <a:t>1px</a:t>
            </a:r>
            <a:r>
              <a:rPr lang="en">
                <a:solidFill>
                  <a:srgbClr val="D4D4D4"/>
                </a:solidFill>
                <a:latin typeface="Consolas"/>
                <a:ea typeface="Consolas"/>
                <a:cs typeface="Consolas"/>
                <a:sym typeface="Consolas"/>
              </a:rPr>
              <a:t> solid gray;</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D4D4D4"/>
                </a:solidFill>
                <a:latin typeface="Consolas"/>
                <a:ea typeface="Consolas"/>
                <a:cs typeface="Consolas"/>
                <a:sym typeface="Consolas"/>
              </a:rPr>
              <a:t>           </a:t>
            </a:r>
            <a:r>
              <a:rPr lang="en">
                <a:solidFill>
                  <a:srgbClr val="9CDCFE"/>
                </a:solidFill>
                <a:latin typeface="Consolas"/>
                <a:ea typeface="Consolas"/>
                <a:cs typeface="Consolas"/>
                <a:sym typeface="Consolas"/>
              </a:rPr>
              <a:t>padding</a:t>
            </a:r>
            <a:r>
              <a:rPr lang="en">
                <a:solidFill>
                  <a:srgbClr val="D4D4D4"/>
                </a:solidFill>
                <a:latin typeface="Consolas"/>
                <a:ea typeface="Consolas"/>
                <a:cs typeface="Consolas"/>
                <a:sym typeface="Consolas"/>
              </a:rPr>
              <a:t>:</a:t>
            </a:r>
            <a:r>
              <a:rPr lang="en">
                <a:solidFill>
                  <a:srgbClr val="B5CEA8"/>
                </a:solidFill>
                <a:latin typeface="Consolas"/>
                <a:ea typeface="Consolas"/>
                <a:cs typeface="Consolas"/>
                <a:sym typeface="Consolas"/>
              </a:rPr>
              <a:t>5px</a:t>
            </a:r>
            <a:r>
              <a:rPr lang="en">
                <a:solidFill>
                  <a:srgbClr val="D4D4D4"/>
                </a:solidFill>
                <a:latin typeface="Consolas"/>
                <a:ea typeface="Consolas"/>
                <a:cs typeface="Consolas"/>
                <a:sym typeface="Consolas"/>
              </a:rPr>
              <a:t>;</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D4D4D4"/>
                </a:solidFill>
                <a:latin typeface="Consolas"/>
                <a:ea typeface="Consolas"/>
                <a:cs typeface="Consolas"/>
                <a:sym typeface="Consolas"/>
              </a:rPr>
              <a:t>       }</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D4D4D4"/>
                </a:solidFill>
                <a:latin typeface="Consolas"/>
                <a:ea typeface="Consolas"/>
                <a:cs typeface="Consolas"/>
                <a:sym typeface="Consolas"/>
              </a:rPr>
              <a:t>       </a:t>
            </a:r>
            <a:r>
              <a:rPr lang="en">
                <a:solidFill>
                  <a:srgbClr val="D7BA7D"/>
                </a:solidFill>
                <a:latin typeface="Consolas"/>
                <a:ea typeface="Consolas"/>
                <a:cs typeface="Consolas"/>
                <a:sym typeface="Consolas"/>
              </a:rPr>
              <a:t>.table-head</a:t>
            </a:r>
            <a:r>
              <a:rPr lang="en">
                <a:solidFill>
                  <a:srgbClr val="D4D4D4"/>
                </a:solidFill>
                <a:latin typeface="Consolas"/>
                <a:ea typeface="Consolas"/>
                <a:cs typeface="Consolas"/>
                <a:sym typeface="Consolas"/>
              </a:rPr>
              <a:t>{</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D4D4D4"/>
                </a:solidFill>
                <a:latin typeface="Consolas"/>
                <a:ea typeface="Consolas"/>
                <a:cs typeface="Consolas"/>
                <a:sym typeface="Consolas"/>
              </a:rPr>
              <a:t>           </a:t>
            </a:r>
            <a:r>
              <a:rPr lang="en">
                <a:solidFill>
                  <a:srgbClr val="9CDCFE"/>
                </a:solidFill>
                <a:latin typeface="Consolas"/>
                <a:ea typeface="Consolas"/>
                <a:cs typeface="Consolas"/>
                <a:sym typeface="Consolas"/>
              </a:rPr>
              <a:t>color</a:t>
            </a:r>
            <a:r>
              <a:rPr lang="en">
                <a:solidFill>
                  <a:srgbClr val="D4D4D4"/>
                </a:solidFill>
                <a:latin typeface="Consolas"/>
                <a:ea typeface="Consolas"/>
                <a:cs typeface="Consolas"/>
                <a:sym typeface="Consolas"/>
              </a:rPr>
              <a:t>:white;</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D4D4D4"/>
                </a:solidFill>
                <a:latin typeface="Consolas"/>
                <a:ea typeface="Consolas"/>
                <a:cs typeface="Consolas"/>
                <a:sym typeface="Consolas"/>
              </a:rPr>
              <a:t>           </a:t>
            </a:r>
            <a:r>
              <a:rPr lang="en">
                <a:solidFill>
                  <a:srgbClr val="9CDCFE"/>
                </a:solidFill>
                <a:latin typeface="Consolas"/>
                <a:ea typeface="Consolas"/>
                <a:cs typeface="Consolas"/>
                <a:sym typeface="Consolas"/>
              </a:rPr>
              <a:t>background-color</a:t>
            </a:r>
            <a:r>
              <a:rPr lang="en">
                <a:solidFill>
                  <a:srgbClr val="D4D4D4"/>
                </a:solidFill>
                <a:latin typeface="Consolas"/>
                <a:ea typeface="Consolas"/>
                <a:cs typeface="Consolas"/>
                <a:sym typeface="Consolas"/>
              </a:rPr>
              <a:t>:seagreen;</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D4D4D4"/>
                </a:solidFill>
                <a:latin typeface="Consolas"/>
                <a:ea typeface="Consolas"/>
                <a:cs typeface="Consolas"/>
                <a:sym typeface="Consolas"/>
              </a:rPr>
              <a:t>           </a:t>
            </a:r>
            <a:r>
              <a:rPr lang="en">
                <a:solidFill>
                  <a:srgbClr val="9CDCFE"/>
                </a:solidFill>
                <a:latin typeface="Consolas"/>
                <a:ea typeface="Consolas"/>
                <a:cs typeface="Consolas"/>
                <a:sym typeface="Consolas"/>
              </a:rPr>
              <a:t>font-weight</a:t>
            </a:r>
            <a:r>
              <a:rPr lang="en">
                <a:solidFill>
                  <a:srgbClr val="D4D4D4"/>
                </a:solidFill>
                <a:latin typeface="Consolas"/>
                <a:ea typeface="Consolas"/>
                <a:cs typeface="Consolas"/>
                <a:sym typeface="Consolas"/>
              </a:rPr>
              <a:t>:bold;</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D4D4D4"/>
                </a:solidFill>
                <a:latin typeface="Consolas"/>
                <a:ea typeface="Consolas"/>
                <a:cs typeface="Consolas"/>
                <a:sym typeface="Consolas"/>
              </a:rPr>
              <a:t>       }</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t/>
            </a:r>
            <a:endParaRPr>
              <a:solidFill>
                <a:srgbClr val="800000"/>
              </a:solidFill>
              <a:latin typeface="Consolas"/>
              <a:ea typeface="Consolas"/>
              <a:cs typeface="Consolas"/>
              <a:sym typeface="Consolas"/>
            </a:endParaRPr>
          </a:p>
          <a:p>
            <a:pPr indent="0" lvl="0" marL="0">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note on striped tables</a:t>
            </a:r>
            <a:endParaRPr/>
          </a:p>
        </p:txBody>
      </p:sp>
      <p:sp>
        <p:nvSpPr>
          <p:cNvPr id="307" name="Google Shape;307;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 the example today, we used the class “dark” to create alternating light and dark rows. This is a very common way to render tables.</a:t>
            </a:r>
            <a:endParaRPr/>
          </a:p>
          <a:p>
            <a:pPr indent="0" lvl="0" marL="0" rtl="0">
              <a:spcBef>
                <a:spcPts val="1600"/>
              </a:spcBef>
              <a:spcAft>
                <a:spcPts val="0"/>
              </a:spcAft>
              <a:buNone/>
            </a:pPr>
            <a:r>
              <a:rPr lang="en"/>
              <a:t>There are better ways to do it! For example, we might use the front-end framework </a:t>
            </a:r>
            <a:r>
              <a:rPr b="1" lang="en"/>
              <a:t>Bootstrap</a:t>
            </a:r>
            <a:r>
              <a:rPr lang="en"/>
              <a:t> to create striped tables, or we could use JavaScript to assign the appropriate classes dynamically when the page loads.</a:t>
            </a:r>
            <a:endParaRPr/>
          </a:p>
          <a:p>
            <a:pPr indent="0" lvl="0" marL="0">
              <a:spcBef>
                <a:spcPts val="1600"/>
              </a:spcBef>
              <a:spcAft>
                <a:spcPts val="1600"/>
              </a:spcAft>
              <a:buNone/>
            </a:pPr>
            <a:r>
              <a:rPr lang="en"/>
              <a:t>But that’s all for later. For now, we’ll have to type our classes in manually.</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Exercise: Event Schedule</a:t>
            </a:r>
            <a:endParaRPr/>
          </a:p>
        </p:txBody>
      </p:sp>
      <p:sp>
        <p:nvSpPr>
          <p:cNvPr id="313" name="Google Shape;313;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Create a new file called </a:t>
            </a:r>
            <a:r>
              <a:rPr b="1" lang="en"/>
              <a:t>event-schedule.html</a:t>
            </a:r>
            <a:endParaRPr/>
          </a:p>
          <a:p>
            <a:pPr indent="-342900" lvl="0" marL="457200" rtl="0">
              <a:spcBef>
                <a:spcPts val="0"/>
              </a:spcBef>
              <a:spcAft>
                <a:spcPts val="0"/>
              </a:spcAft>
              <a:buSzPts val="1800"/>
              <a:buAutoNum type="arabicPeriod"/>
            </a:pPr>
            <a:r>
              <a:rPr lang="en"/>
              <a:t>Add a Doctype declaration, head, and body sections</a:t>
            </a:r>
            <a:endParaRPr/>
          </a:p>
          <a:p>
            <a:pPr indent="-342900" lvl="0" marL="457200" rtl="0">
              <a:spcBef>
                <a:spcPts val="0"/>
              </a:spcBef>
              <a:spcAft>
                <a:spcPts val="0"/>
              </a:spcAft>
              <a:buSzPts val="1800"/>
              <a:buAutoNum type="arabicPeriod"/>
            </a:pPr>
            <a:r>
              <a:rPr lang="en"/>
              <a:t>Add a table for a fictional hackathon that includes the following events and times</a:t>
            </a:r>
            <a:endParaRPr/>
          </a:p>
          <a:p>
            <a:pPr indent="-317500" lvl="1" marL="914400" rtl="0">
              <a:spcBef>
                <a:spcPts val="0"/>
              </a:spcBef>
              <a:spcAft>
                <a:spcPts val="0"/>
              </a:spcAft>
              <a:buSzPts val="1400"/>
              <a:buAutoNum type="alphaLcPeriod"/>
            </a:pPr>
            <a:r>
              <a:rPr lang="en"/>
              <a:t>Welcome: 9am</a:t>
            </a:r>
            <a:endParaRPr/>
          </a:p>
          <a:p>
            <a:pPr indent="-317500" lvl="1" marL="914400" rtl="0">
              <a:spcBef>
                <a:spcPts val="0"/>
              </a:spcBef>
              <a:spcAft>
                <a:spcPts val="0"/>
              </a:spcAft>
              <a:buSzPts val="1400"/>
              <a:buAutoNum type="alphaLcPeriod"/>
            </a:pPr>
            <a:r>
              <a:rPr lang="en"/>
              <a:t>Setup: 10am</a:t>
            </a:r>
            <a:endParaRPr/>
          </a:p>
          <a:p>
            <a:pPr indent="-317500" lvl="1" marL="914400" rtl="0">
              <a:spcBef>
                <a:spcPts val="0"/>
              </a:spcBef>
              <a:spcAft>
                <a:spcPts val="0"/>
              </a:spcAft>
              <a:buSzPts val="1400"/>
              <a:buAutoNum type="alphaLcPeriod"/>
            </a:pPr>
            <a:r>
              <a:rPr lang="en"/>
              <a:t>Hack Session: 1030am</a:t>
            </a:r>
            <a:endParaRPr/>
          </a:p>
          <a:p>
            <a:pPr indent="-317500" lvl="1" marL="914400" rtl="0">
              <a:spcBef>
                <a:spcPts val="0"/>
              </a:spcBef>
              <a:spcAft>
                <a:spcPts val="0"/>
              </a:spcAft>
              <a:buSzPts val="1400"/>
              <a:buAutoNum type="alphaLcPeriod"/>
            </a:pPr>
            <a:r>
              <a:rPr lang="en"/>
              <a:t>Lunch: 12pm</a:t>
            </a:r>
            <a:endParaRPr/>
          </a:p>
          <a:p>
            <a:pPr indent="-317500" lvl="1" marL="914400" rtl="0">
              <a:spcBef>
                <a:spcPts val="0"/>
              </a:spcBef>
              <a:spcAft>
                <a:spcPts val="0"/>
              </a:spcAft>
              <a:buSzPts val="1400"/>
              <a:buAutoNum type="alphaLcPeriod"/>
            </a:pPr>
            <a:r>
              <a:rPr lang="en"/>
              <a:t>Hack Session: 1230pm</a:t>
            </a:r>
            <a:endParaRPr/>
          </a:p>
          <a:p>
            <a:pPr indent="-317500" lvl="1" marL="914400" rtl="0">
              <a:spcBef>
                <a:spcPts val="0"/>
              </a:spcBef>
              <a:spcAft>
                <a:spcPts val="0"/>
              </a:spcAft>
              <a:buSzPts val="1400"/>
              <a:buAutoNum type="alphaLcPeriod"/>
            </a:pPr>
            <a:r>
              <a:rPr lang="en"/>
              <a:t>Presentations: 6pm</a:t>
            </a:r>
            <a:endParaRPr/>
          </a:p>
          <a:p>
            <a:pPr indent="-317500" lvl="1" marL="914400" rtl="0">
              <a:spcBef>
                <a:spcPts val="0"/>
              </a:spcBef>
              <a:spcAft>
                <a:spcPts val="0"/>
              </a:spcAft>
              <a:buSzPts val="1400"/>
              <a:buAutoNum type="alphaLcPeriod"/>
            </a:pPr>
            <a:r>
              <a:rPr lang="en"/>
              <a:t>Awards: 8pm</a:t>
            </a:r>
            <a:r>
              <a:rPr lang="en"/>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Exercise: Event Schedule (cont)</a:t>
            </a:r>
            <a:endParaRPr/>
          </a:p>
        </p:txBody>
      </p:sp>
      <p:sp>
        <p:nvSpPr>
          <p:cNvPr id="319" name="Google Shape;319;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Now, style your event schedule page</a:t>
            </a:r>
            <a:endParaRPr/>
          </a:p>
          <a:p>
            <a:pPr indent="-342900" lvl="0" marL="457200" rtl="0">
              <a:spcBef>
                <a:spcPts val="0"/>
              </a:spcBef>
              <a:spcAft>
                <a:spcPts val="0"/>
              </a:spcAft>
              <a:buSzPts val="1800"/>
              <a:buAutoNum type="arabicPeriod"/>
            </a:pPr>
            <a:r>
              <a:rPr lang="en"/>
              <a:t>Create header and container divs</a:t>
            </a:r>
            <a:endParaRPr/>
          </a:p>
          <a:p>
            <a:pPr indent="-342900" lvl="0" marL="457200" rtl="0">
              <a:spcBef>
                <a:spcPts val="0"/>
              </a:spcBef>
              <a:spcAft>
                <a:spcPts val="0"/>
              </a:spcAft>
              <a:buSzPts val="1800"/>
              <a:buAutoNum type="arabicPeriod"/>
            </a:pPr>
            <a:r>
              <a:rPr lang="en"/>
              <a:t>Style the table-head row</a:t>
            </a:r>
            <a:endParaRPr/>
          </a:p>
          <a:p>
            <a:pPr indent="-342900" lvl="0" marL="457200" rtl="0">
              <a:spcBef>
                <a:spcPts val="0"/>
              </a:spcBef>
              <a:spcAft>
                <a:spcPts val="0"/>
              </a:spcAft>
              <a:buSzPts val="1800"/>
              <a:buAutoNum type="arabicPeriod"/>
            </a:pPr>
            <a:r>
              <a:rPr lang="en"/>
              <a:t>Make your table rows striped for readability</a:t>
            </a:r>
            <a:endParaRPr/>
          </a:p>
          <a:p>
            <a:pPr indent="-342900" lvl="0" marL="457200" rtl="0">
              <a:spcBef>
                <a:spcPts val="0"/>
              </a:spcBef>
              <a:spcAft>
                <a:spcPts val="0"/>
              </a:spcAft>
              <a:buSzPts val="1800"/>
              <a:buAutoNum type="arabicPeriod"/>
            </a:pPr>
            <a:r>
              <a:rPr lang="en"/>
              <a:t>Center your page content (not the header)</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59"/>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External Stylesheets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Time to Externalize</a:t>
            </a:r>
            <a:endParaRPr/>
          </a:p>
        </p:txBody>
      </p:sp>
      <p:sp>
        <p:nvSpPr>
          <p:cNvPr id="330" name="Google Shape;330;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Until now, we’ve been styling our pages using </a:t>
            </a:r>
            <a:r>
              <a:rPr b="1" lang="en"/>
              <a:t>internal stylesheets</a:t>
            </a:r>
            <a:r>
              <a:rPr lang="en"/>
              <a:t>. While that can work for an individual page, internal stylesheets don’t scale well to multi-page sites. </a:t>
            </a:r>
            <a:endParaRPr/>
          </a:p>
          <a:p>
            <a:pPr indent="0" lvl="0" marL="0" rtl="0">
              <a:spcBef>
                <a:spcPts val="1600"/>
              </a:spcBef>
              <a:spcAft>
                <a:spcPts val="0"/>
              </a:spcAft>
              <a:buNone/>
            </a:pPr>
            <a:r>
              <a:rPr lang="en"/>
              <a:t>Also, there is an idea in web development called the </a:t>
            </a:r>
            <a:r>
              <a:rPr b="1" lang="en"/>
              <a:t>separation of concerns</a:t>
            </a:r>
            <a:r>
              <a:rPr lang="en"/>
              <a:t>. Separation of concerns dictates that we keep out HTML, CSS, and JavaScript files separate from one another for increased maintainability. </a:t>
            </a:r>
            <a:endParaRPr/>
          </a:p>
          <a:p>
            <a:pPr indent="0" lvl="0" marL="0">
              <a:spcBef>
                <a:spcPts val="1600"/>
              </a:spcBef>
              <a:spcAft>
                <a:spcPts val="1600"/>
              </a:spcAft>
              <a:buNone/>
            </a:pPr>
            <a:r>
              <a:rPr lang="en"/>
              <a:t>Let’s learn how to use an external stylesheet.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Link Statement</a:t>
            </a:r>
            <a:endParaRPr/>
          </a:p>
        </p:txBody>
      </p:sp>
      <p:sp>
        <p:nvSpPr>
          <p:cNvPr id="336" name="Google Shape;336;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link statement is how you tell your HTML how to find its stylesheet. It looks like this:</a:t>
            </a:r>
            <a:endParaRPr/>
          </a:p>
          <a:p>
            <a:pPr indent="0" lvl="0" marL="0" rtl="0">
              <a:lnSpc>
                <a:spcPct val="135714"/>
              </a:lnSpc>
              <a:spcBef>
                <a:spcPts val="1600"/>
              </a:spcBef>
              <a:spcAft>
                <a:spcPts val="0"/>
              </a:spcAft>
              <a:buNone/>
            </a:pPr>
            <a:r>
              <a:t/>
            </a:r>
            <a:endParaRPr>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t/>
            </a:r>
            <a:endParaRPr>
              <a:solidFill>
                <a:srgbClr val="808080"/>
              </a:solidFill>
              <a:latin typeface="Consolas"/>
              <a:ea typeface="Consolas"/>
              <a:cs typeface="Consolas"/>
              <a:sym typeface="Consolas"/>
            </a:endParaRPr>
          </a:p>
          <a:p>
            <a:pPr indent="0" lvl="0" marL="0" rtl="0">
              <a:spcBef>
                <a:spcPts val="0"/>
              </a:spcBef>
              <a:spcAft>
                <a:spcPts val="0"/>
              </a:spcAft>
              <a:buNone/>
            </a:pPr>
            <a:r>
              <a:rPr b="1" lang="en"/>
              <a:t>Rel</a:t>
            </a:r>
            <a:r>
              <a:rPr lang="en"/>
              <a:t> defines the </a:t>
            </a:r>
            <a:r>
              <a:rPr b="1" lang="en"/>
              <a:t>relationship</a:t>
            </a:r>
            <a:r>
              <a:rPr lang="en"/>
              <a:t> between the linked item and your page. In this case, it’s a stylesheet.</a:t>
            </a:r>
            <a:endParaRPr/>
          </a:p>
          <a:p>
            <a:pPr indent="0" lvl="0" marL="0" rtl="0">
              <a:spcBef>
                <a:spcPts val="1600"/>
              </a:spcBef>
              <a:spcAft>
                <a:spcPts val="0"/>
              </a:spcAft>
              <a:buNone/>
            </a:pPr>
            <a:r>
              <a:rPr b="1" lang="en"/>
              <a:t>Href</a:t>
            </a:r>
            <a:r>
              <a:rPr lang="en"/>
              <a:t> is a </a:t>
            </a:r>
            <a:r>
              <a:rPr b="1" lang="en"/>
              <a:t>hypertext reference</a:t>
            </a:r>
            <a:r>
              <a:rPr lang="en"/>
              <a:t> like we’d use in an anchor. It tells the browser where to look for the CSS file. </a:t>
            </a:r>
            <a:endParaRPr sz="2400">
              <a:solidFill>
                <a:srgbClr val="800000"/>
              </a:solidFill>
              <a:latin typeface="Verdana"/>
              <a:ea typeface="Verdana"/>
              <a:cs typeface="Verdana"/>
              <a:sym typeface="Verdana"/>
            </a:endParaRPr>
          </a:p>
          <a:p>
            <a:pPr indent="0" lvl="0" marL="0">
              <a:spcBef>
                <a:spcPts val="1600"/>
              </a:spcBef>
              <a:spcAft>
                <a:spcPts val="1600"/>
              </a:spcAft>
              <a:buNone/>
            </a:pPr>
            <a:r>
              <a:t/>
            </a:r>
            <a:endParaRPr/>
          </a:p>
        </p:txBody>
      </p:sp>
      <p:sp>
        <p:nvSpPr>
          <p:cNvPr id="337" name="Google Shape;337;p61"/>
          <p:cNvSpPr txBox="1"/>
          <p:nvPr/>
        </p:nvSpPr>
        <p:spPr>
          <a:xfrm>
            <a:off x="454725" y="1958375"/>
            <a:ext cx="6921900" cy="687300"/>
          </a:xfrm>
          <a:prstGeom prst="rect">
            <a:avLst/>
          </a:prstGeom>
          <a:solidFill>
            <a:srgbClr val="000000"/>
          </a:solidFill>
          <a:ln>
            <a:noFill/>
          </a:ln>
        </p:spPr>
        <p:txBody>
          <a:bodyPr anchorCtr="0" anchor="t" bIns="91425" lIns="91425" spcFirstLastPara="1" rIns="91425" wrap="square" tIns="91425">
            <a:noAutofit/>
          </a:bodyPr>
          <a:lstStyle/>
          <a:p>
            <a:pPr indent="0" lvl="0" marL="0" rtl="0">
              <a:lnSpc>
                <a:spcPct val="135714"/>
              </a:lnSpc>
              <a:spcBef>
                <a:spcPts val="0"/>
              </a:spcBef>
              <a:spcAft>
                <a:spcPts val="0"/>
              </a:spcAft>
              <a:buNone/>
            </a:pP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link</a:t>
            </a:r>
            <a:r>
              <a:rPr lang="en" sz="1800">
                <a:solidFill>
                  <a:srgbClr val="D4D4D4"/>
                </a:solidFill>
                <a:latin typeface="Consolas"/>
                <a:ea typeface="Consolas"/>
                <a:cs typeface="Consolas"/>
                <a:sym typeface="Consolas"/>
              </a:rPr>
              <a:t> </a:t>
            </a:r>
            <a:r>
              <a:rPr lang="en" sz="1800">
                <a:solidFill>
                  <a:srgbClr val="9CDCFE"/>
                </a:solidFill>
                <a:latin typeface="Consolas"/>
                <a:ea typeface="Consolas"/>
                <a:cs typeface="Consolas"/>
                <a:sym typeface="Consolas"/>
              </a:rPr>
              <a:t>rel</a:t>
            </a:r>
            <a:r>
              <a:rPr lang="en" sz="1800">
                <a:solidFill>
                  <a:srgbClr val="D4D4D4"/>
                </a:solidFill>
                <a:latin typeface="Consolas"/>
                <a:ea typeface="Consolas"/>
                <a:cs typeface="Consolas"/>
                <a:sym typeface="Consolas"/>
              </a:rPr>
              <a:t>=</a:t>
            </a:r>
            <a:r>
              <a:rPr lang="en" sz="1800">
                <a:solidFill>
                  <a:srgbClr val="CE9178"/>
                </a:solidFill>
                <a:latin typeface="Consolas"/>
                <a:ea typeface="Consolas"/>
                <a:cs typeface="Consolas"/>
                <a:sym typeface="Consolas"/>
              </a:rPr>
              <a:t>'stylesheet'</a:t>
            </a:r>
            <a:r>
              <a:rPr lang="en" sz="1800">
                <a:solidFill>
                  <a:srgbClr val="D4D4D4"/>
                </a:solidFill>
                <a:latin typeface="Consolas"/>
                <a:ea typeface="Consolas"/>
                <a:cs typeface="Consolas"/>
                <a:sym typeface="Consolas"/>
              </a:rPr>
              <a:t> </a:t>
            </a:r>
            <a:r>
              <a:rPr lang="en" sz="1800">
                <a:solidFill>
                  <a:srgbClr val="9CDCFE"/>
                </a:solidFill>
                <a:latin typeface="Consolas"/>
                <a:ea typeface="Consolas"/>
                <a:cs typeface="Consolas"/>
                <a:sym typeface="Consolas"/>
              </a:rPr>
              <a:t>href</a:t>
            </a:r>
            <a:r>
              <a:rPr lang="en" sz="1800">
                <a:solidFill>
                  <a:srgbClr val="D4D4D4"/>
                </a:solidFill>
                <a:latin typeface="Consolas"/>
                <a:ea typeface="Consolas"/>
                <a:cs typeface="Consolas"/>
                <a:sym typeface="Consolas"/>
              </a:rPr>
              <a:t>=</a:t>
            </a:r>
            <a:r>
              <a:rPr lang="en" sz="1800">
                <a:solidFill>
                  <a:srgbClr val="CE9178"/>
                </a:solidFill>
                <a:latin typeface="Consolas"/>
                <a:ea typeface="Consolas"/>
                <a:cs typeface="Consolas"/>
                <a:sym typeface="Consolas"/>
              </a:rPr>
              <a:t>'table-style.css'</a:t>
            </a:r>
            <a:r>
              <a:rPr lang="en" sz="1800">
                <a:solidFill>
                  <a:srgbClr val="808080"/>
                </a:solidFill>
                <a:latin typeface="Consolas"/>
                <a:ea typeface="Consolas"/>
                <a:cs typeface="Consolas"/>
                <a:sym typeface="Consolas"/>
              </a:rPr>
              <a:t> /&gt;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pic>
        <p:nvPicPr>
          <p:cNvPr id="81" name="Google Shape;81;p17"/>
          <p:cNvPicPr preferRelativeResize="0"/>
          <p:nvPr/>
        </p:nvPicPr>
        <p:blipFill>
          <a:blip r:embed="rId3">
            <a:alphaModFix/>
          </a:blip>
          <a:stretch>
            <a:fillRect/>
          </a:stretch>
        </p:blipFill>
        <p:spPr>
          <a:xfrm>
            <a:off x="270934" y="152400"/>
            <a:ext cx="8602133" cy="48387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Exercise: Create an External Stylesheet</a:t>
            </a:r>
            <a:endParaRPr/>
          </a:p>
        </p:txBody>
      </p:sp>
      <p:sp>
        <p:nvSpPr>
          <p:cNvPr id="343" name="Google Shape;343;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An external stylesheet is a file created with the .css extension.</a:t>
            </a:r>
            <a:endParaRPr/>
          </a:p>
          <a:p>
            <a:pPr indent="-342900" lvl="0" marL="457200" rtl="0">
              <a:spcBef>
                <a:spcPts val="0"/>
              </a:spcBef>
              <a:spcAft>
                <a:spcPts val="0"/>
              </a:spcAft>
              <a:buSzPts val="1800"/>
              <a:buAutoNum type="arabicPeriod"/>
            </a:pPr>
            <a:r>
              <a:rPr lang="en"/>
              <a:t>Create a new file in your project folder called </a:t>
            </a:r>
            <a:r>
              <a:rPr b="1" lang="en"/>
              <a:t>table-style.css</a:t>
            </a:r>
            <a:endParaRPr/>
          </a:p>
          <a:p>
            <a:pPr indent="-342900" lvl="0" marL="457200" rtl="0">
              <a:spcBef>
                <a:spcPts val="0"/>
              </a:spcBef>
              <a:spcAft>
                <a:spcPts val="0"/>
              </a:spcAft>
              <a:buSzPts val="1800"/>
              <a:buAutoNum type="arabicPeriod"/>
            </a:pPr>
            <a:r>
              <a:rPr lang="en"/>
              <a:t>Copy/paste your event schedule CSS into table-style.css</a:t>
            </a:r>
            <a:endParaRPr/>
          </a:p>
          <a:p>
            <a:pPr indent="-342900" lvl="0" marL="457200" rtl="0">
              <a:spcBef>
                <a:spcPts val="0"/>
              </a:spcBef>
              <a:spcAft>
                <a:spcPts val="0"/>
              </a:spcAft>
              <a:buSzPts val="1800"/>
              <a:buAutoNum type="arabicPeriod"/>
            </a:pPr>
            <a:r>
              <a:rPr lang="en"/>
              <a:t>Delete your style tags. You don’t need them with an external stylesheet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Exercise: Create an External Stylesheet (cont)</a:t>
            </a:r>
            <a:endParaRPr/>
          </a:p>
        </p:txBody>
      </p:sp>
      <p:sp>
        <p:nvSpPr>
          <p:cNvPr id="349" name="Google Shape;349;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1. In the </a:t>
            </a:r>
            <a:r>
              <a:rPr b="1" lang="en"/>
              <a:t>head</a:t>
            </a:r>
            <a:r>
              <a:rPr lang="en"/>
              <a:t> section of your html page, add the following line</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rPr lang="en"/>
              <a:t>2. Save your CSS and HTML files. Open your page in a browser and test.</a:t>
            </a:r>
            <a:endParaRPr/>
          </a:p>
          <a:p>
            <a:pPr indent="0" lvl="0" marL="0">
              <a:spcBef>
                <a:spcPts val="1600"/>
              </a:spcBef>
              <a:spcAft>
                <a:spcPts val="1600"/>
              </a:spcAft>
              <a:buNone/>
            </a:pPr>
            <a:r>
              <a:t/>
            </a:r>
            <a:endParaRPr/>
          </a:p>
        </p:txBody>
      </p:sp>
      <p:sp>
        <p:nvSpPr>
          <p:cNvPr id="350" name="Google Shape;350;p63"/>
          <p:cNvSpPr txBox="1"/>
          <p:nvPr/>
        </p:nvSpPr>
        <p:spPr>
          <a:xfrm>
            <a:off x="443850" y="2067125"/>
            <a:ext cx="6868800" cy="668700"/>
          </a:xfrm>
          <a:prstGeom prst="rect">
            <a:avLst/>
          </a:prstGeom>
          <a:solidFill>
            <a:srgbClr val="000000"/>
          </a:solidFill>
          <a:ln>
            <a:noFill/>
          </a:ln>
        </p:spPr>
        <p:txBody>
          <a:bodyPr anchorCtr="0" anchor="t" bIns="91425" lIns="91425" spcFirstLastPara="1" rIns="91425" wrap="square" tIns="91425">
            <a:noAutofit/>
          </a:bodyPr>
          <a:lstStyle/>
          <a:p>
            <a:pPr indent="0" lvl="0" marL="0" rtl="0">
              <a:lnSpc>
                <a:spcPct val="135714"/>
              </a:lnSpc>
              <a:spcBef>
                <a:spcPts val="0"/>
              </a:spcBef>
              <a:spcAft>
                <a:spcPts val="0"/>
              </a:spcAft>
              <a:buNone/>
            </a:pP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link</a:t>
            </a:r>
            <a:r>
              <a:rPr lang="en" sz="1800">
                <a:solidFill>
                  <a:srgbClr val="D4D4D4"/>
                </a:solidFill>
                <a:latin typeface="Consolas"/>
                <a:ea typeface="Consolas"/>
                <a:cs typeface="Consolas"/>
                <a:sym typeface="Consolas"/>
              </a:rPr>
              <a:t> </a:t>
            </a:r>
            <a:r>
              <a:rPr lang="en" sz="1800">
                <a:solidFill>
                  <a:srgbClr val="9CDCFE"/>
                </a:solidFill>
                <a:latin typeface="Consolas"/>
                <a:ea typeface="Consolas"/>
                <a:cs typeface="Consolas"/>
                <a:sym typeface="Consolas"/>
              </a:rPr>
              <a:t>rel</a:t>
            </a:r>
            <a:r>
              <a:rPr lang="en" sz="1800">
                <a:solidFill>
                  <a:srgbClr val="D4D4D4"/>
                </a:solidFill>
                <a:latin typeface="Consolas"/>
                <a:ea typeface="Consolas"/>
                <a:cs typeface="Consolas"/>
                <a:sym typeface="Consolas"/>
              </a:rPr>
              <a:t>=</a:t>
            </a:r>
            <a:r>
              <a:rPr lang="en" sz="1800">
                <a:solidFill>
                  <a:srgbClr val="CE9178"/>
                </a:solidFill>
                <a:latin typeface="Consolas"/>
                <a:ea typeface="Consolas"/>
                <a:cs typeface="Consolas"/>
                <a:sym typeface="Consolas"/>
              </a:rPr>
              <a:t>'stylesheet'</a:t>
            </a:r>
            <a:r>
              <a:rPr lang="en" sz="1800">
                <a:solidFill>
                  <a:srgbClr val="D4D4D4"/>
                </a:solidFill>
                <a:latin typeface="Consolas"/>
                <a:ea typeface="Consolas"/>
                <a:cs typeface="Consolas"/>
                <a:sym typeface="Consolas"/>
              </a:rPr>
              <a:t> </a:t>
            </a:r>
            <a:r>
              <a:rPr lang="en" sz="1800">
                <a:solidFill>
                  <a:srgbClr val="9CDCFE"/>
                </a:solidFill>
                <a:latin typeface="Consolas"/>
                <a:ea typeface="Consolas"/>
                <a:cs typeface="Consolas"/>
                <a:sym typeface="Consolas"/>
              </a:rPr>
              <a:t>href</a:t>
            </a:r>
            <a:r>
              <a:rPr lang="en" sz="1800">
                <a:solidFill>
                  <a:srgbClr val="D4D4D4"/>
                </a:solidFill>
                <a:latin typeface="Consolas"/>
                <a:ea typeface="Consolas"/>
                <a:cs typeface="Consolas"/>
                <a:sym typeface="Consolas"/>
              </a:rPr>
              <a:t>=</a:t>
            </a:r>
            <a:r>
              <a:rPr lang="en" sz="1800">
                <a:solidFill>
                  <a:srgbClr val="CE9178"/>
                </a:solidFill>
                <a:latin typeface="Consolas"/>
                <a:ea typeface="Consolas"/>
                <a:cs typeface="Consolas"/>
                <a:sym typeface="Consolas"/>
              </a:rPr>
              <a:t>'table-style.css'</a:t>
            </a:r>
            <a:r>
              <a:rPr lang="en" sz="1800">
                <a:solidFill>
                  <a:srgbClr val="808080"/>
                </a:solidFill>
                <a:latin typeface="Consolas"/>
                <a:ea typeface="Consolas"/>
                <a:cs typeface="Consolas"/>
                <a:sym typeface="Consolas"/>
              </a:rPr>
              <a:t> /&gt;</a:t>
            </a:r>
            <a:endParaRPr sz="1800">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t/>
            </a:r>
            <a:endParaRPr sz="2400">
              <a:solidFill>
                <a:srgbClr val="800000"/>
              </a:solidFill>
              <a:latin typeface="Verdana"/>
              <a:ea typeface="Verdana"/>
              <a:cs typeface="Verdana"/>
              <a:sym typeface="Verdana"/>
            </a:endParaRPr>
          </a:p>
          <a:p>
            <a:pPr indent="0" lvl="0" marL="0">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Did it work? </a:t>
            </a:r>
            <a:endParaRPr/>
          </a:p>
        </p:txBody>
      </p:sp>
      <p:sp>
        <p:nvSpPr>
          <p:cNvPr id="356" name="Google Shape;356;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Let’s make sure everyone can successfully create an external stylesheet.</a:t>
            </a:r>
            <a:endParaRPr/>
          </a:p>
          <a:p>
            <a:pPr indent="0" lvl="0" marL="0">
              <a:spcBef>
                <a:spcPts val="1600"/>
              </a:spcBef>
              <a:spcAft>
                <a:spcPts val="1600"/>
              </a:spcAft>
              <a:buNone/>
            </a:pPr>
            <a:r>
              <a:rPr lang="en"/>
              <a:t>Note: In the code samples, you’ll notice there is a CSS folder. Note that this affects the way the link statement looks. IE, the folder name has to be in it, as well as the filename.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65"/>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Questions?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Coming Up</a:t>
            </a:r>
            <a:endParaRPr/>
          </a:p>
        </p:txBody>
      </p:sp>
      <p:sp>
        <p:nvSpPr>
          <p:cNvPr id="367" name="Google Shape;367;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 covered a </a:t>
            </a:r>
            <a:r>
              <a:rPr b="1" lang="en"/>
              <a:t>lot</a:t>
            </a:r>
            <a:r>
              <a:rPr lang="en"/>
              <a:t> of material today. </a:t>
            </a:r>
            <a:endParaRPr/>
          </a:p>
          <a:p>
            <a:pPr indent="0" lvl="0" marL="0" rtl="0">
              <a:spcBef>
                <a:spcPts val="1600"/>
              </a:spcBef>
              <a:spcAft>
                <a:spcPts val="0"/>
              </a:spcAft>
              <a:buNone/>
            </a:pPr>
            <a:r>
              <a:rPr lang="en"/>
              <a:t>If you can, try to practice creating and styling HTML tables to reinforce what you’ve learned. </a:t>
            </a:r>
            <a:endParaRPr/>
          </a:p>
          <a:p>
            <a:pPr indent="0" lvl="0" marL="0" rtl="0">
              <a:spcBef>
                <a:spcPts val="1600"/>
              </a:spcBef>
              <a:spcAft>
                <a:spcPts val="0"/>
              </a:spcAft>
              <a:buNone/>
            </a:pPr>
            <a:r>
              <a:rPr lang="en"/>
              <a:t>Free Code Camp is also a great place to supplement what you’re learning in class</a:t>
            </a:r>
            <a:endParaRPr/>
          </a:p>
          <a:p>
            <a:pPr indent="0" lvl="0" marL="0" rtl="0">
              <a:spcBef>
                <a:spcPts val="1600"/>
              </a:spcBef>
              <a:spcAft>
                <a:spcPts val="0"/>
              </a:spcAft>
              <a:buNone/>
            </a:pPr>
            <a:r>
              <a:rPr lang="en"/>
              <a:t>Tomorrow, we’ll talk about </a:t>
            </a:r>
            <a:r>
              <a:rPr b="1" lang="en"/>
              <a:t>Typography </a:t>
            </a:r>
            <a:r>
              <a:rPr lang="en"/>
              <a:t>and </a:t>
            </a:r>
            <a:r>
              <a:rPr b="1" lang="en"/>
              <a:t>Responsive Design</a:t>
            </a:r>
            <a:endParaRPr b="1"/>
          </a:p>
          <a:p>
            <a:pPr indent="0" lvl="0" marL="0">
              <a:spcBef>
                <a:spcPts val="1600"/>
              </a:spcBef>
              <a:spcAft>
                <a:spcPts val="1600"/>
              </a:spcAft>
              <a:buNone/>
            </a:pPr>
            <a:r>
              <a:rPr lang="en"/>
              <a:t>Wednesday we start JavaScript!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Windows File System</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Windows File System starts at the </a:t>
            </a:r>
            <a:r>
              <a:rPr b="1" lang="en"/>
              <a:t>root</a:t>
            </a:r>
            <a:r>
              <a:rPr lang="en"/>
              <a:t>, or the highest directory of a file system. The root does not have a </a:t>
            </a:r>
            <a:r>
              <a:rPr b="1" lang="en"/>
              <a:t>parent</a:t>
            </a:r>
            <a:r>
              <a:rPr lang="en"/>
              <a:t> directory. </a:t>
            </a:r>
            <a:endParaRPr/>
          </a:p>
          <a:p>
            <a:pPr indent="0" lvl="0" marL="0" rtl="0">
              <a:spcBef>
                <a:spcPts val="1600"/>
              </a:spcBef>
              <a:spcAft>
                <a:spcPts val="0"/>
              </a:spcAft>
              <a:buNone/>
            </a:pPr>
            <a:r>
              <a:rPr lang="en"/>
              <a:t>On a PC, the root of the hard drive is usually </a:t>
            </a:r>
            <a:r>
              <a:rPr b="1" lang="en"/>
              <a:t>C:</a:t>
            </a:r>
            <a:endParaRPr/>
          </a:p>
          <a:p>
            <a:pPr indent="0" lvl="0" marL="0" rtl="0">
              <a:spcBef>
                <a:spcPts val="1600"/>
              </a:spcBef>
              <a:spcAft>
                <a:spcPts val="0"/>
              </a:spcAft>
              <a:buNone/>
            </a:pPr>
            <a:r>
              <a:rPr lang="en"/>
              <a:t>Inside the root directory are many </a:t>
            </a:r>
            <a:r>
              <a:rPr b="1" lang="en"/>
              <a:t>directories</a:t>
            </a:r>
            <a:r>
              <a:rPr lang="en"/>
              <a:t>, which are often called </a:t>
            </a:r>
            <a:r>
              <a:rPr b="1" lang="en"/>
              <a:t>folders.</a:t>
            </a:r>
            <a:r>
              <a:rPr lang="en"/>
              <a:t> Each directory contains a variety of </a:t>
            </a:r>
            <a:r>
              <a:rPr b="1" lang="en"/>
              <a:t>subdirectories</a:t>
            </a:r>
            <a:r>
              <a:rPr lang="en"/>
              <a:t>, or </a:t>
            </a:r>
            <a:r>
              <a:rPr b="1" lang="en"/>
              <a:t>subfolders</a:t>
            </a:r>
            <a:r>
              <a:rPr lang="en"/>
              <a:t>.</a:t>
            </a:r>
            <a:endParaRPr/>
          </a:p>
          <a:p>
            <a:pPr indent="0" lvl="0" marL="0">
              <a:spcBef>
                <a:spcPts val="1600"/>
              </a:spcBef>
              <a:spcAft>
                <a:spcPts val="1600"/>
              </a:spcAft>
              <a:buNone/>
            </a:pPr>
            <a:r>
              <a:rPr lang="en"/>
              <a:t>A few important directories include the </a:t>
            </a:r>
            <a:r>
              <a:rPr b="1" lang="en"/>
              <a:t>Program Files </a:t>
            </a:r>
            <a:r>
              <a:rPr lang="en"/>
              <a:t>and </a:t>
            </a:r>
            <a:r>
              <a:rPr b="1" lang="en"/>
              <a:t>Program Files(x86)</a:t>
            </a:r>
            <a:r>
              <a:rPr lang="en"/>
              <a:t> directories, and the </a:t>
            </a:r>
            <a:r>
              <a:rPr b="1" lang="en"/>
              <a:t>Users</a:t>
            </a:r>
            <a:r>
              <a:rPr lang="en"/>
              <a:t> directory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Exercise for Windows Users: Explore Explorer</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For our Windows PC users, open Explorer and navigate around. </a:t>
            </a:r>
            <a:endParaRPr/>
          </a:p>
          <a:p>
            <a:pPr indent="-342900" lvl="0" marL="457200" rtl="0">
              <a:spcBef>
                <a:spcPts val="0"/>
              </a:spcBef>
              <a:spcAft>
                <a:spcPts val="0"/>
              </a:spcAft>
              <a:buSzPts val="1800"/>
              <a:buAutoNum type="arabicPeriod"/>
            </a:pPr>
            <a:r>
              <a:rPr lang="en"/>
              <a:t>Be sure to look in both the Program Files and Program Files(x86) directories</a:t>
            </a:r>
            <a:endParaRPr/>
          </a:p>
          <a:p>
            <a:pPr indent="-342900" lvl="0" marL="457200" rtl="0">
              <a:spcBef>
                <a:spcPts val="0"/>
              </a:spcBef>
              <a:spcAft>
                <a:spcPts val="0"/>
              </a:spcAft>
              <a:buSzPts val="1800"/>
              <a:buAutoNum type="arabicPeriod"/>
            </a:pPr>
            <a:r>
              <a:rPr lang="en"/>
              <a:t>Be sure to look in the Users directory. Can you find your Documents folder? </a:t>
            </a:r>
            <a:endParaRPr/>
          </a:p>
          <a:p>
            <a:pPr indent="-342900" lvl="0" marL="457200" rtl="0">
              <a:spcBef>
                <a:spcPts val="0"/>
              </a:spcBef>
              <a:spcAft>
                <a:spcPts val="0"/>
              </a:spcAft>
              <a:buSzPts val="1800"/>
              <a:buAutoNum type="arabicPeriod"/>
            </a:pPr>
            <a:r>
              <a:rPr lang="en"/>
              <a:t>Once you’re down into the Users directory, can you navigate back to the root? There are multiple ways to do this. </a:t>
            </a:r>
            <a:endParaRPr/>
          </a:p>
          <a:p>
            <a:pPr indent="-342900" lvl="0" marL="457200">
              <a:spcBef>
                <a:spcPts val="0"/>
              </a:spcBef>
              <a:spcAft>
                <a:spcPts val="0"/>
              </a:spcAft>
              <a:buSzPts val="1800"/>
              <a:buAutoNum type="arabicPeriod"/>
            </a:pPr>
            <a:r>
              <a:rPr b="1" lang="en"/>
              <a:t>BE CAREFUL</a:t>
            </a:r>
            <a:r>
              <a:rPr lang="en"/>
              <a:t>. You can’t hurt your computer just by looking around, but if you start right-clicking and moving or deleting files you could easily break programs. They won’t be able to find the assets they need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MacOS Finder</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Finder is the equivalent of the Windows Explorer. It is arguably a better tool than Explorer for casual users, but isn’t as straightforward for developers.</a:t>
            </a:r>
            <a:endParaRPr/>
          </a:p>
          <a:p>
            <a:pPr indent="0" lvl="0" marL="0">
              <a:spcBef>
                <a:spcPts val="1600"/>
              </a:spcBef>
              <a:spcAft>
                <a:spcPts val="1600"/>
              </a:spcAft>
              <a:buNone/>
            </a:pPr>
            <a:r>
              <a:rPr lang="en"/>
              <a:t>When you look in Finder, what you’re really looking in is the equivalent of one of the User directories in Windows or Linux.</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id="104" name="Google Shape;104;p21"/>
          <p:cNvPicPr preferRelativeResize="0"/>
          <p:nvPr/>
        </p:nvPicPr>
        <p:blipFill>
          <a:blip r:embed="rId3">
            <a:alphaModFix/>
          </a:blip>
          <a:stretch>
            <a:fillRect/>
          </a:stretch>
        </p:blipFill>
        <p:spPr>
          <a:xfrm>
            <a:off x="152400" y="152400"/>
            <a:ext cx="8839202" cy="473051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