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Economica"/>
      <p:regular r:id="rId38"/>
      <p:bold r:id="rId39"/>
      <p:italic r:id="rId40"/>
      <p:boldItalic r:id="rId41"/>
    </p:embeddedFont>
    <p:embeddedFont>
      <p:font typeface="Source Code Pro"/>
      <p:regular r:id="rId42"/>
      <p:bold r:id="rId43"/>
    </p:embeddedFont>
    <p:embeddedFont>
      <p:font typeface="Open Sans"/>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Economica-italic.fntdata"/><Relationship Id="rId20" Type="http://schemas.openxmlformats.org/officeDocument/2006/relationships/slide" Target="slides/slide15.xml"/><Relationship Id="rId42" Type="http://schemas.openxmlformats.org/officeDocument/2006/relationships/font" Target="fonts/SourceCodePro-regular.fntdata"/><Relationship Id="rId41" Type="http://schemas.openxmlformats.org/officeDocument/2006/relationships/font" Target="fonts/Economica-boldItalic.fntdata"/><Relationship Id="rId22" Type="http://schemas.openxmlformats.org/officeDocument/2006/relationships/slide" Target="slides/slide17.xml"/><Relationship Id="rId44" Type="http://schemas.openxmlformats.org/officeDocument/2006/relationships/font" Target="fonts/OpenSans-regular.fntdata"/><Relationship Id="rId21" Type="http://schemas.openxmlformats.org/officeDocument/2006/relationships/slide" Target="slides/slide16.xml"/><Relationship Id="rId43" Type="http://schemas.openxmlformats.org/officeDocument/2006/relationships/font" Target="fonts/SourceCodePro-bold.fntdata"/><Relationship Id="rId24" Type="http://schemas.openxmlformats.org/officeDocument/2006/relationships/slide" Target="slides/slide19.xml"/><Relationship Id="rId46" Type="http://schemas.openxmlformats.org/officeDocument/2006/relationships/font" Target="fonts/OpenSans-italic.fntdata"/><Relationship Id="rId23" Type="http://schemas.openxmlformats.org/officeDocument/2006/relationships/slide" Target="slides/slide18.xml"/><Relationship Id="rId45"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OpenSans-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Economica-bold.fntdata"/><Relationship Id="rId16" Type="http://schemas.openxmlformats.org/officeDocument/2006/relationships/slide" Target="slides/slide11.xml"/><Relationship Id="rId38" Type="http://schemas.openxmlformats.org/officeDocument/2006/relationships/font" Target="fonts/Economica-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e9a06ae45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Google Shape;60;g3e9a06ae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3e5ed5a778_0_3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Google Shape;113;g3e5ed5a77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3e5ed5a778_0_16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Google Shape;119;g3e5ed5a778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3e5ed5a778_0_3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Google Shape;125;g3e5ed5a77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3e5ed5a778_0_17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Google Shape;131;g3e5ed5a778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3e5ed5a778_0_7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Google Shape;137;g3e5ed5a77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3e6699c730_0_1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Google Shape;143;g3e6699c73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e6699c730_0_10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Google Shape;149;g3e6699c73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3e5ed5a778_0_5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Google Shape;154;g3e5ed5a77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3e5ed5a778_0_19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Google Shape;160;g3e5ed5a778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3e5ed5a778_0_5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Google Shape;166;g3e5ed5a77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3e5ed5a778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Google Shape;66;g3e5ed5a7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3e5ed5a778_0_6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Google Shape;172;g3e5ed5a77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3e5ed5a778_0_18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Google Shape;178;g3e5ed5a778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3e5ed5a778_0_6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Google Shape;184;g3e5ed5a77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3e6699c730_1_1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Google Shape;190;g3e6699c73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3e6699c730_0_1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Google Shape;196;g3e6699c73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3e6699c730_0_2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Google Shape;202;g3e6699c73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3e6699c730_0_2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Google Shape;209;g3e6699c73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3e6699c730_0_9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Google Shape;215;g3e6699c73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3e6699c730_0_3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Google Shape;221;g3e6699c73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3e6699c730_1_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Google Shape;227;g3e6699c73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3e5ed5a778_0_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Google Shape;71;g3e5ed5a77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3e6699c730_0_9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Google Shape;233;g3e6699c73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3e6699c730_1_1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Google Shape;239;g3e6699c73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3e5ed5a778_0_8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Google Shape;244;g3e5ed5a77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3e5ed5a778_0_1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Google Shape;77;g3e5ed5a77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3e5ed5a778_0_14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Google Shape;83;g3e5ed5a77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3e5ed5a778_0_1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Google Shape;89;g3e5ed5a77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3e5ed5a778_0_16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Google Shape;96;g3e5ed5a778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3e5ed5a778_0_15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Google Shape;102;g3e5ed5a778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3e6699c730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Google Shape;108;g3e6699c7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Intro to Arrays</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CodeSLO 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Array Length</a:t>
            </a:r>
            <a:endParaRPr/>
          </a:p>
        </p:txBody>
      </p:sp>
      <p:sp>
        <p:nvSpPr>
          <p:cNvPr id="116" name="Google Shape;116;p2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Arrays have built-in methods that can provide us with useful information.</a:t>
            </a:r>
            <a:endParaRPr/>
          </a:p>
          <a:p>
            <a:pPr indent="0" lvl="0" marL="0" rtl="0">
              <a:spcBef>
                <a:spcPts val="1600"/>
              </a:spcBef>
              <a:spcAft>
                <a:spcPts val="0"/>
              </a:spcAft>
              <a:buNone/>
            </a:pPr>
            <a:r>
              <a:rPr lang="en"/>
              <a:t>One of those methods is the length() method, and it does exactly what it sounds like. It returns the number of elements in the array (or how ‘long’ it is).</a:t>
            </a:r>
            <a:endParaRPr/>
          </a:p>
          <a:p>
            <a:pPr indent="457200" lvl="0" marL="0" rtl="0">
              <a:spcBef>
                <a:spcPts val="1600"/>
              </a:spcBef>
              <a:spcAft>
                <a:spcPts val="0"/>
              </a:spcAft>
              <a:buNone/>
            </a:pPr>
            <a:r>
              <a:rPr lang="en" sz="2000">
                <a:latin typeface="Source Code Pro"/>
                <a:ea typeface="Source Code Pro"/>
                <a:cs typeface="Source Code Pro"/>
                <a:sym typeface="Source Code Pro"/>
              </a:rPr>
              <a:t>let numArray = [4,5,6,7,8,9];</a:t>
            </a:r>
            <a:br>
              <a:rPr lang="en" sz="2000">
                <a:latin typeface="Source Code Pro"/>
                <a:ea typeface="Source Code Pro"/>
                <a:cs typeface="Source Code Pro"/>
                <a:sym typeface="Source Code Pro"/>
              </a:rPr>
            </a:br>
            <a:r>
              <a:rPr lang="en" sz="2000">
                <a:latin typeface="Source Code Pro"/>
                <a:ea typeface="Source Code Pro"/>
                <a:cs typeface="Source Code Pro"/>
                <a:sym typeface="Source Code Pro"/>
              </a:rPr>
              <a:t>	let arrLength = </a:t>
            </a:r>
            <a:r>
              <a:rPr lang="en" sz="2000">
                <a:latin typeface="Source Code Pro"/>
                <a:ea typeface="Source Code Pro"/>
                <a:cs typeface="Source Code Pro"/>
                <a:sym typeface="Source Code Pro"/>
              </a:rPr>
              <a:t>numArray.length();</a:t>
            </a:r>
            <a:br>
              <a:rPr lang="en" sz="2000">
                <a:latin typeface="Source Code Pro"/>
                <a:ea typeface="Source Code Pro"/>
                <a:cs typeface="Source Code Pro"/>
                <a:sym typeface="Source Code Pro"/>
              </a:rPr>
            </a:br>
            <a:r>
              <a:rPr lang="en" sz="2000">
                <a:latin typeface="Source Code Pro"/>
                <a:ea typeface="Source Code Pro"/>
                <a:cs typeface="Source Code Pro"/>
                <a:sym typeface="Source Code Pro"/>
              </a:rPr>
              <a:t>	console.log(arrLength); </a:t>
            </a:r>
            <a:r>
              <a:rPr lang="en" sz="2000">
                <a:solidFill>
                  <a:srgbClr val="6AA84F"/>
                </a:solidFill>
                <a:latin typeface="Source Code Pro"/>
                <a:ea typeface="Source Code Pro"/>
                <a:cs typeface="Source Code Pro"/>
                <a:sym typeface="Source Code Pro"/>
              </a:rPr>
              <a:t>//logs 6</a:t>
            </a:r>
            <a:endParaRPr sz="2000">
              <a:solidFill>
                <a:srgbClr val="6AA84F"/>
              </a:solidFill>
              <a:latin typeface="Source Code Pro"/>
              <a:ea typeface="Source Code Pro"/>
              <a:cs typeface="Source Code Pro"/>
              <a:sym typeface="Source Code Pro"/>
            </a:endParaRPr>
          </a:p>
          <a:p>
            <a:pPr indent="0" lvl="0" marL="0" rtl="0" algn="ctr">
              <a:spcBef>
                <a:spcPts val="1600"/>
              </a:spcBef>
              <a:spcAft>
                <a:spcPts val="0"/>
              </a:spcAft>
              <a:buNone/>
            </a:pPr>
            <a:r>
              <a:t/>
            </a:r>
            <a:endParaRPr>
              <a:solidFill>
                <a:srgbClr val="86B060"/>
              </a:solidFill>
              <a:latin typeface="Source Code Pro"/>
              <a:ea typeface="Source Code Pro"/>
              <a:cs typeface="Source Code Pro"/>
              <a:sym typeface="Source Code Pro"/>
            </a:endParaRPr>
          </a:p>
          <a:p>
            <a:pPr indent="0" lvl="0" marL="0" rtl="0" algn="ctr">
              <a:spcBef>
                <a:spcPts val="1600"/>
              </a:spcBef>
              <a:spcAft>
                <a:spcPts val="0"/>
              </a:spcAft>
              <a:buNone/>
            </a:pPr>
            <a:r>
              <a:t/>
            </a:r>
            <a:endParaRPr>
              <a:solidFill>
                <a:srgbClr val="1F497D"/>
              </a:solidFill>
              <a:latin typeface="Source Code Pro"/>
              <a:ea typeface="Source Code Pro"/>
              <a:cs typeface="Source Code Pro"/>
              <a:sym typeface="Source Code Pro"/>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animEffect filter="fade" transition="in">
                                      <p:cBhvr>
                                        <p:cTn dur="1000"/>
                                        <p:tgtEl>
                                          <p:spTgt spid="1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animEffect filter="fade" transition="in">
                                      <p:cBhvr>
                                        <p:cTn dur="1000"/>
                                        <p:tgtEl>
                                          <p:spTgt spid="1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animEffect filter="fade" transition="in">
                                      <p:cBhvr>
                                        <p:cTn dur="1000"/>
                                        <p:tgtEl>
                                          <p:spTgt spid="1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3" st="3"/>
                                            </p:txEl>
                                          </p:spTgt>
                                        </p:tgtEl>
                                        <p:attrNameLst>
                                          <p:attrName>style.visibility</p:attrName>
                                        </p:attrNameLst>
                                      </p:cBhvr>
                                      <p:to>
                                        <p:strVal val="visible"/>
                                      </p:to>
                                    </p:set>
                                    <p:animEffect filter="fade" transition="in">
                                      <p:cBhvr>
                                        <p:cTn dur="1000"/>
                                        <p:tgtEl>
                                          <p:spTgt spid="1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4" st="4"/>
                                            </p:txEl>
                                          </p:spTgt>
                                        </p:tgtEl>
                                        <p:attrNameLst>
                                          <p:attrName>style.visibility</p:attrName>
                                        </p:attrNameLst>
                                      </p:cBhvr>
                                      <p:to>
                                        <p:strVal val="visible"/>
                                      </p:to>
                                    </p:set>
                                    <p:animEffect filter="fade" transition="in">
                                      <p:cBhvr>
                                        <p:cTn dur="1000"/>
                                        <p:tgtEl>
                                          <p:spTgt spid="1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5" st="5"/>
                                            </p:txEl>
                                          </p:spTgt>
                                        </p:tgtEl>
                                        <p:attrNameLst>
                                          <p:attrName>style.visibility</p:attrName>
                                        </p:attrNameLst>
                                      </p:cBhvr>
                                      <p:to>
                                        <p:strVal val="visible"/>
                                      </p:to>
                                    </p:set>
                                    <p:animEffect filter="fade" transition="in">
                                      <p:cBhvr>
                                        <p:cTn dur="1000"/>
                                        <p:tgtEl>
                                          <p:spTgt spid="1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6" st="6"/>
                                            </p:txEl>
                                          </p:spTgt>
                                        </p:tgtEl>
                                        <p:attrNameLst>
                                          <p:attrName>style.visibility</p:attrName>
                                        </p:attrNameLst>
                                      </p:cBhvr>
                                      <p:to>
                                        <p:strVal val="visible"/>
                                      </p:to>
                                    </p:set>
                                    <p:animEffect filter="fade" transition="in">
                                      <p:cBhvr>
                                        <p:cTn dur="1000"/>
                                        <p:tgtEl>
                                          <p:spTgt spid="11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Exercise: Log the length</a:t>
            </a:r>
            <a:endParaRPr/>
          </a:p>
        </p:txBody>
      </p:sp>
      <p:sp>
        <p:nvSpPr>
          <p:cNvPr id="122" name="Google Shape;122;p2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In you arrays.js file, assign the length of each of your 3 arrays to their own variables.</a:t>
            </a:r>
            <a:endParaRPr/>
          </a:p>
          <a:p>
            <a:pPr indent="-342900" lvl="0" marL="457200" rtl="0">
              <a:spcBef>
                <a:spcPts val="0"/>
              </a:spcBef>
              <a:spcAft>
                <a:spcPts val="0"/>
              </a:spcAft>
              <a:buSzPts val="1800"/>
              <a:buAutoNum type="arabicPeriod"/>
            </a:pPr>
            <a:r>
              <a:rPr lang="en"/>
              <a:t>Log each of the variables.</a:t>
            </a:r>
            <a:endParaRPr/>
          </a:p>
          <a:p>
            <a:pPr indent="-342900" lvl="0" marL="457200">
              <a:spcBef>
                <a:spcPts val="0"/>
              </a:spcBef>
              <a:spcAft>
                <a:spcPts val="0"/>
              </a:spcAft>
              <a:buSzPts val="1800"/>
              <a:buAutoNum type="arabicPeriod"/>
            </a:pPr>
            <a:r>
              <a:rPr lang="en"/>
              <a:t>Run your code and verify the output.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Using Array.length</a:t>
            </a:r>
            <a:endParaRPr/>
          </a:p>
        </p:txBody>
      </p:sp>
      <p:sp>
        <p:nvSpPr>
          <p:cNvPr id="128" name="Google Shape;128;p2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 how could we make good use of knowing the length of the array?</a:t>
            </a:r>
            <a:endParaRPr/>
          </a:p>
          <a:p>
            <a:pPr indent="0" lvl="0" marL="0" rtl="0">
              <a:spcBef>
                <a:spcPts val="1600"/>
              </a:spcBef>
              <a:spcAft>
                <a:spcPts val="0"/>
              </a:spcAft>
              <a:buNone/>
            </a:pPr>
            <a:r>
              <a:rPr lang="en"/>
              <a:t>What if we want to access the last element in the array, but we don’t know how long it is? Let’s see…</a:t>
            </a:r>
            <a:endParaRPr/>
          </a:p>
          <a:p>
            <a:pPr indent="457200" lvl="0" marL="0" rtl="0">
              <a:spcBef>
                <a:spcPts val="1600"/>
              </a:spcBef>
              <a:spcAft>
                <a:spcPts val="0"/>
              </a:spcAft>
              <a:buNone/>
            </a:pPr>
            <a:r>
              <a:rPr lang="en" sz="2000">
                <a:solidFill>
                  <a:srgbClr val="6AA84F"/>
                </a:solidFill>
                <a:latin typeface="Source Code Pro"/>
                <a:ea typeface="Source Code Pro"/>
                <a:cs typeface="Source Code Pro"/>
                <a:sym typeface="Source Code Pro"/>
              </a:rPr>
              <a:t>//     index :  0 1 2 3 4 5</a:t>
            </a:r>
            <a:br>
              <a:rPr lang="en" sz="2000">
                <a:latin typeface="Source Code Pro"/>
                <a:ea typeface="Source Code Pro"/>
                <a:cs typeface="Source Code Pro"/>
                <a:sym typeface="Source Code Pro"/>
              </a:rPr>
            </a:br>
            <a:r>
              <a:rPr lang="en" sz="2000">
                <a:latin typeface="Source Code Pro"/>
                <a:ea typeface="Source Code Pro"/>
                <a:cs typeface="Source Code Pro"/>
                <a:sym typeface="Source Code Pro"/>
              </a:rPr>
              <a:t>	</a:t>
            </a:r>
            <a:r>
              <a:rPr lang="en" sz="2000">
                <a:solidFill>
                  <a:srgbClr val="0000FF"/>
                </a:solidFill>
                <a:latin typeface="Source Code Pro"/>
                <a:ea typeface="Source Code Pro"/>
                <a:cs typeface="Source Code Pro"/>
                <a:sym typeface="Source Code Pro"/>
              </a:rPr>
              <a:t>let </a:t>
            </a:r>
            <a:r>
              <a:rPr lang="en" sz="2000">
                <a:latin typeface="Source Code Pro"/>
                <a:ea typeface="Source Code Pro"/>
                <a:cs typeface="Source Code Pro"/>
                <a:sym typeface="Source Code Pro"/>
              </a:rPr>
              <a:t>numArray = [4,5,6,7,8,9]; </a:t>
            </a:r>
            <a:r>
              <a:rPr lang="en" sz="2000">
                <a:solidFill>
                  <a:srgbClr val="6AA84F"/>
                </a:solidFill>
                <a:latin typeface="Source Code Pro"/>
                <a:ea typeface="Source Code Pro"/>
                <a:cs typeface="Source Code Pro"/>
                <a:sym typeface="Source Code Pro"/>
              </a:rPr>
              <a:t>//length: 6</a:t>
            </a:r>
            <a:endParaRPr sz="2000">
              <a:latin typeface="Source Code Pro"/>
              <a:ea typeface="Source Code Pro"/>
              <a:cs typeface="Source Code Pro"/>
              <a:sym typeface="Source Code Pro"/>
            </a:endParaRPr>
          </a:p>
          <a:p>
            <a:pPr indent="0" lvl="0" marL="0" rtl="0">
              <a:spcBef>
                <a:spcPts val="1600"/>
              </a:spcBef>
              <a:spcAft>
                <a:spcPts val="0"/>
              </a:spcAft>
              <a:buNone/>
            </a:pPr>
            <a:r>
              <a:rPr lang="en" sz="2000">
                <a:latin typeface="Source Code Pro"/>
                <a:ea typeface="Source Code Pro"/>
                <a:cs typeface="Source Code Pro"/>
                <a:sym typeface="Source Code Pro"/>
              </a:rPr>
              <a:t>	</a:t>
            </a:r>
            <a:r>
              <a:rPr lang="en" sz="2000">
                <a:solidFill>
                  <a:srgbClr val="0000FF"/>
                </a:solidFill>
                <a:latin typeface="Source Code Pro"/>
                <a:ea typeface="Source Code Pro"/>
                <a:cs typeface="Source Code Pro"/>
                <a:sym typeface="Source Code Pro"/>
              </a:rPr>
              <a:t>let </a:t>
            </a:r>
            <a:r>
              <a:rPr lang="en" sz="2000">
                <a:latin typeface="Source Code Pro"/>
                <a:ea typeface="Source Code Pro"/>
                <a:cs typeface="Source Code Pro"/>
                <a:sym typeface="Source Code Pro"/>
              </a:rPr>
              <a:t>lastIndex = numArray.length() - 1; </a:t>
            </a:r>
            <a:r>
              <a:rPr lang="en" sz="2000">
                <a:solidFill>
                  <a:srgbClr val="6AA84F"/>
                </a:solidFill>
                <a:latin typeface="Source Code Pro"/>
                <a:ea typeface="Source Code Pro"/>
                <a:cs typeface="Source Code Pro"/>
                <a:sym typeface="Source Code Pro"/>
              </a:rPr>
              <a:t>//equals 5</a:t>
            </a:r>
            <a:endParaRPr sz="2000">
              <a:latin typeface="Source Code Pro"/>
              <a:ea typeface="Source Code Pro"/>
              <a:cs typeface="Source Code Pro"/>
              <a:sym typeface="Source Code Pro"/>
            </a:endParaRPr>
          </a:p>
          <a:p>
            <a:pPr indent="457200" lvl="0" marL="0" rtl="0">
              <a:spcBef>
                <a:spcPts val="1600"/>
              </a:spcBef>
              <a:spcAft>
                <a:spcPts val="0"/>
              </a:spcAft>
              <a:buClr>
                <a:schemeClr val="dk1"/>
              </a:buClr>
              <a:buSzPts val="1100"/>
              <a:buFont typeface="Arial"/>
              <a:buNone/>
            </a:pPr>
            <a:r>
              <a:rPr lang="en" sz="2000">
                <a:latin typeface="Source Code Pro"/>
                <a:ea typeface="Source Code Pro"/>
                <a:cs typeface="Source Code Pro"/>
                <a:sym typeface="Source Code Pro"/>
              </a:rPr>
              <a:t>console.log(numArray[lastIndex]); </a:t>
            </a:r>
            <a:r>
              <a:rPr lang="en" sz="2000">
                <a:solidFill>
                  <a:srgbClr val="6AA84F"/>
                </a:solidFill>
                <a:latin typeface="Source Code Pro"/>
                <a:ea typeface="Source Code Pro"/>
                <a:cs typeface="Source Code Pro"/>
                <a:sym typeface="Source Code Pro"/>
              </a:rPr>
              <a:t>//logs 9</a:t>
            </a:r>
            <a:endParaRPr sz="2000">
              <a:solidFill>
                <a:srgbClr val="6AA84F"/>
              </a:solidFill>
              <a:latin typeface="Source Code Pro"/>
              <a:ea typeface="Source Code Pro"/>
              <a:cs typeface="Source Code Pro"/>
              <a:sym typeface="Source Code Pro"/>
            </a:endParaRPr>
          </a:p>
          <a:p>
            <a:pPr indent="0" lvl="0" marL="0" rtl="0">
              <a:spcBef>
                <a:spcPts val="1600"/>
              </a:spcBef>
              <a:spcAft>
                <a:spcPts val="0"/>
              </a:spcAft>
              <a:buNone/>
            </a:pPr>
            <a:r>
              <a:t/>
            </a:r>
            <a:endParaRPr/>
          </a:p>
          <a:p>
            <a:pPr indent="0" lvl="0" marL="0" rtl="0">
              <a:spcBef>
                <a:spcPts val="1600"/>
              </a:spcBef>
              <a:spcAft>
                <a:spcPts val="0"/>
              </a:spcAft>
              <a:buNone/>
            </a:pPr>
            <a:r>
              <a:t/>
            </a:r>
            <a:endParaRPr>
              <a:solidFill>
                <a:srgbClr val="86B060"/>
              </a:solidFill>
              <a:latin typeface="Source Code Pro"/>
              <a:ea typeface="Source Code Pro"/>
              <a:cs typeface="Source Code Pro"/>
              <a:sym typeface="Source Code Pro"/>
            </a:endParaRPr>
          </a:p>
          <a:p>
            <a:pPr indent="0" lvl="0" marL="0" rtl="0" algn="ctr">
              <a:spcBef>
                <a:spcPts val="1600"/>
              </a:spcBef>
              <a:spcAft>
                <a:spcPts val="0"/>
              </a:spcAft>
              <a:buNone/>
            </a:pPr>
            <a:r>
              <a:t/>
            </a:r>
            <a:endParaRPr>
              <a:solidFill>
                <a:srgbClr val="86B060"/>
              </a:solidFill>
              <a:latin typeface="Source Code Pro"/>
              <a:ea typeface="Source Code Pro"/>
              <a:cs typeface="Source Code Pro"/>
              <a:sym typeface="Source Code Pro"/>
            </a:endParaRPr>
          </a:p>
          <a:p>
            <a:pPr indent="0" lvl="0" marL="0" rtl="0" algn="ctr">
              <a:spcBef>
                <a:spcPts val="1600"/>
              </a:spcBef>
              <a:spcAft>
                <a:spcPts val="1600"/>
              </a:spcAft>
              <a:buNone/>
            </a:pPr>
            <a:r>
              <a:t/>
            </a:r>
            <a:endParaRPr>
              <a:solidFill>
                <a:srgbClr val="86B060"/>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animEffect filter="fade" transition="in">
                                      <p:cBhvr>
                                        <p:cTn dur="1000"/>
                                        <p:tgtEl>
                                          <p:spTgt spid="1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1" st="1"/>
                                            </p:txEl>
                                          </p:spTgt>
                                        </p:tgtEl>
                                        <p:attrNameLst>
                                          <p:attrName>style.visibility</p:attrName>
                                        </p:attrNameLst>
                                      </p:cBhvr>
                                      <p:to>
                                        <p:strVal val="visible"/>
                                      </p:to>
                                    </p:set>
                                    <p:animEffect filter="fade" transition="in">
                                      <p:cBhvr>
                                        <p:cTn dur="1000"/>
                                        <p:tgtEl>
                                          <p:spTgt spid="1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2" st="2"/>
                                            </p:txEl>
                                          </p:spTgt>
                                        </p:tgtEl>
                                        <p:attrNameLst>
                                          <p:attrName>style.visibility</p:attrName>
                                        </p:attrNameLst>
                                      </p:cBhvr>
                                      <p:to>
                                        <p:strVal val="visible"/>
                                      </p:to>
                                    </p:set>
                                    <p:animEffect filter="fade" transition="in">
                                      <p:cBhvr>
                                        <p:cTn dur="1000"/>
                                        <p:tgtEl>
                                          <p:spTgt spid="12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3" st="3"/>
                                            </p:txEl>
                                          </p:spTgt>
                                        </p:tgtEl>
                                        <p:attrNameLst>
                                          <p:attrName>style.visibility</p:attrName>
                                        </p:attrNameLst>
                                      </p:cBhvr>
                                      <p:to>
                                        <p:strVal val="visible"/>
                                      </p:to>
                                    </p:set>
                                    <p:animEffect filter="fade" transition="in">
                                      <p:cBhvr>
                                        <p:cTn dur="1000"/>
                                        <p:tgtEl>
                                          <p:spTgt spid="12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4" st="4"/>
                                            </p:txEl>
                                          </p:spTgt>
                                        </p:tgtEl>
                                        <p:attrNameLst>
                                          <p:attrName>style.visibility</p:attrName>
                                        </p:attrNameLst>
                                      </p:cBhvr>
                                      <p:to>
                                        <p:strVal val="visible"/>
                                      </p:to>
                                    </p:set>
                                    <p:animEffect filter="fade" transition="in">
                                      <p:cBhvr>
                                        <p:cTn dur="1000"/>
                                        <p:tgtEl>
                                          <p:spTgt spid="12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5" st="5"/>
                                            </p:txEl>
                                          </p:spTgt>
                                        </p:tgtEl>
                                        <p:attrNameLst>
                                          <p:attrName>style.visibility</p:attrName>
                                        </p:attrNameLst>
                                      </p:cBhvr>
                                      <p:to>
                                        <p:strVal val="visible"/>
                                      </p:to>
                                    </p:set>
                                    <p:animEffect filter="fade" transition="in">
                                      <p:cBhvr>
                                        <p:cTn dur="1000"/>
                                        <p:tgtEl>
                                          <p:spTgt spid="12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6" st="6"/>
                                            </p:txEl>
                                          </p:spTgt>
                                        </p:tgtEl>
                                        <p:attrNameLst>
                                          <p:attrName>style.visibility</p:attrName>
                                        </p:attrNameLst>
                                      </p:cBhvr>
                                      <p:to>
                                        <p:strVal val="visible"/>
                                      </p:to>
                                    </p:set>
                                    <p:animEffect filter="fade" transition="in">
                                      <p:cBhvr>
                                        <p:cTn dur="1000"/>
                                        <p:tgtEl>
                                          <p:spTgt spid="12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7" st="7"/>
                                            </p:txEl>
                                          </p:spTgt>
                                        </p:tgtEl>
                                        <p:attrNameLst>
                                          <p:attrName>style.visibility</p:attrName>
                                        </p:attrNameLst>
                                      </p:cBhvr>
                                      <p:to>
                                        <p:strVal val="visible"/>
                                      </p:to>
                                    </p:set>
                                    <p:animEffect filter="fade" transition="in">
                                      <p:cBhvr>
                                        <p:cTn dur="1000"/>
                                        <p:tgtEl>
                                          <p:spTgt spid="12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8" st="8"/>
                                            </p:txEl>
                                          </p:spTgt>
                                        </p:tgtEl>
                                        <p:attrNameLst>
                                          <p:attrName>style.visibility</p:attrName>
                                        </p:attrNameLst>
                                      </p:cBhvr>
                                      <p:to>
                                        <p:strVal val="visible"/>
                                      </p:to>
                                    </p:set>
                                    <p:animEffect filter="fade" transition="in">
                                      <p:cBhvr>
                                        <p:cTn dur="1000"/>
                                        <p:tgtEl>
                                          <p:spTgt spid="12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Exercise: Last Array elements</a:t>
            </a:r>
            <a:endParaRPr/>
          </a:p>
        </p:txBody>
      </p:sp>
      <p:sp>
        <p:nvSpPr>
          <p:cNvPr id="134" name="Google Shape;134;p2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In your arrays.js file, log the last element of each array:</a:t>
            </a:r>
            <a:endParaRPr/>
          </a:p>
          <a:p>
            <a:pPr indent="-342900" lvl="0" marL="457200" rtl="0">
              <a:spcBef>
                <a:spcPts val="0"/>
              </a:spcBef>
              <a:spcAft>
                <a:spcPts val="0"/>
              </a:spcAft>
              <a:buSzPts val="1800"/>
              <a:buAutoNum type="arabicPeriod"/>
            </a:pPr>
            <a:r>
              <a:rPr lang="en"/>
              <a:t>Use three new variables to hold the index value for each array’s last index.</a:t>
            </a:r>
            <a:endParaRPr/>
          </a:p>
          <a:p>
            <a:pPr indent="-342900" lvl="0" marL="457200" rtl="0">
              <a:spcBef>
                <a:spcPts val="0"/>
              </a:spcBef>
              <a:spcAft>
                <a:spcPts val="0"/>
              </a:spcAft>
              <a:buSzPts val="1800"/>
              <a:buAutoNum type="arabicPeriod"/>
            </a:pPr>
            <a:r>
              <a:rPr lang="en"/>
              <a:t>You should use the length() method to do this.</a:t>
            </a:r>
            <a:endParaRPr/>
          </a:p>
          <a:p>
            <a:pPr indent="-342900" lvl="0" marL="457200" rtl="0">
              <a:spcBef>
                <a:spcPts val="0"/>
              </a:spcBef>
              <a:spcAft>
                <a:spcPts val="0"/>
              </a:spcAft>
              <a:buSzPts val="1800"/>
              <a:buAutoNum type="arabicPeriod"/>
            </a:pPr>
            <a:r>
              <a:rPr lang="en"/>
              <a:t>Log the value of the last element of each array.</a:t>
            </a:r>
            <a:endParaRPr/>
          </a:p>
          <a:p>
            <a:pPr indent="-342900" lvl="0" marL="457200">
              <a:spcBef>
                <a:spcPts val="0"/>
              </a:spcBef>
              <a:spcAft>
                <a:spcPts val="0"/>
              </a:spcAft>
              <a:buSzPts val="1800"/>
              <a:buAutoNum type="arabicPeriod"/>
            </a:pPr>
            <a:r>
              <a:rPr lang="en"/>
              <a:t>Run your code and verify.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More Built-In Array methods</a:t>
            </a:r>
            <a:endParaRPr/>
          </a:p>
        </p:txBody>
      </p:sp>
      <p:sp>
        <p:nvSpPr>
          <p:cNvPr id="140" name="Google Shape;140;p2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t>Two other built-in array </a:t>
            </a:r>
            <a:r>
              <a:rPr lang="en" sz="1400"/>
              <a:t>methods we’ll talk about today are reverse() and sort(). </a:t>
            </a:r>
            <a:endParaRPr sz="1400"/>
          </a:p>
          <a:p>
            <a:pPr indent="0" lvl="0" marL="0" rtl="0">
              <a:spcBef>
                <a:spcPts val="1600"/>
              </a:spcBef>
              <a:spcAft>
                <a:spcPts val="0"/>
              </a:spcAft>
              <a:buNone/>
            </a:pPr>
            <a:r>
              <a:rPr lang="en" sz="1400"/>
              <a:t>Reverse simply reverses the order of an array.</a:t>
            </a:r>
            <a:endParaRPr sz="1400"/>
          </a:p>
          <a:p>
            <a:pPr indent="0" lvl="0" marL="457200" rtl="0">
              <a:spcBef>
                <a:spcPts val="1600"/>
              </a:spcBef>
              <a:spcAft>
                <a:spcPts val="0"/>
              </a:spcAft>
              <a:buNone/>
            </a:pPr>
            <a:r>
              <a:rPr lang="en">
                <a:solidFill>
                  <a:srgbClr val="0000FF"/>
                </a:solidFill>
                <a:latin typeface="Source Code Pro"/>
                <a:ea typeface="Source Code Pro"/>
                <a:cs typeface="Source Code Pro"/>
                <a:sym typeface="Source Code Pro"/>
              </a:rPr>
              <a:t>let</a:t>
            </a:r>
            <a:r>
              <a:rPr lang="en">
                <a:solidFill>
                  <a:srgbClr val="0000FF"/>
                </a:solidFill>
                <a:latin typeface="Source Code Pro"/>
                <a:ea typeface="Source Code Pro"/>
                <a:cs typeface="Source Code Pro"/>
                <a:sym typeface="Source Code Pro"/>
              </a:rPr>
              <a:t> </a:t>
            </a:r>
            <a:r>
              <a:rPr lang="en">
                <a:latin typeface="Source Code Pro"/>
                <a:ea typeface="Source Code Pro"/>
                <a:cs typeface="Source Code Pro"/>
                <a:sym typeface="Source Code Pro"/>
              </a:rPr>
              <a:t>myArray = [1,2,3,4];</a:t>
            </a:r>
            <a:br>
              <a:rPr lang="en">
                <a:latin typeface="Source Code Pro"/>
                <a:ea typeface="Source Code Pro"/>
                <a:cs typeface="Source Code Pro"/>
                <a:sym typeface="Source Code Pro"/>
              </a:rPr>
            </a:br>
            <a:r>
              <a:rPr lang="en">
                <a:latin typeface="Source Code Pro"/>
                <a:ea typeface="Source Code Pro"/>
                <a:cs typeface="Source Code Pro"/>
                <a:sym typeface="Source Code Pro"/>
              </a:rPr>
              <a:t>myArray = myArray.reverse(); </a:t>
            </a:r>
            <a:r>
              <a:rPr lang="en">
                <a:solidFill>
                  <a:srgbClr val="6AA84F"/>
                </a:solidFill>
                <a:latin typeface="Source Code Pro"/>
                <a:ea typeface="Source Code Pro"/>
                <a:cs typeface="Source Code Pro"/>
                <a:sym typeface="Source Code Pro"/>
              </a:rPr>
              <a:t>// myArray is now [4,3,2,1]</a:t>
            </a:r>
            <a:endParaRPr>
              <a:solidFill>
                <a:srgbClr val="6AA84F"/>
              </a:solidFill>
              <a:latin typeface="Source Code Pro"/>
              <a:ea typeface="Source Code Pro"/>
              <a:cs typeface="Source Code Pro"/>
              <a:sym typeface="Source Code Pro"/>
            </a:endParaRPr>
          </a:p>
          <a:p>
            <a:pPr indent="0" lvl="0" marL="0" rtl="0">
              <a:spcBef>
                <a:spcPts val="1600"/>
              </a:spcBef>
              <a:spcAft>
                <a:spcPts val="0"/>
              </a:spcAft>
              <a:buNone/>
            </a:pPr>
            <a:r>
              <a:rPr lang="en" sz="1400"/>
              <a:t>Sort sorts an array by either numerical or alphabetical order.</a:t>
            </a:r>
            <a:endParaRPr sz="1400"/>
          </a:p>
          <a:p>
            <a:pPr indent="0" lvl="0" marL="457200" rtl="0">
              <a:spcBef>
                <a:spcPts val="1600"/>
              </a:spcBef>
              <a:spcAft>
                <a:spcPts val="1600"/>
              </a:spcAft>
              <a:buNone/>
            </a:pPr>
            <a:r>
              <a:rPr lang="en">
                <a:solidFill>
                  <a:srgbClr val="0000FF"/>
                </a:solidFill>
                <a:latin typeface="Source Code Pro"/>
                <a:ea typeface="Source Code Pro"/>
                <a:cs typeface="Source Code Pro"/>
                <a:sym typeface="Source Code Pro"/>
              </a:rPr>
              <a:t>let</a:t>
            </a:r>
            <a:r>
              <a:rPr lang="en">
                <a:solidFill>
                  <a:srgbClr val="0000FF"/>
                </a:solidFill>
                <a:latin typeface="Source Code Pro"/>
                <a:ea typeface="Source Code Pro"/>
                <a:cs typeface="Source Code Pro"/>
                <a:sym typeface="Source Code Pro"/>
              </a:rPr>
              <a:t> </a:t>
            </a:r>
            <a:r>
              <a:rPr lang="en">
                <a:latin typeface="Source Code Pro"/>
                <a:ea typeface="Source Code Pro"/>
                <a:cs typeface="Source Code Pro"/>
                <a:sym typeface="Source Code Pro"/>
              </a:rPr>
              <a:t>myChars = [‘d’,’b’,’a’,’c’];</a:t>
            </a:r>
            <a:br>
              <a:rPr lang="en">
                <a:latin typeface="Source Code Pro"/>
                <a:ea typeface="Source Code Pro"/>
                <a:cs typeface="Source Code Pro"/>
                <a:sym typeface="Source Code Pro"/>
              </a:rPr>
            </a:br>
            <a:r>
              <a:rPr lang="en">
                <a:latin typeface="Source Code Pro"/>
                <a:ea typeface="Source Code Pro"/>
                <a:cs typeface="Source Code Pro"/>
                <a:sym typeface="Source Code Pro"/>
              </a:rPr>
              <a:t>myChars = mychars.sort(); </a:t>
            </a:r>
            <a:r>
              <a:rPr lang="en">
                <a:solidFill>
                  <a:srgbClr val="6AA84F"/>
                </a:solidFill>
                <a:latin typeface="Source Code Pro"/>
                <a:ea typeface="Source Code Pro"/>
                <a:cs typeface="Source Code Pro"/>
                <a:sym typeface="Source Code Pro"/>
              </a:rPr>
              <a:t>// myChars is now</a:t>
            </a:r>
            <a:br>
              <a:rPr lang="en">
                <a:solidFill>
                  <a:srgbClr val="6AA84F"/>
                </a:solidFill>
                <a:latin typeface="Source Code Pro"/>
                <a:ea typeface="Source Code Pro"/>
                <a:cs typeface="Source Code Pro"/>
                <a:sym typeface="Source Code Pro"/>
              </a:rPr>
            </a:br>
            <a:r>
              <a:rPr lang="en">
                <a:solidFill>
                  <a:srgbClr val="6AA84F"/>
                </a:solidFill>
                <a:latin typeface="Source Code Pro"/>
                <a:ea typeface="Source Code Pro"/>
                <a:cs typeface="Source Code Pro"/>
                <a:sym typeface="Source Code Pro"/>
              </a:rPr>
              <a:t>                          //  [‘a’,‘b’,‘c’,‘d’]</a:t>
            </a:r>
            <a:endParaRPr>
              <a:solidFill>
                <a:srgbClr val="6AA84F"/>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animEffect filter="fade" transition="in">
                                      <p:cBhvr>
                                        <p:cTn dur="1000"/>
                                        <p:tgtEl>
                                          <p:spTgt spid="1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1" st="1"/>
                                            </p:txEl>
                                          </p:spTgt>
                                        </p:tgtEl>
                                        <p:attrNameLst>
                                          <p:attrName>style.visibility</p:attrName>
                                        </p:attrNameLst>
                                      </p:cBhvr>
                                      <p:to>
                                        <p:strVal val="visible"/>
                                      </p:to>
                                    </p:set>
                                    <p:animEffect filter="fade" transition="in">
                                      <p:cBhvr>
                                        <p:cTn dur="1000"/>
                                        <p:tgtEl>
                                          <p:spTgt spid="1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2" st="2"/>
                                            </p:txEl>
                                          </p:spTgt>
                                        </p:tgtEl>
                                        <p:attrNameLst>
                                          <p:attrName>style.visibility</p:attrName>
                                        </p:attrNameLst>
                                      </p:cBhvr>
                                      <p:to>
                                        <p:strVal val="visible"/>
                                      </p:to>
                                    </p:set>
                                    <p:animEffect filter="fade" transition="in">
                                      <p:cBhvr>
                                        <p:cTn dur="1000"/>
                                        <p:tgtEl>
                                          <p:spTgt spid="1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3" st="3"/>
                                            </p:txEl>
                                          </p:spTgt>
                                        </p:tgtEl>
                                        <p:attrNameLst>
                                          <p:attrName>style.visibility</p:attrName>
                                        </p:attrNameLst>
                                      </p:cBhvr>
                                      <p:to>
                                        <p:strVal val="visible"/>
                                      </p:to>
                                    </p:set>
                                    <p:animEffect filter="fade" transition="in">
                                      <p:cBhvr>
                                        <p:cTn dur="1000"/>
                                        <p:tgtEl>
                                          <p:spTgt spid="14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4" st="4"/>
                                            </p:txEl>
                                          </p:spTgt>
                                        </p:tgtEl>
                                        <p:attrNameLst>
                                          <p:attrName>style.visibility</p:attrName>
                                        </p:attrNameLst>
                                      </p:cBhvr>
                                      <p:to>
                                        <p:strVal val="visible"/>
                                      </p:to>
                                    </p:set>
                                    <p:animEffect filter="fade" transition="in">
                                      <p:cBhvr>
                                        <p:cTn dur="1000"/>
                                        <p:tgtEl>
                                          <p:spTgt spid="14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Exercise: Reverse and Sort</a:t>
            </a:r>
            <a:endParaRPr/>
          </a:p>
        </p:txBody>
      </p:sp>
      <p:sp>
        <p:nvSpPr>
          <p:cNvPr id="146" name="Google Shape;146;p2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Create a new file called reverseAndSort.js</a:t>
            </a:r>
            <a:endParaRPr/>
          </a:p>
          <a:p>
            <a:pPr indent="-342900" lvl="0" marL="457200" rtl="0">
              <a:spcBef>
                <a:spcPts val="0"/>
              </a:spcBef>
              <a:spcAft>
                <a:spcPts val="0"/>
              </a:spcAft>
              <a:buSzPts val="1800"/>
              <a:buAutoNum type="arabicPeriod"/>
            </a:pPr>
            <a:r>
              <a:rPr lang="en"/>
              <a:t>Create three arrays, one numeric, one string, and one of your choice.</a:t>
            </a:r>
            <a:endParaRPr/>
          </a:p>
          <a:p>
            <a:pPr indent="-342900" lvl="0" marL="457200" rtl="0">
              <a:spcBef>
                <a:spcPts val="0"/>
              </a:spcBef>
              <a:spcAft>
                <a:spcPts val="0"/>
              </a:spcAft>
              <a:buSzPts val="1800"/>
              <a:buAutoNum type="arabicPeriod"/>
            </a:pPr>
            <a:r>
              <a:rPr lang="en"/>
              <a:t>Sort each array and log the result.</a:t>
            </a:r>
            <a:endParaRPr/>
          </a:p>
          <a:p>
            <a:pPr indent="-342900" lvl="0" marL="457200" rtl="0">
              <a:spcBef>
                <a:spcPts val="0"/>
              </a:spcBef>
              <a:spcAft>
                <a:spcPts val="0"/>
              </a:spcAft>
              <a:buSzPts val="1800"/>
              <a:buAutoNum type="arabicPeriod"/>
            </a:pPr>
            <a:r>
              <a:rPr lang="en"/>
              <a:t>Reverse each array and log the result.</a:t>
            </a:r>
            <a:endParaRPr/>
          </a:p>
          <a:p>
            <a:pPr indent="-342900" lvl="0" marL="457200" rtl="0">
              <a:spcBef>
                <a:spcPts val="0"/>
              </a:spcBef>
              <a:spcAft>
                <a:spcPts val="0"/>
              </a:spcAft>
              <a:buSzPts val="1800"/>
              <a:buAutoNum type="arabicPeriod"/>
            </a:pPr>
            <a:r>
              <a:rPr lang="en"/>
              <a:t>Try a combination of sorting and reversing at least one array and log the result.</a:t>
            </a:r>
            <a:endParaRPr/>
          </a:p>
          <a:p>
            <a:pPr indent="-342900" lvl="0" marL="457200">
              <a:spcBef>
                <a:spcPts val="0"/>
              </a:spcBef>
              <a:spcAft>
                <a:spcPts val="0"/>
              </a:spcAft>
              <a:buSzPts val="1800"/>
              <a:buAutoNum type="arabicPeriod"/>
            </a:pPr>
            <a:r>
              <a:rPr lang="en"/>
              <a:t>Run your code and verify the results.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Break Time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Strings are a little like arrays</a:t>
            </a:r>
            <a:endParaRPr/>
          </a:p>
        </p:txBody>
      </p:sp>
      <p:sp>
        <p:nvSpPr>
          <p:cNvPr id="157" name="Google Shape;157;p2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Strings and arrays aren’t the same thing, but they are similar and some of JavaScript’s methods work on both. You could look at a string a bit like an array of characters, and you can access individual characters within a string by index number the same way you would with an array.</a:t>
            </a:r>
            <a:endParaRPr/>
          </a:p>
          <a:p>
            <a:pPr indent="0" lvl="0" marL="457200" rtl="0">
              <a:spcBef>
                <a:spcPts val="1600"/>
              </a:spcBef>
              <a:spcAft>
                <a:spcPts val="0"/>
              </a:spcAft>
              <a:buNone/>
            </a:pPr>
            <a:r>
              <a:rPr b="1" lang="en">
                <a:latin typeface="Source Code Pro"/>
                <a:ea typeface="Source Code Pro"/>
                <a:cs typeface="Source Code Pro"/>
                <a:sym typeface="Source Code Pro"/>
              </a:rPr>
              <a:t>let</a:t>
            </a:r>
            <a:r>
              <a:rPr b="1" lang="en">
                <a:latin typeface="Source Code Pro"/>
                <a:ea typeface="Source Code Pro"/>
                <a:cs typeface="Source Code Pro"/>
                <a:sym typeface="Source Code Pro"/>
              </a:rPr>
              <a:t> myString = “Happy Birthday”;</a:t>
            </a:r>
            <a:endParaRPr b="1">
              <a:latin typeface="Source Code Pro"/>
              <a:ea typeface="Source Code Pro"/>
              <a:cs typeface="Source Code Pro"/>
              <a:sym typeface="Source Code Pro"/>
            </a:endParaRPr>
          </a:p>
          <a:p>
            <a:pPr indent="0" lvl="0" marL="457200" rtl="0">
              <a:spcBef>
                <a:spcPts val="1600"/>
              </a:spcBef>
              <a:spcAft>
                <a:spcPts val="0"/>
              </a:spcAft>
              <a:buNone/>
            </a:pPr>
            <a:r>
              <a:rPr b="1" lang="en">
                <a:latin typeface="Source Code Pro"/>
                <a:ea typeface="Source Code Pro"/>
                <a:cs typeface="Source Code Pro"/>
                <a:sym typeface="Source Code Pro"/>
              </a:rPr>
              <a:t>let</a:t>
            </a:r>
            <a:r>
              <a:rPr b="1" lang="en">
                <a:latin typeface="Source Code Pro"/>
                <a:ea typeface="Source Code Pro"/>
                <a:cs typeface="Source Code Pro"/>
                <a:sym typeface="Source Code Pro"/>
              </a:rPr>
              <a:t> someChar = myString[1]; // what letter is this?</a:t>
            </a:r>
            <a:endParaRPr b="1">
              <a:latin typeface="Source Code Pro"/>
              <a:ea typeface="Source Code Pro"/>
              <a:cs typeface="Source Code Pro"/>
              <a:sym typeface="Source Code Pro"/>
            </a:endParaRPr>
          </a:p>
          <a:p>
            <a:pPr indent="0" lvl="0" marL="457200" rtl="0">
              <a:spcBef>
                <a:spcPts val="1600"/>
              </a:spcBef>
              <a:spcAft>
                <a:spcPts val="1600"/>
              </a:spcAft>
              <a:buNone/>
            </a:pPr>
            <a:r>
              <a:rPr b="1" lang="en">
                <a:latin typeface="Source Code Pro"/>
                <a:ea typeface="Source Code Pro"/>
                <a:cs typeface="Source Code Pro"/>
                <a:sym typeface="Source Code Pro"/>
              </a:rPr>
              <a:t>let</a:t>
            </a:r>
            <a:r>
              <a:rPr b="1" lang="en">
                <a:latin typeface="Source Code Pro"/>
                <a:ea typeface="Source Code Pro"/>
                <a:cs typeface="Source Code Pro"/>
                <a:sym typeface="Source Code Pro"/>
              </a:rPr>
              <a:t> anotherChar = myString[5]; // how about this one?</a:t>
            </a:r>
            <a:endParaRPr b="1">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0" st="0"/>
                                            </p:txEl>
                                          </p:spTgt>
                                        </p:tgtEl>
                                        <p:attrNameLst>
                                          <p:attrName>style.visibility</p:attrName>
                                        </p:attrNameLst>
                                      </p:cBhvr>
                                      <p:to>
                                        <p:strVal val="visible"/>
                                      </p:to>
                                    </p:set>
                                    <p:animEffect filter="fade" transition="in">
                                      <p:cBhvr>
                                        <p:cTn dur="1000"/>
                                        <p:tgtEl>
                                          <p:spTgt spid="1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1" st="1"/>
                                            </p:txEl>
                                          </p:spTgt>
                                        </p:tgtEl>
                                        <p:attrNameLst>
                                          <p:attrName>style.visibility</p:attrName>
                                        </p:attrNameLst>
                                      </p:cBhvr>
                                      <p:to>
                                        <p:strVal val="visible"/>
                                      </p:to>
                                    </p:set>
                                    <p:animEffect filter="fade" transition="in">
                                      <p:cBhvr>
                                        <p:cTn dur="1000"/>
                                        <p:tgtEl>
                                          <p:spTgt spid="1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2" st="2"/>
                                            </p:txEl>
                                          </p:spTgt>
                                        </p:tgtEl>
                                        <p:attrNameLst>
                                          <p:attrName>style.visibility</p:attrName>
                                        </p:attrNameLst>
                                      </p:cBhvr>
                                      <p:to>
                                        <p:strVal val="visible"/>
                                      </p:to>
                                    </p:set>
                                    <p:animEffect filter="fade" transition="in">
                                      <p:cBhvr>
                                        <p:cTn dur="1000"/>
                                        <p:tgtEl>
                                          <p:spTgt spid="1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3" st="3"/>
                                            </p:txEl>
                                          </p:spTgt>
                                        </p:tgtEl>
                                        <p:attrNameLst>
                                          <p:attrName>style.visibility</p:attrName>
                                        </p:attrNameLst>
                                      </p:cBhvr>
                                      <p:to>
                                        <p:strVal val="visible"/>
                                      </p:to>
                                    </p:set>
                                    <p:animEffect filter="fade" transition="in">
                                      <p:cBhvr>
                                        <p:cTn dur="1000"/>
                                        <p:tgtEl>
                                          <p:spTgt spid="15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Exercise: Find the third letter</a:t>
            </a:r>
            <a:endParaRPr/>
          </a:p>
        </p:txBody>
      </p:sp>
      <p:sp>
        <p:nvSpPr>
          <p:cNvPr id="163" name="Google Shape;163;p3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Create a new file called thirdLetter.js</a:t>
            </a:r>
            <a:endParaRPr/>
          </a:p>
          <a:p>
            <a:pPr indent="-342900" lvl="0" marL="457200" rtl="0">
              <a:spcBef>
                <a:spcPts val="0"/>
              </a:spcBef>
              <a:spcAft>
                <a:spcPts val="0"/>
              </a:spcAft>
              <a:buSzPts val="1800"/>
              <a:buAutoNum type="arabicPeriod"/>
            </a:pPr>
            <a:r>
              <a:rPr lang="en"/>
              <a:t>Create three new string variables and assign them values that are three or more characters long.</a:t>
            </a:r>
            <a:endParaRPr/>
          </a:p>
          <a:p>
            <a:pPr indent="-342900" lvl="0" marL="457200" rtl="0">
              <a:spcBef>
                <a:spcPts val="0"/>
              </a:spcBef>
              <a:spcAft>
                <a:spcPts val="0"/>
              </a:spcAft>
              <a:buSzPts val="1800"/>
              <a:buAutoNum type="arabicPeriod"/>
            </a:pPr>
            <a:r>
              <a:rPr lang="en"/>
              <a:t>Create a function called findThirdLetter that takes a parameter </a:t>
            </a:r>
            <a:r>
              <a:rPr b="1" lang="en"/>
              <a:t>str</a:t>
            </a:r>
            <a:endParaRPr/>
          </a:p>
          <a:p>
            <a:pPr indent="-342900" lvl="0" marL="457200" rtl="0">
              <a:spcBef>
                <a:spcPts val="0"/>
              </a:spcBef>
              <a:spcAft>
                <a:spcPts val="0"/>
              </a:spcAft>
              <a:buSzPts val="1800"/>
              <a:buAutoNum type="arabicPeriod"/>
            </a:pPr>
            <a:r>
              <a:rPr lang="en"/>
              <a:t>findThirdLetter should return the third character in whatever string is passed to it.</a:t>
            </a:r>
            <a:endParaRPr/>
          </a:p>
          <a:p>
            <a:pPr indent="-342900" lvl="0" marL="457200">
              <a:spcBef>
                <a:spcPts val="0"/>
              </a:spcBef>
              <a:spcAft>
                <a:spcPts val="0"/>
              </a:spcAft>
              <a:buSzPts val="1800"/>
              <a:buAutoNum type="arabicPeriod"/>
            </a:pPr>
            <a:r>
              <a:rPr lang="en"/>
              <a:t>Log the results of findThirdLetter to the console.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403675" y="94426"/>
            <a:ext cx="7315500" cy="1014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Let’s Split</a:t>
            </a:r>
            <a:endParaRPr/>
          </a:p>
        </p:txBody>
      </p:sp>
      <p:sp>
        <p:nvSpPr>
          <p:cNvPr id="169" name="Google Shape;169;p3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t>A string </a:t>
            </a:r>
            <a:r>
              <a:rPr lang="en" sz="1400"/>
              <a:t>variable</a:t>
            </a:r>
            <a:r>
              <a:rPr lang="en" sz="1400"/>
              <a:t> can be converted to an array using the split method.</a:t>
            </a:r>
            <a:endParaRPr sz="1400"/>
          </a:p>
          <a:p>
            <a:pPr indent="0" lvl="0" marL="457200" rtl="0">
              <a:spcBef>
                <a:spcPts val="1600"/>
              </a:spcBef>
              <a:spcAft>
                <a:spcPts val="0"/>
              </a:spcAft>
              <a:buNone/>
            </a:pPr>
            <a:r>
              <a:rPr b="1" lang="en" sz="1400">
                <a:latin typeface="Source Code Pro"/>
                <a:ea typeface="Source Code Pro"/>
                <a:cs typeface="Source Code Pro"/>
                <a:sym typeface="Source Code Pro"/>
              </a:rPr>
              <a:t>let</a:t>
            </a:r>
            <a:r>
              <a:rPr b="1" lang="en" sz="1400">
                <a:latin typeface="Source Code Pro"/>
                <a:ea typeface="Source Code Pro"/>
                <a:cs typeface="Source Code Pro"/>
                <a:sym typeface="Source Code Pro"/>
              </a:rPr>
              <a:t> myString = “hello world”;</a:t>
            </a:r>
            <a:endParaRPr b="1" sz="1400">
              <a:latin typeface="Source Code Pro"/>
              <a:ea typeface="Source Code Pro"/>
              <a:cs typeface="Source Code Pro"/>
              <a:sym typeface="Source Code Pro"/>
            </a:endParaRPr>
          </a:p>
          <a:p>
            <a:pPr indent="0" lvl="0" marL="457200" rtl="0">
              <a:spcBef>
                <a:spcPts val="1600"/>
              </a:spcBef>
              <a:spcAft>
                <a:spcPts val="0"/>
              </a:spcAft>
              <a:buNone/>
            </a:pPr>
            <a:r>
              <a:rPr b="1" lang="en" sz="1400">
                <a:latin typeface="Source Code Pro"/>
                <a:ea typeface="Source Code Pro"/>
                <a:cs typeface="Source Code Pro"/>
                <a:sym typeface="Source Code Pro"/>
              </a:rPr>
              <a:t>let</a:t>
            </a:r>
            <a:r>
              <a:rPr b="1" lang="en" sz="1400">
                <a:latin typeface="Source Code Pro"/>
                <a:ea typeface="Source Code Pro"/>
                <a:cs typeface="Source Code Pro"/>
                <a:sym typeface="Source Code Pro"/>
              </a:rPr>
              <a:t> myArray = myString.split(); </a:t>
            </a:r>
            <a:r>
              <a:rPr lang="en" sz="1400">
                <a:solidFill>
                  <a:srgbClr val="6AA84F"/>
                </a:solidFill>
                <a:latin typeface="Source Code Pro"/>
                <a:ea typeface="Source Code Pro"/>
                <a:cs typeface="Source Code Pro"/>
                <a:sym typeface="Source Code Pro"/>
              </a:rPr>
              <a:t>// myArray is now [‘hello world’]</a:t>
            </a:r>
            <a:endParaRPr sz="1400">
              <a:solidFill>
                <a:srgbClr val="6AA84F"/>
              </a:solidFill>
              <a:latin typeface="Source Code Pro"/>
              <a:ea typeface="Source Code Pro"/>
              <a:cs typeface="Source Code Pro"/>
              <a:sym typeface="Source Code Pro"/>
            </a:endParaRPr>
          </a:p>
          <a:p>
            <a:pPr indent="0" lvl="0" marL="0" rtl="0">
              <a:spcBef>
                <a:spcPts val="1600"/>
              </a:spcBef>
              <a:spcAft>
                <a:spcPts val="0"/>
              </a:spcAft>
              <a:buNone/>
            </a:pPr>
            <a:r>
              <a:rPr i="1" lang="en" sz="1400">
                <a:solidFill>
                  <a:schemeClr val="accent2"/>
                </a:solidFill>
              </a:rPr>
              <a:t>The above code would return an array containing a single item: The string “hello world.”  But what if we want to split each letter into its own index? We can do this by telling JavaScript what character to split the string at. If we use empty quotes (with no space) it will split the string at every character.</a:t>
            </a:r>
            <a:endParaRPr i="1" sz="1400">
              <a:solidFill>
                <a:schemeClr val="accent2"/>
              </a:solidFill>
            </a:endParaRPr>
          </a:p>
          <a:p>
            <a:pPr indent="457200" lvl="0" marL="0" rtl="0">
              <a:spcBef>
                <a:spcPts val="1600"/>
              </a:spcBef>
              <a:spcAft>
                <a:spcPts val="1600"/>
              </a:spcAft>
              <a:buNone/>
            </a:pPr>
            <a:r>
              <a:rPr b="1" lang="en" sz="1400">
                <a:latin typeface="Source Code Pro"/>
                <a:ea typeface="Source Code Pro"/>
                <a:cs typeface="Source Code Pro"/>
                <a:sym typeface="Source Code Pro"/>
              </a:rPr>
              <a:t>let</a:t>
            </a:r>
            <a:r>
              <a:rPr b="1" lang="en" sz="1400">
                <a:latin typeface="Source Code Pro"/>
                <a:ea typeface="Source Code Pro"/>
                <a:cs typeface="Source Code Pro"/>
                <a:sym typeface="Source Code Pro"/>
              </a:rPr>
              <a:t> myArray = myString.split(‘’);</a:t>
            </a:r>
            <a:br>
              <a:rPr b="1" lang="en" sz="1400">
                <a:latin typeface="Source Code Pro"/>
                <a:ea typeface="Source Code Pro"/>
                <a:cs typeface="Source Code Pro"/>
                <a:sym typeface="Source Code Pro"/>
              </a:rPr>
            </a:br>
            <a:r>
              <a:rPr b="1" lang="en" sz="1400">
                <a:latin typeface="Source Code Pro"/>
                <a:ea typeface="Source Code Pro"/>
                <a:cs typeface="Source Code Pro"/>
                <a:sym typeface="Source Code Pro"/>
              </a:rPr>
              <a:t>		</a:t>
            </a:r>
            <a:r>
              <a:rPr lang="en" sz="1400">
                <a:solidFill>
                  <a:srgbClr val="6AA84F"/>
                </a:solidFill>
                <a:latin typeface="Source Code Pro"/>
                <a:ea typeface="Source Code Pro"/>
                <a:cs typeface="Source Code Pro"/>
                <a:sym typeface="Source Code Pro"/>
              </a:rPr>
              <a:t>// myArray is now [‘h’,‘e’,‘l’,‘l’,‘o’,‘ ’,‘w’,‘o’,‘r’,‘l’,‘d’]</a:t>
            </a:r>
            <a:r>
              <a:rPr b="1" lang="en" sz="1400">
                <a:latin typeface="Source Code Pro"/>
                <a:ea typeface="Source Code Pro"/>
                <a:cs typeface="Source Code Pro"/>
                <a:sym typeface="Source Code Pro"/>
              </a:rPr>
              <a:t> </a:t>
            </a:r>
            <a:endParaRPr i="1" sz="1400">
              <a:solidFill>
                <a:schemeClr val="accent2"/>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0" st="0"/>
                                            </p:txEl>
                                          </p:spTgt>
                                        </p:tgtEl>
                                        <p:attrNameLst>
                                          <p:attrName>style.visibility</p:attrName>
                                        </p:attrNameLst>
                                      </p:cBhvr>
                                      <p:to>
                                        <p:strVal val="visible"/>
                                      </p:to>
                                    </p:set>
                                    <p:animEffect filter="fade" transition="in">
                                      <p:cBhvr>
                                        <p:cTn dur="1000"/>
                                        <p:tgtEl>
                                          <p:spTgt spid="1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1" st="1"/>
                                            </p:txEl>
                                          </p:spTgt>
                                        </p:tgtEl>
                                        <p:attrNameLst>
                                          <p:attrName>style.visibility</p:attrName>
                                        </p:attrNameLst>
                                      </p:cBhvr>
                                      <p:to>
                                        <p:strVal val="visible"/>
                                      </p:to>
                                    </p:set>
                                    <p:animEffect filter="fade" transition="in">
                                      <p:cBhvr>
                                        <p:cTn dur="1000"/>
                                        <p:tgtEl>
                                          <p:spTgt spid="1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2" st="2"/>
                                            </p:txEl>
                                          </p:spTgt>
                                        </p:tgtEl>
                                        <p:attrNameLst>
                                          <p:attrName>style.visibility</p:attrName>
                                        </p:attrNameLst>
                                      </p:cBhvr>
                                      <p:to>
                                        <p:strVal val="visible"/>
                                      </p:to>
                                    </p:set>
                                    <p:animEffect filter="fade" transition="in">
                                      <p:cBhvr>
                                        <p:cTn dur="1000"/>
                                        <p:tgtEl>
                                          <p:spTgt spid="1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3" st="3"/>
                                            </p:txEl>
                                          </p:spTgt>
                                        </p:tgtEl>
                                        <p:attrNameLst>
                                          <p:attrName>style.visibility</p:attrName>
                                        </p:attrNameLst>
                                      </p:cBhvr>
                                      <p:to>
                                        <p:strVal val="visible"/>
                                      </p:to>
                                    </p:set>
                                    <p:animEffect filter="fade" transition="in">
                                      <p:cBhvr>
                                        <p:cTn dur="1000"/>
                                        <p:tgtEl>
                                          <p:spTgt spid="1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4" st="4"/>
                                            </p:txEl>
                                          </p:spTgt>
                                        </p:tgtEl>
                                        <p:attrNameLst>
                                          <p:attrName>style.visibility</p:attrName>
                                        </p:attrNameLst>
                                      </p:cBhvr>
                                      <p:to>
                                        <p:strVal val="visible"/>
                                      </p:to>
                                    </p:set>
                                    <p:animEffect filter="fade" transition="in">
                                      <p:cBhvr>
                                        <p:cTn dur="1000"/>
                                        <p:tgtEl>
                                          <p:spTgt spid="16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Arrays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434050" y="118476"/>
            <a:ext cx="7315500" cy="1014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More fun with Array.split</a:t>
            </a:r>
            <a:endParaRPr/>
          </a:p>
        </p:txBody>
      </p:sp>
      <p:sp>
        <p:nvSpPr>
          <p:cNvPr id="175" name="Google Shape;175;p3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t>We also have control over where we split a string.</a:t>
            </a:r>
            <a:endParaRPr sz="1400"/>
          </a:p>
          <a:p>
            <a:pPr indent="0" lvl="0" marL="0" rtl="0">
              <a:spcBef>
                <a:spcPts val="1600"/>
              </a:spcBef>
              <a:spcAft>
                <a:spcPts val="0"/>
              </a:spcAft>
              <a:buNone/>
            </a:pPr>
            <a:r>
              <a:rPr lang="en" sz="1400"/>
              <a:t>For instance if we had a string containing multiple words, we might want to split them into an array of individual words. To do this we could tell split to break the string as the ‘space’ character (yes, space is a character!)</a:t>
            </a:r>
            <a:endParaRPr sz="1400"/>
          </a:p>
          <a:p>
            <a:pPr indent="0" lvl="0" marL="457200" rtl="0">
              <a:spcBef>
                <a:spcPts val="1600"/>
              </a:spcBef>
              <a:spcAft>
                <a:spcPts val="0"/>
              </a:spcAft>
              <a:buNone/>
            </a:pPr>
            <a:r>
              <a:rPr b="1" lang="en" sz="1400">
                <a:latin typeface="Source Code Pro"/>
                <a:ea typeface="Source Code Pro"/>
                <a:cs typeface="Source Code Pro"/>
                <a:sym typeface="Source Code Pro"/>
              </a:rPr>
              <a:t>let</a:t>
            </a:r>
            <a:r>
              <a:rPr b="1" lang="en" sz="1400">
                <a:latin typeface="Source Code Pro"/>
                <a:ea typeface="Source Code Pro"/>
                <a:cs typeface="Source Code Pro"/>
                <a:sym typeface="Source Code Pro"/>
              </a:rPr>
              <a:t> myString = “There is nothing better than being a slacker!”;</a:t>
            </a:r>
            <a:endParaRPr b="1" sz="1400">
              <a:latin typeface="Source Code Pro"/>
              <a:ea typeface="Source Code Pro"/>
              <a:cs typeface="Source Code Pro"/>
              <a:sym typeface="Source Code Pro"/>
            </a:endParaRPr>
          </a:p>
          <a:p>
            <a:pPr indent="0" lvl="0" marL="457200" rtl="0">
              <a:spcBef>
                <a:spcPts val="1600"/>
              </a:spcBef>
              <a:spcAft>
                <a:spcPts val="0"/>
              </a:spcAft>
              <a:buNone/>
            </a:pPr>
            <a:r>
              <a:rPr b="1" lang="en" sz="1400">
                <a:latin typeface="Source Code Pro"/>
                <a:ea typeface="Source Code Pro"/>
                <a:cs typeface="Source Code Pro"/>
                <a:sym typeface="Source Code Pro"/>
              </a:rPr>
              <a:t>let</a:t>
            </a:r>
            <a:r>
              <a:rPr b="1" lang="en" sz="1400">
                <a:latin typeface="Source Code Pro"/>
                <a:ea typeface="Source Code Pro"/>
                <a:cs typeface="Source Code Pro"/>
                <a:sym typeface="Source Code Pro"/>
              </a:rPr>
              <a:t> myArray = myString.split(‘ ‘); // notice the space</a:t>
            </a:r>
            <a:endParaRPr b="1" sz="1400">
              <a:latin typeface="Source Code Pro"/>
              <a:ea typeface="Source Code Pro"/>
              <a:cs typeface="Source Code Pro"/>
              <a:sym typeface="Source Code Pro"/>
            </a:endParaRPr>
          </a:p>
          <a:p>
            <a:pPr indent="0" lvl="0" marL="457200" rtl="0">
              <a:spcBef>
                <a:spcPts val="1600"/>
              </a:spcBef>
              <a:spcAft>
                <a:spcPts val="1600"/>
              </a:spcAft>
              <a:buNone/>
            </a:pPr>
            <a:r>
              <a:rPr b="1" lang="en" sz="1400">
                <a:latin typeface="Source Code Pro"/>
                <a:ea typeface="Source Code Pro"/>
                <a:cs typeface="Source Code Pro"/>
                <a:sym typeface="Source Code Pro"/>
              </a:rPr>
              <a:t>// returns [‘there’,’is’,’nothing’,’better’...] with each word now its own string.</a:t>
            </a:r>
            <a:endParaRPr b="1" sz="1400">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0" st="0"/>
                                            </p:txEl>
                                          </p:spTgt>
                                        </p:tgtEl>
                                        <p:attrNameLst>
                                          <p:attrName>style.visibility</p:attrName>
                                        </p:attrNameLst>
                                      </p:cBhvr>
                                      <p:to>
                                        <p:strVal val="visible"/>
                                      </p:to>
                                    </p:set>
                                    <p:animEffect filter="fade" transition="in">
                                      <p:cBhvr>
                                        <p:cTn dur="1000"/>
                                        <p:tgtEl>
                                          <p:spTgt spid="1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1" st="1"/>
                                            </p:txEl>
                                          </p:spTgt>
                                        </p:tgtEl>
                                        <p:attrNameLst>
                                          <p:attrName>style.visibility</p:attrName>
                                        </p:attrNameLst>
                                      </p:cBhvr>
                                      <p:to>
                                        <p:strVal val="visible"/>
                                      </p:to>
                                    </p:set>
                                    <p:animEffect filter="fade" transition="in">
                                      <p:cBhvr>
                                        <p:cTn dur="1000"/>
                                        <p:tgtEl>
                                          <p:spTgt spid="1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2" st="2"/>
                                            </p:txEl>
                                          </p:spTgt>
                                        </p:tgtEl>
                                        <p:attrNameLst>
                                          <p:attrName>style.visibility</p:attrName>
                                        </p:attrNameLst>
                                      </p:cBhvr>
                                      <p:to>
                                        <p:strVal val="visible"/>
                                      </p:to>
                                    </p:set>
                                    <p:animEffect filter="fade" transition="in">
                                      <p:cBhvr>
                                        <p:cTn dur="1000"/>
                                        <p:tgtEl>
                                          <p:spTgt spid="1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3" st="3"/>
                                            </p:txEl>
                                          </p:spTgt>
                                        </p:tgtEl>
                                        <p:attrNameLst>
                                          <p:attrName>style.visibility</p:attrName>
                                        </p:attrNameLst>
                                      </p:cBhvr>
                                      <p:to>
                                        <p:strVal val="visible"/>
                                      </p:to>
                                    </p:set>
                                    <p:animEffect filter="fade" transition="in">
                                      <p:cBhvr>
                                        <p:cTn dur="1000"/>
                                        <p:tgtEl>
                                          <p:spTgt spid="1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4" st="4"/>
                                            </p:txEl>
                                          </p:spTgt>
                                        </p:tgtEl>
                                        <p:attrNameLst>
                                          <p:attrName>style.visibility</p:attrName>
                                        </p:attrNameLst>
                                      </p:cBhvr>
                                      <p:to>
                                        <p:strVal val="visible"/>
                                      </p:to>
                                    </p:set>
                                    <p:animEffect filter="fade" transition="in">
                                      <p:cBhvr>
                                        <p:cTn dur="1000"/>
                                        <p:tgtEl>
                                          <p:spTgt spid="17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Exercise: Splitting Strings (not hairs)</a:t>
            </a:r>
            <a:endParaRPr/>
          </a:p>
        </p:txBody>
      </p:sp>
      <p:sp>
        <p:nvSpPr>
          <p:cNvPr id="181" name="Google Shape;181;p3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Create a new file called splitString.js.</a:t>
            </a:r>
            <a:endParaRPr/>
          </a:p>
          <a:p>
            <a:pPr indent="-342900" lvl="0" marL="457200" rtl="0">
              <a:spcBef>
                <a:spcPts val="0"/>
              </a:spcBef>
              <a:spcAft>
                <a:spcPts val="0"/>
              </a:spcAft>
              <a:buSzPts val="1800"/>
              <a:buAutoNum type="arabicPeriod"/>
            </a:pPr>
            <a:r>
              <a:rPr lang="en"/>
              <a:t>Create two string variables.</a:t>
            </a:r>
            <a:endParaRPr/>
          </a:p>
          <a:p>
            <a:pPr indent="-317500" lvl="1" marL="914400" rtl="0">
              <a:spcBef>
                <a:spcPts val="0"/>
              </a:spcBef>
              <a:spcAft>
                <a:spcPts val="0"/>
              </a:spcAft>
              <a:buSzPts val="1400"/>
              <a:buAutoNum type="alphaLcPeriod"/>
            </a:pPr>
            <a:r>
              <a:rPr lang="en"/>
              <a:t>One should be a sentence with normal spaces.</a:t>
            </a:r>
            <a:endParaRPr/>
          </a:p>
          <a:p>
            <a:pPr indent="-317500" lvl="1" marL="914400" rtl="0">
              <a:spcBef>
                <a:spcPts val="0"/>
              </a:spcBef>
              <a:spcAft>
                <a:spcPts val="0"/>
              </a:spcAft>
              <a:buSzPts val="1400"/>
              <a:buAutoNum type="alphaLcPeriod"/>
            </a:pPr>
            <a:r>
              <a:rPr lang="en"/>
              <a:t>The other should be letters or words separated by some kind of symbol: - , _ , : , * , etc.</a:t>
            </a:r>
            <a:endParaRPr/>
          </a:p>
          <a:p>
            <a:pPr indent="-342900" lvl="0" marL="457200" rtl="0">
              <a:spcBef>
                <a:spcPts val="0"/>
              </a:spcBef>
              <a:spcAft>
                <a:spcPts val="0"/>
              </a:spcAft>
              <a:buSzPts val="1800"/>
              <a:buAutoNum type="arabicPeriod"/>
            </a:pPr>
            <a:r>
              <a:rPr lang="en"/>
              <a:t>Create two new arrays by splitting each string on a character (space for the first string, and your special character for the second).</a:t>
            </a:r>
            <a:endParaRPr/>
          </a:p>
          <a:p>
            <a:pPr indent="-342900" lvl="0" marL="457200" rtl="0">
              <a:spcBef>
                <a:spcPts val="0"/>
              </a:spcBef>
              <a:spcAft>
                <a:spcPts val="0"/>
              </a:spcAft>
              <a:buSzPts val="1800"/>
              <a:buAutoNum type="arabicPeriod"/>
            </a:pPr>
            <a:r>
              <a:rPr lang="en"/>
              <a:t>Log your arrays.</a:t>
            </a:r>
            <a:endParaRPr/>
          </a:p>
          <a:p>
            <a:pPr indent="-342900" lvl="0" marL="457200">
              <a:spcBef>
                <a:spcPts val="0"/>
              </a:spcBef>
              <a:spcAft>
                <a:spcPts val="0"/>
              </a:spcAft>
              <a:buSzPts val="1800"/>
              <a:buAutoNum type="arabicPeriod"/>
            </a:pPr>
            <a:r>
              <a:rPr lang="en"/>
              <a:t>Run your code and verify.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Let’s join together</a:t>
            </a:r>
            <a:endParaRPr/>
          </a:p>
        </p:txBody>
      </p:sp>
      <p:sp>
        <p:nvSpPr>
          <p:cNvPr id="187" name="Google Shape;187;p3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other end of the split story is </a:t>
            </a:r>
            <a:r>
              <a:rPr i="1" lang="en"/>
              <a:t>join</a:t>
            </a:r>
            <a:r>
              <a:rPr lang="en"/>
              <a:t>.  Join connects the elements of an array together into a string value. </a:t>
            </a:r>
            <a:endParaRPr/>
          </a:p>
          <a:p>
            <a:pPr indent="0" lvl="0" marL="0">
              <a:spcBef>
                <a:spcPts val="1600"/>
              </a:spcBef>
              <a:spcAft>
                <a:spcPts val="0"/>
              </a:spcAft>
              <a:buNone/>
            </a:pPr>
            <a:r>
              <a:rPr lang="en"/>
              <a:t>The parameter passed in the parentheses tells JavaScript what character you want </a:t>
            </a:r>
            <a:r>
              <a:rPr i="1" lang="en"/>
              <a:t>between </a:t>
            </a:r>
            <a:r>
              <a:rPr lang="en"/>
              <a:t>the array items.</a:t>
            </a:r>
            <a:endParaRPr/>
          </a:p>
          <a:p>
            <a:pPr indent="0" lvl="0" marL="0">
              <a:spcBef>
                <a:spcPts val="1600"/>
              </a:spcBef>
              <a:spcAft>
                <a:spcPts val="0"/>
              </a:spcAft>
              <a:buNone/>
            </a:pPr>
            <a:r>
              <a:rPr lang="en"/>
              <a:t>The default is a comma. Remember that a space counts as a character.</a:t>
            </a:r>
            <a:br>
              <a:rPr lang="en"/>
            </a:br>
            <a:r>
              <a:rPr lang="en"/>
              <a:t>It looks like this:</a:t>
            </a:r>
            <a:endParaRPr/>
          </a:p>
          <a:p>
            <a:pPr indent="0" lvl="0" marL="0" rtl="0">
              <a:spcBef>
                <a:spcPts val="1600"/>
              </a:spcBef>
              <a:spcAft>
                <a:spcPts val="0"/>
              </a:spcAft>
              <a:buNone/>
            </a:pPr>
            <a:r>
              <a:rPr lang="en">
                <a:latin typeface="Source Code Pro"/>
                <a:ea typeface="Source Code Pro"/>
                <a:cs typeface="Source Code Pro"/>
                <a:sym typeface="Source Code Pro"/>
              </a:rPr>
              <a:t>	</a:t>
            </a:r>
            <a:r>
              <a:rPr lang="en">
                <a:solidFill>
                  <a:srgbClr val="0000FF"/>
                </a:solidFill>
                <a:latin typeface="Source Code Pro"/>
                <a:ea typeface="Source Code Pro"/>
                <a:cs typeface="Source Code Pro"/>
                <a:sym typeface="Source Code Pro"/>
              </a:rPr>
              <a:t>let </a:t>
            </a:r>
            <a:r>
              <a:rPr lang="en">
                <a:latin typeface="Source Code Pro"/>
                <a:ea typeface="Source Code Pro"/>
                <a:cs typeface="Source Code Pro"/>
                <a:sym typeface="Source Code Pro"/>
              </a:rPr>
              <a:t>myArray = [“Hello”, “World!”];</a:t>
            </a:r>
            <a:br>
              <a:rPr lang="en">
                <a:latin typeface="Source Code Pro"/>
                <a:ea typeface="Source Code Pro"/>
                <a:cs typeface="Source Code Pro"/>
                <a:sym typeface="Source Code Pro"/>
              </a:rPr>
            </a:br>
            <a:r>
              <a:rPr lang="en">
                <a:latin typeface="Source Code Pro"/>
                <a:ea typeface="Source Code Pro"/>
                <a:cs typeface="Source Code Pro"/>
                <a:sym typeface="Source Code Pro"/>
              </a:rPr>
              <a:t>	</a:t>
            </a:r>
            <a:r>
              <a:rPr lang="en">
                <a:solidFill>
                  <a:srgbClr val="0000FF"/>
                </a:solidFill>
                <a:latin typeface="Source Code Pro"/>
                <a:ea typeface="Source Code Pro"/>
                <a:cs typeface="Source Code Pro"/>
                <a:sym typeface="Source Code Pro"/>
              </a:rPr>
              <a:t>let </a:t>
            </a:r>
            <a:r>
              <a:rPr lang="en">
                <a:latin typeface="Source Code Pro"/>
                <a:ea typeface="Source Code Pro"/>
                <a:cs typeface="Source Code Pro"/>
                <a:sym typeface="Source Code Pro"/>
              </a:rPr>
              <a:t>myString = myArray.join(‘ ’); </a:t>
            </a:r>
            <a:r>
              <a:rPr lang="en">
                <a:solidFill>
                  <a:srgbClr val="6AA84F"/>
                </a:solidFill>
                <a:latin typeface="Source Code Pro"/>
                <a:ea typeface="Source Code Pro"/>
                <a:cs typeface="Source Code Pro"/>
                <a:sym typeface="Source Code Pro"/>
              </a:rPr>
              <a:t>// “Hello World!”</a:t>
            </a:r>
            <a:endParaRPr>
              <a:solidFill>
                <a:srgbClr val="6AA84F"/>
              </a:solidFill>
              <a:latin typeface="Source Code Pro"/>
              <a:ea typeface="Source Code Pro"/>
              <a:cs typeface="Source Code Pro"/>
              <a:sym typeface="Source Code Pro"/>
            </a:endParaRPr>
          </a:p>
          <a:p>
            <a:pPr indent="0" lvl="0" marL="457200" rtl="0" algn="just">
              <a:spcBef>
                <a:spcPts val="1600"/>
              </a:spcBef>
              <a:spcAft>
                <a:spcPts val="1600"/>
              </a:spcAft>
              <a:buNone/>
            </a:pPr>
            <a:r>
              <a:t/>
            </a:r>
            <a:endParaRPr sz="1600">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0" st="0"/>
                                            </p:txEl>
                                          </p:spTgt>
                                        </p:tgtEl>
                                        <p:attrNameLst>
                                          <p:attrName>style.visibility</p:attrName>
                                        </p:attrNameLst>
                                      </p:cBhvr>
                                      <p:to>
                                        <p:strVal val="visible"/>
                                      </p:to>
                                    </p:set>
                                    <p:animEffect filter="fade" transition="in">
                                      <p:cBhvr>
                                        <p:cTn dur="1000"/>
                                        <p:tgtEl>
                                          <p:spTgt spid="1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1" st="1"/>
                                            </p:txEl>
                                          </p:spTgt>
                                        </p:tgtEl>
                                        <p:attrNameLst>
                                          <p:attrName>style.visibility</p:attrName>
                                        </p:attrNameLst>
                                      </p:cBhvr>
                                      <p:to>
                                        <p:strVal val="visible"/>
                                      </p:to>
                                    </p:set>
                                    <p:animEffect filter="fade" transition="in">
                                      <p:cBhvr>
                                        <p:cTn dur="1000"/>
                                        <p:tgtEl>
                                          <p:spTgt spid="1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2" st="2"/>
                                            </p:txEl>
                                          </p:spTgt>
                                        </p:tgtEl>
                                        <p:attrNameLst>
                                          <p:attrName>style.visibility</p:attrName>
                                        </p:attrNameLst>
                                      </p:cBhvr>
                                      <p:to>
                                        <p:strVal val="visible"/>
                                      </p:to>
                                    </p:set>
                                    <p:animEffect filter="fade" transition="in">
                                      <p:cBhvr>
                                        <p:cTn dur="1000"/>
                                        <p:tgtEl>
                                          <p:spTgt spid="18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3" st="3"/>
                                            </p:txEl>
                                          </p:spTgt>
                                        </p:tgtEl>
                                        <p:attrNameLst>
                                          <p:attrName>style.visibility</p:attrName>
                                        </p:attrNameLst>
                                      </p:cBhvr>
                                      <p:to>
                                        <p:strVal val="visible"/>
                                      </p:to>
                                    </p:set>
                                    <p:animEffect filter="fade" transition="in">
                                      <p:cBhvr>
                                        <p:cTn dur="1000"/>
                                        <p:tgtEl>
                                          <p:spTgt spid="18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4" st="4"/>
                                            </p:txEl>
                                          </p:spTgt>
                                        </p:tgtEl>
                                        <p:attrNameLst>
                                          <p:attrName>style.visibility</p:attrName>
                                        </p:attrNameLst>
                                      </p:cBhvr>
                                      <p:to>
                                        <p:strVal val="visible"/>
                                      </p:to>
                                    </p:set>
                                    <p:animEffect filter="fade" transition="in">
                                      <p:cBhvr>
                                        <p:cTn dur="1000"/>
                                        <p:tgtEl>
                                          <p:spTgt spid="18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Array.join examples</a:t>
            </a:r>
            <a:endParaRPr/>
          </a:p>
        </p:txBody>
      </p:sp>
      <p:sp>
        <p:nvSpPr>
          <p:cNvPr id="193" name="Google Shape;193;p3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Clr>
                <a:schemeClr val="dk1"/>
              </a:buClr>
              <a:buSzPts val="1100"/>
              <a:buFont typeface="Arial"/>
              <a:buNone/>
            </a:pPr>
            <a:r>
              <a:rPr lang="en">
                <a:solidFill>
                  <a:srgbClr val="0000FF"/>
                </a:solidFill>
                <a:latin typeface="Source Code Pro"/>
                <a:ea typeface="Source Code Pro"/>
                <a:cs typeface="Source Code Pro"/>
                <a:sym typeface="Source Code Pro"/>
              </a:rPr>
              <a:t>let </a:t>
            </a:r>
            <a:r>
              <a:rPr lang="en">
                <a:latin typeface="Source Code Pro"/>
                <a:ea typeface="Source Code Pro"/>
                <a:cs typeface="Source Code Pro"/>
                <a:sym typeface="Source Code Pro"/>
              </a:rPr>
              <a:t>myArray = [‘JavaScript’,’is’,’awesome’];</a:t>
            </a:r>
            <a:endParaRPr>
              <a:latin typeface="Source Code Pro"/>
              <a:ea typeface="Source Code Pro"/>
              <a:cs typeface="Source Code Pro"/>
              <a:sym typeface="Source Code Pro"/>
            </a:endParaRPr>
          </a:p>
          <a:p>
            <a:pPr indent="0" lvl="0" marL="457200" rtl="0" algn="just">
              <a:spcBef>
                <a:spcPts val="1600"/>
              </a:spcBef>
              <a:spcAft>
                <a:spcPts val="0"/>
              </a:spcAft>
              <a:buClr>
                <a:schemeClr val="dk1"/>
              </a:buClr>
              <a:buSzPts val="1100"/>
              <a:buFont typeface="Arial"/>
              <a:buNone/>
            </a:pPr>
            <a:r>
              <a:rPr lang="en">
                <a:solidFill>
                  <a:srgbClr val="0000FF"/>
                </a:solidFill>
                <a:latin typeface="Source Code Pro"/>
                <a:ea typeface="Source Code Pro"/>
                <a:cs typeface="Source Code Pro"/>
                <a:sym typeface="Source Code Pro"/>
              </a:rPr>
              <a:t>let </a:t>
            </a:r>
            <a:r>
              <a:rPr lang="en">
                <a:latin typeface="Source Code Pro"/>
                <a:ea typeface="Source Code Pro"/>
                <a:cs typeface="Source Code Pro"/>
                <a:sym typeface="Source Code Pro"/>
              </a:rPr>
              <a:t>myString = myArray.join(); </a:t>
            </a:r>
            <a:r>
              <a:rPr lang="en">
                <a:solidFill>
                  <a:srgbClr val="6AA84F"/>
                </a:solidFill>
                <a:latin typeface="Source Code Pro"/>
                <a:ea typeface="Source Code Pro"/>
                <a:cs typeface="Source Code Pro"/>
                <a:sym typeface="Source Code Pro"/>
              </a:rPr>
              <a:t>// “JavaScript,is,awesome”</a:t>
            </a:r>
            <a:endParaRPr>
              <a:solidFill>
                <a:srgbClr val="6AA84F"/>
              </a:solidFill>
              <a:latin typeface="Source Code Pro"/>
              <a:ea typeface="Source Code Pro"/>
              <a:cs typeface="Source Code Pro"/>
              <a:sym typeface="Source Code Pro"/>
            </a:endParaRPr>
          </a:p>
          <a:p>
            <a:pPr indent="0" lvl="0" marL="457200" rtl="0" algn="just">
              <a:spcBef>
                <a:spcPts val="1600"/>
              </a:spcBef>
              <a:spcAft>
                <a:spcPts val="0"/>
              </a:spcAft>
              <a:buClr>
                <a:schemeClr val="dk1"/>
              </a:buClr>
              <a:buSzPts val="1100"/>
              <a:buFont typeface="Arial"/>
              <a:buNone/>
            </a:pPr>
            <a:r>
              <a:rPr lang="en">
                <a:latin typeface="Source Code Pro"/>
                <a:ea typeface="Source Code Pro"/>
                <a:cs typeface="Source Code Pro"/>
                <a:sym typeface="Source Code Pro"/>
              </a:rPr>
              <a:t>myString = myArray.join(‘’);   </a:t>
            </a:r>
            <a:r>
              <a:rPr lang="en">
                <a:solidFill>
                  <a:srgbClr val="6AA84F"/>
                </a:solidFill>
                <a:latin typeface="Source Code Pro"/>
                <a:ea typeface="Source Code Pro"/>
                <a:cs typeface="Source Code Pro"/>
                <a:sym typeface="Source Code Pro"/>
              </a:rPr>
              <a:t>// “JavaScriptisawesome”</a:t>
            </a:r>
            <a:endParaRPr>
              <a:solidFill>
                <a:srgbClr val="6AA84F"/>
              </a:solidFill>
              <a:latin typeface="Source Code Pro"/>
              <a:ea typeface="Source Code Pro"/>
              <a:cs typeface="Source Code Pro"/>
              <a:sym typeface="Source Code Pro"/>
            </a:endParaRPr>
          </a:p>
          <a:p>
            <a:pPr indent="0" lvl="0" marL="457200" rtl="0" algn="just">
              <a:spcBef>
                <a:spcPts val="1600"/>
              </a:spcBef>
              <a:spcAft>
                <a:spcPts val="0"/>
              </a:spcAft>
              <a:buClr>
                <a:schemeClr val="dk1"/>
              </a:buClr>
              <a:buSzPts val="1100"/>
              <a:buFont typeface="Arial"/>
              <a:buNone/>
            </a:pPr>
            <a:r>
              <a:rPr lang="en">
                <a:latin typeface="Source Code Pro"/>
                <a:ea typeface="Source Code Pro"/>
                <a:cs typeface="Source Code Pro"/>
                <a:sym typeface="Source Code Pro"/>
              </a:rPr>
              <a:t>myString = myArray.join(‘ ‘);  </a:t>
            </a:r>
            <a:r>
              <a:rPr lang="en">
                <a:solidFill>
                  <a:srgbClr val="6AA84F"/>
                </a:solidFill>
                <a:latin typeface="Source Code Pro"/>
                <a:ea typeface="Source Code Pro"/>
                <a:cs typeface="Source Code Pro"/>
                <a:sym typeface="Source Code Pro"/>
              </a:rPr>
              <a:t>// “JavaScript is awesome”</a:t>
            </a:r>
            <a:endParaRPr>
              <a:solidFill>
                <a:srgbClr val="6AA84F"/>
              </a:solidFill>
              <a:latin typeface="Source Code Pro"/>
              <a:ea typeface="Source Code Pro"/>
              <a:cs typeface="Source Code Pro"/>
              <a:sym typeface="Source Code Pro"/>
            </a:endParaRPr>
          </a:p>
          <a:p>
            <a:pPr indent="0" lvl="0" marL="457200" rtl="0" algn="just">
              <a:spcBef>
                <a:spcPts val="1600"/>
              </a:spcBef>
              <a:spcAft>
                <a:spcPts val="1600"/>
              </a:spcAft>
              <a:buClr>
                <a:schemeClr val="dk1"/>
              </a:buClr>
              <a:buSzPts val="1100"/>
              <a:buFont typeface="Arial"/>
              <a:buNone/>
            </a:pPr>
            <a:r>
              <a:rPr lang="en">
                <a:latin typeface="Source Code Pro"/>
                <a:ea typeface="Source Code Pro"/>
                <a:cs typeface="Source Code Pro"/>
                <a:sym typeface="Source Code Pro"/>
              </a:rPr>
              <a:t>myString = myArray.join(‘*’);  </a:t>
            </a:r>
            <a:r>
              <a:rPr lang="en">
                <a:solidFill>
                  <a:srgbClr val="6AA84F"/>
                </a:solidFill>
                <a:latin typeface="Source Code Pro"/>
                <a:ea typeface="Source Code Pro"/>
                <a:cs typeface="Source Code Pro"/>
                <a:sym typeface="Source Code Pro"/>
              </a:rPr>
              <a:t>// “JavaScript*is*awesome”</a:t>
            </a:r>
            <a:r>
              <a:rPr lang="en">
                <a:latin typeface="Source Code Pro"/>
                <a:ea typeface="Source Code Pro"/>
                <a:cs typeface="Source Code Pro"/>
                <a:sym typeface="Source Code Pro"/>
              </a:rPr>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Exercise: Join Array Elements</a:t>
            </a:r>
            <a:endParaRPr/>
          </a:p>
        </p:txBody>
      </p:sp>
      <p:sp>
        <p:nvSpPr>
          <p:cNvPr id="199" name="Google Shape;199;p3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Create a new file called joinArray.js</a:t>
            </a:r>
            <a:endParaRPr/>
          </a:p>
          <a:p>
            <a:pPr indent="-342900" lvl="0" marL="457200" rtl="0">
              <a:spcBef>
                <a:spcPts val="0"/>
              </a:spcBef>
              <a:spcAft>
                <a:spcPts val="0"/>
              </a:spcAft>
              <a:buSzPts val="1800"/>
              <a:buAutoNum type="arabicPeriod"/>
            </a:pPr>
            <a:r>
              <a:rPr lang="en"/>
              <a:t>Create two different arrays with elements that you might want to join.</a:t>
            </a:r>
            <a:endParaRPr/>
          </a:p>
          <a:p>
            <a:pPr indent="-317500" lvl="1" marL="914400" rtl="0">
              <a:spcBef>
                <a:spcPts val="0"/>
              </a:spcBef>
              <a:spcAft>
                <a:spcPts val="0"/>
              </a:spcAft>
              <a:buSzPts val="1400"/>
              <a:buAutoNum type="alphaLcPeriod"/>
            </a:pPr>
            <a:r>
              <a:rPr lang="en"/>
              <a:t>For the first array, do a first, middle, and last name for the elements.</a:t>
            </a:r>
            <a:endParaRPr/>
          </a:p>
          <a:p>
            <a:pPr indent="-317500" lvl="1" marL="914400" rtl="0">
              <a:spcBef>
                <a:spcPts val="0"/>
              </a:spcBef>
              <a:spcAft>
                <a:spcPts val="0"/>
              </a:spcAft>
              <a:buSzPts val="1400"/>
              <a:buAutoNum type="alphaLcPeriod"/>
            </a:pPr>
            <a:r>
              <a:rPr lang="en"/>
              <a:t>For the second, do anything you’d like.</a:t>
            </a:r>
            <a:endParaRPr/>
          </a:p>
          <a:p>
            <a:pPr indent="-342900" lvl="0" marL="457200" rtl="0">
              <a:spcBef>
                <a:spcPts val="0"/>
              </a:spcBef>
              <a:spcAft>
                <a:spcPts val="0"/>
              </a:spcAft>
              <a:buSzPts val="1800"/>
              <a:buAutoNum type="arabicPeriod"/>
            </a:pPr>
            <a:r>
              <a:rPr lang="en"/>
              <a:t>Create two new strings by calling join on the arrays.</a:t>
            </a:r>
            <a:endParaRPr/>
          </a:p>
          <a:p>
            <a:pPr indent="-317500" lvl="1" marL="914400" rtl="0">
              <a:spcBef>
                <a:spcPts val="0"/>
              </a:spcBef>
              <a:spcAft>
                <a:spcPts val="0"/>
              </a:spcAft>
              <a:buSzPts val="1400"/>
              <a:buAutoNum type="alphaLcPeriod"/>
            </a:pPr>
            <a:r>
              <a:rPr lang="en"/>
              <a:t>Pass as a parameter the character that you want to see between each element.</a:t>
            </a:r>
            <a:endParaRPr/>
          </a:p>
          <a:p>
            <a:pPr indent="-342900" lvl="0" marL="457200" rtl="0">
              <a:spcBef>
                <a:spcPts val="0"/>
              </a:spcBef>
              <a:spcAft>
                <a:spcPts val="0"/>
              </a:spcAft>
              <a:buSzPts val="1800"/>
              <a:buAutoNum type="arabicPeriod"/>
            </a:pPr>
            <a:r>
              <a:rPr lang="en"/>
              <a:t>Log your string variables.</a:t>
            </a:r>
            <a:endParaRPr/>
          </a:p>
          <a:p>
            <a:pPr indent="-342900" lvl="0" marL="457200">
              <a:spcBef>
                <a:spcPts val="0"/>
              </a:spcBef>
              <a:spcAft>
                <a:spcPts val="0"/>
              </a:spcAft>
              <a:buSzPts val="1800"/>
              <a:buAutoNum type="arabicPeriod"/>
            </a:pPr>
            <a:r>
              <a:rPr lang="en"/>
              <a:t>Run your code and verify the results.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push (it real good)</a:t>
            </a:r>
            <a:endParaRPr/>
          </a:p>
        </p:txBody>
      </p:sp>
      <p:sp>
        <p:nvSpPr>
          <p:cNvPr id="205" name="Google Shape;205;p3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To add data to an array you can use the push method.</a:t>
            </a:r>
            <a:endParaRPr/>
          </a:p>
          <a:p>
            <a:pPr indent="0" lvl="0" marL="0" rtl="0">
              <a:spcBef>
                <a:spcPts val="1600"/>
              </a:spcBef>
              <a:spcAft>
                <a:spcPts val="0"/>
              </a:spcAft>
              <a:buNone/>
            </a:pPr>
            <a:r>
              <a:rPr lang="en"/>
              <a:t>For instance, if you had an array - numArray - of [9,8,7,6,5] and you wanted to add in 4, you could do it with the following command:</a:t>
            </a:r>
            <a:endParaRPr/>
          </a:p>
          <a:p>
            <a:pPr indent="0" lvl="0" marL="457200" rtl="0">
              <a:spcBef>
                <a:spcPts val="1600"/>
              </a:spcBef>
              <a:spcAft>
                <a:spcPts val="0"/>
              </a:spcAft>
              <a:buNone/>
            </a:pPr>
            <a:r>
              <a:rPr lang="en">
                <a:latin typeface="Source Code Pro"/>
                <a:ea typeface="Source Code Pro"/>
                <a:cs typeface="Source Code Pro"/>
                <a:sym typeface="Source Code Pro"/>
              </a:rPr>
              <a:t>numArray.push(4); // numArray now = [9,8,7,6,5,4]</a:t>
            </a:r>
            <a:endParaRPr>
              <a:latin typeface="Source Code Pro"/>
              <a:ea typeface="Source Code Pro"/>
              <a:cs typeface="Source Code Pro"/>
              <a:sym typeface="Source Code Pro"/>
            </a:endParaRPr>
          </a:p>
          <a:p>
            <a:pPr indent="0" lvl="0" marL="0" rtl="0" algn="ctr">
              <a:spcBef>
                <a:spcPts val="1600"/>
              </a:spcBef>
              <a:spcAft>
                <a:spcPts val="0"/>
              </a:spcAft>
              <a:buNone/>
            </a:pPr>
            <a:r>
              <a:t/>
            </a:r>
            <a:endParaRPr>
              <a:solidFill>
                <a:srgbClr val="86B060"/>
              </a:solidFill>
              <a:latin typeface="Source Code Pro"/>
              <a:ea typeface="Source Code Pro"/>
              <a:cs typeface="Source Code Pro"/>
              <a:sym typeface="Source Code Pro"/>
            </a:endParaRPr>
          </a:p>
          <a:p>
            <a:pPr indent="0" lvl="0" marL="0" rtl="0" algn="ctr">
              <a:spcBef>
                <a:spcPts val="1600"/>
              </a:spcBef>
              <a:spcAft>
                <a:spcPts val="0"/>
              </a:spcAft>
              <a:buNone/>
            </a:pPr>
            <a:r>
              <a:t/>
            </a:r>
            <a:endParaRPr>
              <a:solidFill>
                <a:srgbClr val="1F497D"/>
              </a:solidFill>
              <a:latin typeface="Source Code Pro"/>
              <a:ea typeface="Source Code Pro"/>
              <a:cs typeface="Source Code Pro"/>
              <a:sym typeface="Source Code Pro"/>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pic>
        <p:nvPicPr>
          <p:cNvPr descr="man-push-hi.png" id="206" name="Google Shape;206;p37"/>
          <p:cNvPicPr preferRelativeResize="0"/>
          <p:nvPr/>
        </p:nvPicPr>
        <p:blipFill>
          <a:blip r:embed="rId3">
            <a:alphaModFix/>
          </a:blip>
          <a:stretch>
            <a:fillRect/>
          </a:stretch>
        </p:blipFill>
        <p:spPr>
          <a:xfrm>
            <a:off x="7553549" y="2620100"/>
            <a:ext cx="1590450" cy="15506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0" st="0"/>
                                            </p:txEl>
                                          </p:spTgt>
                                        </p:tgtEl>
                                        <p:attrNameLst>
                                          <p:attrName>style.visibility</p:attrName>
                                        </p:attrNameLst>
                                      </p:cBhvr>
                                      <p:to>
                                        <p:strVal val="visible"/>
                                      </p:to>
                                    </p:set>
                                    <p:animEffect filter="fade" transition="in">
                                      <p:cBhvr>
                                        <p:cTn dur="1000"/>
                                        <p:tgtEl>
                                          <p:spTgt spid="2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1" st="1"/>
                                            </p:txEl>
                                          </p:spTgt>
                                        </p:tgtEl>
                                        <p:attrNameLst>
                                          <p:attrName>style.visibility</p:attrName>
                                        </p:attrNameLst>
                                      </p:cBhvr>
                                      <p:to>
                                        <p:strVal val="visible"/>
                                      </p:to>
                                    </p:set>
                                    <p:animEffect filter="fade" transition="in">
                                      <p:cBhvr>
                                        <p:cTn dur="1000"/>
                                        <p:tgtEl>
                                          <p:spTgt spid="2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2" st="2"/>
                                            </p:txEl>
                                          </p:spTgt>
                                        </p:tgtEl>
                                        <p:attrNameLst>
                                          <p:attrName>style.visibility</p:attrName>
                                        </p:attrNameLst>
                                      </p:cBhvr>
                                      <p:to>
                                        <p:strVal val="visible"/>
                                      </p:to>
                                    </p:set>
                                    <p:animEffect filter="fade" transition="in">
                                      <p:cBhvr>
                                        <p:cTn dur="1000"/>
                                        <p:tgtEl>
                                          <p:spTgt spid="2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3" st="3"/>
                                            </p:txEl>
                                          </p:spTgt>
                                        </p:tgtEl>
                                        <p:attrNameLst>
                                          <p:attrName>style.visibility</p:attrName>
                                        </p:attrNameLst>
                                      </p:cBhvr>
                                      <p:to>
                                        <p:strVal val="visible"/>
                                      </p:to>
                                    </p:set>
                                    <p:animEffect filter="fade" transition="in">
                                      <p:cBhvr>
                                        <p:cTn dur="1000"/>
                                        <p:tgtEl>
                                          <p:spTgt spid="2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4" st="4"/>
                                            </p:txEl>
                                          </p:spTgt>
                                        </p:tgtEl>
                                        <p:attrNameLst>
                                          <p:attrName>style.visibility</p:attrName>
                                        </p:attrNameLst>
                                      </p:cBhvr>
                                      <p:to>
                                        <p:strVal val="visible"/>
                                      </p:to>
                                    </p:set>
                                    <p:animEffect filter="fade" transition="in">
                                      <p:cBhvr>
                                        <p:cTn dur="1000"/>
                                        <p:tgtEl>
                                          <p:spTgt spid="2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5" st="5"/>
                                            </p:txEl>
                                          </p:spTgt>
                                        </p:tgtEl>
                                        <p:attrNameLst>
                                          <p:attrName>style.visibility</p:attrName>
                                        </p:attrNameLst>
                                      </p:cBhvr>
                                      <p:to>
                                        <p:strVal val="visible"/>
                                      </p:to>
                                    </p:set>
                                    <p:animEffect filter="fade" transition="in">
                                      <p:cBhvr>
                                        <p:cTn dur="1000"/>
                                        <p:tgtEl>
                                          <p:spTgt spid="20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6" st="6"/>
                                            </p:txEl>
                                          </p:spTgt>
                                        </p:tgtEl>
                                        <p:attrNameLst>
                                          <p:attrName>style.visibility</p:attrName>
                                        </p:attrNameLst>
                                      </p:cBhvr>
                                      <p:to>
                                        <p:strVal val="visible"/>
                                      </p:to>
                                    </p:set>
                                    <p:animEffect filter="fade" transition="in">
                                      <p:cBhvr>
                                        <p:cTn dur="1000"/>
                                        <p:tgtEl>
                                          <p:spTgt spid="20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pop</a:t>
            </a:r>
            <a:endParaRPr/>
          </a:p>
        </p:txBody>
      </p:sp>
      <p:sp>
        <p:nvSpPr>
          <p:cNvPr id="212" name="Google Shape;212;p3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pop method is pretty much the opposite of push. Instead of adding a value to the end of an array, pop removes the last value.</a:t>
            </a:r>
            <a:endParaRPr/>
          </a:p>
          <a:p>
            <a:pPr indent="0" lvl="0" marL="0" rtl="0">
              <a:spcBef>
                <a:spcPts val="1600"/>
              </a:spcBef>
              <a:spcAft>
                <a:spcPts val="0"/>
              </a:spcAft>
              <a:buNone/>
            </a:pPr>
            <a:r>
              <a:rPr lang="en"/>
              <a:t>So if we were to use our numArray again, ( now equal to [9,8,7,6,5,4] ) and decide we wanted it back to it’s original values, we could do that like so:</a:t>
            </a:r>
            <a:endParaRPr/>
          </a:p>
          <a:p>
            <a:pPr indent="457200" lvl="0" marL="0" rtl="0">
              <a:spcBef>
                <a:spcPts val="1600"/>
              </a:spcBef>
              <a:spcAft>
                <a:spcPts val="0"/>
              </a:spcAft>
              <a:buNone/>
            </a:pPr>
            <a:r>
              <a:rPr b="1" lang="en">
                <a:latin typeface="Source Code Pro"/>
                <a:ea typeface="Source Code Pro"/>
                <a:cs typeface="Source Code Pro"/>
                <a:sym typeface="Source Code Pro"/>
              </a:rPr>
              <a:t>numArray.pop(); // now equals [9,8,7,6,5]</a:t>
            </a:r>
            <a:endParaRPr b="1">
              <a:latin typeface="Source Code Pro"/>
              <a:ea typeface="Source Code Pro"/>
              <a:cs typeface="Source Code Pro"/>
              <a:sym typeface="Source Code Pro"/>
            </a:endParaRPr>
          </a:p>
          <a:p>
            <a:pPr indent="0" lvl="0" marL="0" rtl="0">
              <a:spcBef>
                <a:spcPts val="1600"/>
              </a:spcBef>
              <a:spcAft>
                <a:spcPts val="0"/>
              </a:spcAft>
              <a:buNone/>
            </a:pPr>
            <a:r>
              <a:rPr i="1" lang="en">
                <a:solidFill>
                  <a:schemeClr val="accent2"/>
                </a:solidFill>
                <a:latin typeface="Source Code Pro"/>
                <a:ea typeface="Source Code Pro"/>
                <a:cs typeface="Source Code Pro"/>
                <a:sym typeface="Source Code Pro"/>
              </a:rPr>
              <a:t>pop also returns the popped value.</a:t>
            </a:r>
            <a:endParaRPr i="1">
              <a:solidFill>
                <a:schemeClr val="accent2"/>
              </a:solidFill>
              <a:latin typeface="Source Code Pro"/>
              <a:ea typeface="Source Code Pro"/>
              <a:cs typeface="Source Code Pro"/>
              <a:sym typeface="Source Code Pro"/>
            </a:endParaRPr>
          </a:p>
          <a:p>
            <a:pPr indent="0" lvl="0" marL="0" rtl="0" algn="ctr">
              <a:spcBef>
                <a:spcPts val="1600"/>
              </a:spcBef>
              <a:spcAft>
                <a:spcPts val="0"/>
              </a:spcAft>
              <a:buNone/>
            </a:pPr>
            <a:r>
              <a:t/>
            </a:r>
            <a:endParaRPr>
              <a:solidFill>
                <a:srgbClr val="86B060"/>
              </a:solidFill>
              <a:latin typeface="Source Code Pro"/>
              <a:ea typeface="Source Code Pro"/>
              <a:cs typeface="Source Code Pro"/>
              <a:sym typeface="Source Code Pro"/>
            </a:endParaRPr>
          </a:p>
          <a:p>
            <a:pPr indent="0" lvl="0" marL="0" rtl="0">
              <a:spcBef>
                <a:spcPts val="1600"/>
              </a:spcBef>
              <a:spcAft>
                <a:spcPts val="0"/>
              </a:spcAft>
              <a:buNone/>
            </a:pPr>
            <a:r>
              <a:t/>
            </a:r>
            <a:endParaRPr>
              <a:solidFill>
                <a:srgbClr val="86B060"/>
              </a:solidFill>
              <a:latin typeface="Source Code Pro"/>
              <a:ea typeface="Source Code Pro"/>
              <a:cs typeface="Source Code Pro"/>
              <a:sym typeface="Source Code Pro"/>
            </a:endParaRPr>
          </a:p>
          <a:p>
            <a:pPr indent="0" lvl="0" marL="0" rtl="0" algn="ctr">
              <a:spcBef>
                <a:spcPts val="1600"/>
              </a:spcBef>
              <a:spcAft>
                <a:spcPts val="0"/>
              </a:spcAft>
              <a:buNone/>
            </a:pPr>
            <a:r>
              <a:t/>
            </a:r>
            <a:endParaRPr>
              <a:solidFill>
                <a:srgbClr val="86B060"/>
              </a:solidFill>
              <a:latin typeface="Source Code Pro"/>
              <a:ea typeface="Source Code Pro"/>
              <a:cs typeface="Source Code Pro"/>
              <a:sym typeface="Source Code Pro"/>
            </a:endParaRPr>
          </a:p>
          <a:p>
            <a:pPr indent="0" lvl="0" marL="0" rtl="0" algn="ctr">
              <a:spcBef>
                <a:spcPts val="1600"/>
              </a:spcBef>
              <a:spcAft>
                <a:spcPts val="1600"/>
              </a:spcAft>
              <a:buNone/>
            </a:pPr>
            <a:r>
              <a:t/>
            </a:r>
            <a:endParaRPr>
              <a:solidFill>
                <a:srgbClr val="86B060"/>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animEffect filter="fade" transition="in">
                                      <p:cBhvr>
                                        <p:cTn dur="1000"/>
                                        <p:tgtEl>
                                          <p:spTgt spid="2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1" st="1"/>
                                            </p:txEl>
                                          </p:spTgt>
                                        </p:tgtEl>
                                        <p:attrNameLst>
                                          <p:attrName>style.visibility</p:attrName>
                                        </p:attrNameLst>
                                      </p:cBhvr>
                                      <p:to>
                                        <p:strVal val="visible"/>
                                      </p:to>
                                    </p:set>
                                    <p:animEffect filter="fade" transition="in">
                                      <p:cBhvr>
                                        <p:cTn dur="1000"/>
                                        <p:tgtEl>
                                          <p:spTgt spid="2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2" st="2"/>
                                            </p:txEl>
                                          </p:spTgt>
                                        </p:tgtEl>
                                        <p:attrNameLst>
                                          <p:attrName>style.visibility</p:attrName>
                                        </p:attrNameLst>
                                      </p:cBhvr>
                                      <p:to>
                                        <p:strVal val="visible"/>
                                      </p:to>
                                    </p:set>
                                    <p:animEffect filter="fade" transition="in">
                                      <p:cBhvr>
                                        <p:cTn dur="1000"/>
                                        <p:tgtEl>
                                          <p:spTgt spid="2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3" st="3"/>
                                            </p:txEl>
                                          </p:spTgt>
                                        </p:tgtEl>
                                        <p:attrNameLst>
                                          <p:attrName>style.visibility</p:attrName>
                                        </p:attrNameLst>
                                      </p:cBhvr>
                                      <p:to>
                                        <p:strVal val="visible"/>
                                      </p:to>
                                    </p:set>
                                    <p:animEffect filter="fade" transition="in">
                                      <p:cBhvr>
                                        <p:cTn dur="1000"/>
                                        <p:tgtEl>
                                          <p:spTgt spid="21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4" st="4"/>
                                            </p:txEl>
                                          </p:spTgt>
                                        </p:tgtEl>
                                        <p:attrNameLst>
                                          <p:attrName>style.visibility</p:attrName>
                                        </p:attrNameLst>
                                      </p:cBhvr>
                                      <p:to>
                                        <p:strVal val="visible"/>
                                      </p:to>
                                    </p:set>
                                    <p:animEffect filter="fade" transition="in">
                                      <p:cBhvr>
                                        <p:cTn dur="1000"/>
                                        <p:tgtEl>
                                          <p:spTgt spid="21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5" st="5"/>
                                            </p:txEl>
                                          </p:spTgt>
                                        </p:tgtEl>
                                        <p:attrNameLst>
                                          <p:attrName>style.visibility</p:attrName>
                                        </p:attrNameLst>
                                      </p:cBhvr>
                                      <p:to>
                                        <p:strVal val="visible"/>
                                      </p:to>
                                    </p:set>
                                    <p:animEffect filter="fade" transition="in">
                                      <p:cBhvr>
                                        <p:cTn dur="1000"/>
                                        <p:tgtEl>
                                          <p:spTgt spid="21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6" st="6"/>
                                            </p:txEl>
                                          </p:spTgt>
                                        </p:tgtEl>
                                        <p:attrNameLst>
                                          <p:attrName>style.visibility</p:attrName>
                                        </p:attrNameLst>
                                      </p:cBhvr>
                                      <p:to>
                                        <p:strVal val="visible"/>
                                      </p:to>
                                    </p:set>
                                    <p:animEffect filter="fade" transition="in">
                                      <p:cBhvr>
                                        <p:cTn dur="1000"/>
                                        <p:tgtEl>
                                          <p:spTgt spid="21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7" st="7"/>
                                            </p:txEl>
                                          </p:spTgt>
                                        </p:tgtEl>
                                        <p:attrNameLst>
                                          <p:attrName>style.visibility</p:attrName>
                                        </p:attrNameLst>
                                      </p:cBhvr>
                                      <p:to>
                                        <p:strVal val="visible"/>
                                      </p:to>
                                    </p:set>
                                    <p:animEffect filter="fade" transition="in">
                                      <p:cBhvr>
                                        <p:cTn dur="1000"/>
                                        <p:tgtEl>
                                          <p:spTgt spid="212">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Exercise: Add it… then remove it</a:t>
            </a:r>
            <a:endParaRPr/>
          </a:p>
        </p:txBody>
      </p:sp>
      <p:sp>
        <p:nvSpPr>
          <p:cNvPr id="218" name="Google Shape;218;p3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Create a new file called pushAndPop.js</a:t>
            </a:r>
            <a:endParaRPr/>
          </a:p>
          <a:p>
            <a:pPr indent="-342900" lvl="0" marL="457200" rtl="0">
              <a:spcBef>
                <a:spcPts val="0"/>
              </a:spcBef>
              <a:spcAft>
                <a:spcPts val="0"/>
              </a:spcAft>
              <a:buSzPts val="1800"/>
              <a:buAutoNum type="arabicPeriod"/>
            </a:pPr>
            <a:r>
              <a:rPr lang="en"/>
              <a:t>Add an array: [1,2,3,4];</a:t>
            </a:r>
            <a:endParaRPr/>
          </a:p>
          <a:p>
            <a:pPr indent="-342900" lvl="0" marL="457200" rtl="0">
              <a:spcBef>
                <a:spcPts val="0"/>
              </a:spcBef>
              <a:spcAft>
                <a:spcPts val="0"/>
              </a:spcAft>
              <a:buSzPts val="1800"/>
              <a:buAutoNum type="arabicPeriod"/>
            </a:pPr>
            <a:r>
              <a:rPr lang="en"/>
              <a:t>Add the number 5 to the array</a:t>
            </a:r>
            <a:endParaRPr/>
          </a:p>
          <a:p>
            <a:pPr indent="-342900" lvl="0" marL="457200" rtl="0">
              <a:spcBef>
                <a:spcPts val="0"/>
              </a:spcBef>
              <a:spcAft>
                <a:spcPts val="0"/>
              </a:spcAft>
              <a:buSzPts val="1800"/>
              <a:buAutoNum type="arabicPeriod"/>
            </a:pPr>
            <a:r>
              <a:rPr lang="en"/>
              <a:t>Actually, now that I think about it, we don’t want 5. Or 4. Remove both of them from the array.</a:t>
            </a:r>
            <a:endParaRPr/>
          </a:p>
          <a:p>
            <a:pPr indent="-342900" lvl="0" marL="457200">
              <a:spcBef>
                <a:spcPts val="0"/>
              </a:spcBef>
              <a:spcAft>
                <a:spcPts val="0"/>
              </a:spcAft>
              <a:buSzPts val="1800"/>
              <a:buAutoNum type="arabicPeriod"/>
            </a:pPr>
            <a:r>
              <a:rPr lang="en"/>
              <a:t>Console.log the array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4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Array.splice</a:t>
            </a:r>
            <a:endParaRPr/>
          </a:p>
        </p:txBody>
      </p:sp>
      <p:sp>
        <p:nvSpPr>
          <p:cNvPr id="224" name="Google Shape;224;p4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 won’t go over every single array method today, but we still need to talk about a couple more, starting with splice.</a:t>
            </a:r>
            <a:endParaRPr/>
          </a:p>
          <a:p>
            <a:pPr indent="0" lvl="0" marL="0" rtl="0">
              <a:spcBef>
                <a:spcPts val="1600"/>
              </a:spcBef>
              <a:spcAft>
                <a:spcPts val="0"/>
              </a:spcAft>
              <a:buNone/>
            </a:pPr>
            <a:r>
              <a:rPr lang="en"/>
              <a:t>Splice (like pop) is an interesting method in that it both does work </a:t>
            </a:r>
            <a:r>
              <a:rPr i="1" lang="en"/>
              <a:t>and </a:t>
            </a:r>
            <a:r>
              <a:rPr lang="en"/>
              <a:t>returns a value. Like push and pop, splice modifies the array it is called on, (not all array methods do, btw) but splice also returns a value of the items it removed.</a:t>
            </a:r>
            <a:endParaRPr/>
          </a:p>
          <a:p>
            <a:pPr indent="457200" lvl="0" marL="0" rtl="0">
              <a:spcBef>
                <a:spcPts val="1600"/>
              </a:spcBef>
              <a:spcAft>
                <a:spcPts val="1600"/>
              </a:spcAft>
              <a:buNone/>
            </a:pPr>
            <a:r>
              <a:t/>
            </a:r>
            <a:endParaRPr b="1" sz="1400">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0" st="0"/>
                                            </p:txEl>
                                          </p:spTgt>
                                        </p:tgtEl>
                                        <p:attrNameLst>
                                          <p:attrName>style.visibility</p:attrName>
                                        </p:attrNameLst>
                                      </p:cBhvr>
                                      <p:to>
                                        <p:strVal val="visible"/>
                                      </p:to>
                                    </p:set>
                                    <p:animEffect filter="fade" transition="in">
                                      <p:cBhvr>
                                        <p:cTn dur="1000"/>
                                        <p:tgtEl>
                                          <p:spTgt spid="2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1" st="1"/>
                                            </p:txEl>
                                          </p:spTgt>
                                        </p:tgtEl>
                                        <p:attrNameLst>
                                          <p:attrName>style.visibility</p:attrName>
                                        </p:attrNameLst>
                                      </p:cBhvr>
                                      <p:to>
                                        <p:strVal val="visible"/>
                                      </p:to>
                                    </p:set>
                                    <p:animEffect filter="fade" transition="in">
                                      <p:cBhvr>
                                        <p:cTn dur="1000"/>
                                        <p:tgtEl>
                                          <p:spTgt spid="2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2" st="2"/>
                                            </p:txEl>
                                          </p:spTgt>
                                        </p:tgtEl>
                                        <p:attrNameLst>
                                          <p:attrName>style.visibility</p:attrName>
                                        </p:attrNameLst>
                                      </p:cBhvr>
                                      <p:to>
                                        <p:strVal val="visible"/>
                                      </p:to>
                                    </p:set>
                                    <p:animEffect filter="fade" transition="in">
                                      <p:cBhvr>
                                        <p:cTn dur="1000"/>
                                        <p:tgtEl>
                                          <p:spTgt spid="22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4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Array.splice (cont)</a:t>
            </a:r>
            <a:endParaRPr/>
          </a:p>
        </p:txBody>
      </p:sp>
      <p:sp>
        <p:nvSpPr>
          <p:cNvPr id="230" name="Google Shape;230;p4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Array.s</a:t>
            </a:r>
            <a:r>
              <a:rPr lang="en"/>
              <a:t>plice is a bit like pop in that it removes index items, but unlike pop it can remove more than one.  To use splice you have to pass it the index number to start the splice at, as well as the number of items you want spliced away.</a:t>
            </a:r>
            <a:endParaRPr/>
          </a:p>
          <a:p>
            <a:pPr indent="457200" lvl="0" marL="0" rtl="0">
              <a:spcBef>
                <a:spcPts val="1600"/>
              </a:spcBef>
              <a:spcAft>
                <a:spcPts val="1600"/>
              </a:spcAft>
              <a:buClr>
                <a:schemeClr val="dk1"/>
              </a:buClr>
              <a:buSzPts val="1100"/>
              <a:buFont typeface="Arial"/>
              <a:buNone/>
            </a:pPr>
            <a:r>
              <a:rPr b="1" lang="en">
                <a:latin typeface="Source Code Pro"/>
                <a:ea typeface="Source Code Pro"/>
                <a:cs typeface="Source Code Pro"/>
                <a:sym typeface="Source Code Pro"/>
              </a:rPr>
              <a:t>numArray.splice(3,2); // now equals [9,8,7], returns [6,5]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Everybody wants arrays...</a:t>
            </a:r>
            <a:endParaRPr/>
          </a:p>
        </p:txBody>
      </p:sp>
      <p:sp>
        <p:nvSpPr>
          <p:cNvPr id="74" name="Google Shape;74;p15"/>
          <p:cNvSpPr txBox="1"/>
          <p:nvPr/>
        </p:nvSpPr>
        <p:spPr>
          <a:xfrm>
            <a:off x="311700" y="1225225"/>
            <a:ext cx="8520600" cy="35646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rgbClr val="000000"/>
                </a:solidFill>
                <a:latin typeface="Open Sans"/>
                <a:ea typeface="Open Sans"/>
                <a:cs typeface="Open Sans"/>
                <a:sym typeface="Open Sans"/>
              </a:rPr>
              <a:t>Arrays are a JavaScript </a:t>
            </a:r>
            <a:r>
              <a:rPr lang="en">
                <a:latin typeface="Open Sans"/>
                <a:ea typeface="Open Sans"/>
                <a:cs typeface="Open Sans"/>
                <a:sym typeface="Open Sans"/>
              </a:rPr>
              <a:t>data type</a:t>
            </a:r>
            <a:r>
              <a:rPr lang="en">
                <a:solidFill>
                  <a:srgbClr val="000000"/>
                </a:solidFill>
                <a:latin typeface="Open Sans"/>
                <a:ea typeface="Open Sans"/>
                <a:cs typeface="Open Sans"/>
                <a:sym typeface="Open Sans"/>
              </a:rPr>
              <a:t> that allow you to store multiple values within the same </a:t>
            </a:r>
            <a:r>
              <a:rPr lang="en">
                <a:latin typeface="Open Sans"/>
                <a:ea typeface="Open Sans"/>
                <a:cs typeface="Open Sans"/>
                <a:sym typeface="Open Sans"/>
              </a:rPr>
              <a:t>variable</a:t>
            </a:r>
            <a:r>
              <a:rPr lang="en">
                <a:solidFill>
                  <a:srgbClr val="000000"/>
                </a:solidFill>
                <a:latin typeface="Open Sans"/>
                <a:ea typeface="Open Sans"/>
                <a:cs typeface="Open Sans"/>
                <a:sym typeface="Open Sans"/>
              </a:rPr>
              <a:t>.  They look like this:</a:t>
            </a:r>
            <a:endParaRPr>
              <a:solidFill>
                <a:srgbClr val="000000"/>
              </a:solidFill>
              <a:latin typeface="Open Sans"/>
              <a:ea typeface="Open Sans"/>
              <a:cs typeface="Open Sans"/>
              <a:sym typeface="Open Sans"/>
            </a:endParaRPr>
          </a:p>
          <a:p>
            <a:pPr indent="457200" lvl="0" marL="0" rtl="0">
              <a:lnSpc>
                <a:spcPct val="115000"/>
              </a:lnSpc>
              <a:spcBef>
                <a:spcPts val="1600"/>
              </a:spcBef>
              <a:spcAft>
                <a:spcPts val="0"/>
              </a:spcAft>
              <a:buNone/>
            </a:pPr>
            <a:r>
              <a:rPr lang="en" sz="1800">
                <a:solidFill>
                  <a:srgbClr val="0000FF"/>
                </a:solidFill>
                <a:latin typeface="Source Code Pro"/>
                <a:ea typeface="Source Code Pro"/>
                <a:cs typeface="Source Code Pro"/>
                <a:sym typeface="Source Code Pro"/>
              </a:rPr>
              <a:t>let </a:t>
            </a:r>
            <a:r>
              <a:rPr lang="en" sz="1800">
                <a:solidFill>
                  <a:srgbClr val="000000"/>
                </a:solidFill>
                <a:latin typeface="Source Code Pro"/>
                <a:ea typeface="Source Code Pro"/>
                <a:cs typeface="Source Code Pro"/>
                <a:sym typeface="Source Code Pro"/>
              </a:rPr>
              <a:t>myArray = [1,2,3,4];</a:t>
            </a:r>
            <a:endParaRPr sz="1800">
              <a:solidFill>
                <a:srgbClr val="000000"/>
              </a:solidFill>
              <a:latin typeface="Source Code Pro"/>
              <a:ea typeface="Source Code Pro"/>
              <a:cs typeface="Source Code Pro"/>
              <a:sym typeface="Source Code Pro"/>
            </a:endParaRPr>
          </a:p>
          <a:p>
            <a:pPr indent="0" lvl="0" marL="0" rtl="0">
              <a:lnSpc>
                <a:spcPct val="115000"/>
              </a:lnSpc>
              <a:spcBef>
                <a:spcPts val="1600"/>
              </a:spcBef>
              <a:spcAft>
                <a:spcPts val="0"/>
              </a:spcAft>
              <a:buNone/>
            </a:pPr>
            <a:r>
              <a:rPr lang="en">
                <a:latin typeface="Open Sans"/>
                <a:ea typeface="Open Sans"/>
                <a:cs typeface="Open Sans"/>
                <a:sym typeface="Open Sans"/>
              </a:rPr>
              <a:t>or this:</a:t>
            </a:r>
            <a:endParaRPr>
              <a:latin typeface="Open Sans"/>
              <a:ea typeface="Open Sans"/>
              <a:cs typeface="Open Sans"/>
              <a:sym typeface="Open Sans"/>
            </a:endParaRPr>
          </a:p>
          <a:p>
            <a:pPr indent="0" lvl="0" marL="0" rtl="0">
              <a:lnSpc>
                <a:spcPct val="115000"/>
              </a:lnSpc>
              <a:spcBef>
                <a:spcPts val="1600"/>
              </a:spcBef>
              <a:spcAft>
                <a:spcPts val="0"/>
              </a:spcAft>
              <a:buNone/>
            </a:pPr>
            <a:r>
              <a:rPr lang="en" sz="1800">
                <a:latin typeface="Open Sans"/>
                <a:ea typeface="Open Sans"/>
                <a:cs typeface="Open Sans"/>
                <a:sym typeface="Open Sans"/>
              </a:rPr>
              <a:t>	</a:t>
            </a:r>
            <a:r>
              <a:rPr lang="en" sz="1800">
                <a:solidFill>
                  <a:srgbClr val="0000FF"/>
                </a:solidFill>
                <a:latin typeface="Source Code Pro"/>
                <a:ea typeface="Source Code Pro"/>
                <a:cs typeface="Source Code Pro"/>
                <a:sym typeface="Source Code Pro"/>
              </a:rPr>
              <a:t>let </a:t>
            </a:r>
            <a:r>
              <a:rPr lang="en" sz="1800">
                <a:latin typeface="Source Code Pro"/>
                <a:ea typeface="Source Code Pro"/>
                <a:cs typeface="Source Code Pro"/>
                <a:sym typeface="Source Code Pro"/>
              </a:rPr>
              <a:t>groceryList = [“Bread”, “Eggs”, “Milk”, “Bananas”]</a:t>
            </a:r>
            <a:endParaRPr sz="1800">
              <a:latin typeface="Source Code Pro"/>
              <a:ea typeface="Source Code Pro"/>
              <a:cs typeface="Source Code Pro"/>
              <a:sym typeface="Source Code Pro"/>
            </a:endParaRPr>
          </a:p>
          <a:p>
            <a:pPr indent="0" lvl="0" marL="0" rtl="0">
              <a:lnSpc>
                <a:spcPct val="115000"/>
              </a:lnSpc>
              <a:spcBef>
                <a:spcPts val="1600"/>
              </a:spcBef>
              <a:spcAft>
                <a:spcPts val="0"/>
              </a:spcAft>
              <a:buNone/>
            </a:pPr>
            <a:r>
              <a:rPr lang="en">
                <a:solidFill>
                  <a:srgbClr val="000000"/>
                </a:solidFill>
                <a:latin typeface="Open Sans"/>
                <a:ea typeface="Open Sans"/>
                <a:cs typeface="Open Sans"/>
                <a:sym typeface="Open Sans"/>
              </a:rPr>
              <a:t>Arrays can store many types of values, including numbers, strings, booleans, objects, or even other arrays.  </a:t>
            </a:r>
            <a:endParaRPr>
              <a:solidFill>
                <a:srgbClr val="000000"/>
              </a:solidFill>
              <a:latin typeface="Open Sans"/>
              <a:ea typeface="Open Sans"/>
              <a:cs typeface="Open Sans"/>
              <a:sym typeface="Open Sans"/>
            </a:endParaRPr>
          </a:p>
          <a:p>
            <a:pPr indent="0" lvl="0" marL="0" rtl="0">
              <a:lnSpc>
                <a:spcPct val="115000"/>
              </a:lnSpc>
              <a:spcBef>
                <a:spcPts val="1600"/>
              </a:spcBef>
              <a:spcAft>
                <a:spcPts val="1600"/>
              </a:spcAft>
              <a:buNone/>
            </a:pPr>
            <a:r>
              <a:rPr lang="en">
                <a:solidFill>
                  <a:srgbClr val="000000"/>
                </a:solidFill>
                <a:latin typeface="Open Sans"/>
                <a:ea typeface="Open Sans"/>
                <a:cs typeface="Open Sans"/>
                <a:sym typeface="Open Sans"/>
              </a:rPr>
              <a:t>JavaScript has many built in methods for manipulating arrays, and being able to access, add and modify data in an array is a key skill for a JavaScript developer. </a:t>
            </a:r>
            <a:endParaRPr sz="1800">
              <a:solidFill>
                <a:srgbClr val="000000"/>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4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Exercise: Splice it up</a:t>
            </a:r>
            <a:endParaRPr/>
          </a:p>
        </p:txBody>
      </p:sp>
      <p:sp>
        <p:nvSpPr>
          <p:cNvPr id="236" name="Google Shape;236;p4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Create a new file called spliceMe.js</a:t>
            </a:r>
            <a:endParaRPr/>
          </a:p>
          <a:p>
            <a:pPr indent="-342900" lvl="0" marL="457200" rtl="0">
              <a:spcBef>
                <a:spcPts val="0"/>
              </a:spcBef>
              <a:spcAft>
                <a:spcPts val="0"/>
              </a:spcAft>
              <a:buSzPts val="1800"/>
              <a:buAutoNum type="arabicPeriod"/>
            </a:pPr>
            <a:r>
              <a:rPr lang="en"/>
              <a:t>Add an array: [‘classical’,’rock’,’hiphop’,’country’,’reggae’]</a:t>
            </a:r>
            <a:endParaRPr/>
          </a:p>
          <a:p>
            <a:pPr indent="-342900" lvl="0" marL="457200" rtl="0">
              <a:spcBef>
                <a:spcPts val="0"/>
              </a:spcBef>
              <a:spcAft>
                <a:spcPts val="0"/>
              </a:spcAft>
              <a:buSzPts val="1800"/>
              <a:buAutoNum type="arabicPeriod"/>
            </a:pPr>
            <a:r>
              <a:rPr lang="en"/>
              <a:t>Create a function that you can pass your array to</a:t>
            </a:r>
            <a:endParaRPr/>
          </a:p>
          <a:p>
            <a:pPr indent="-342900" lvl="0" marL="457200">
              <a:spcBef>
                <a:spcPts val="0"/>
              </a:spcBef>
              <a:spcAft>
                <a:spcPts val="0"/>
              </a:spcAft>
              <a:buSzPts val="1800"/>
              <a:buAutoNum type="arabicPeriod"/>
            </a:pPr>
            <a:r>
              <a:rPr lang="en"/>
              <a:t>Your function should return your two favorites from that music genre. Use </a:t>
            </a:r>
            <a:r>
              <a:rPr b="1" lang="en"/>
              <a:t>Array.splice</a:t>
            </a:r>
            <a:r>
              <a:rPr lang="en"/>
              <a:t> to accomplish this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4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Questions?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44"/>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6000"/>
              <a:t>Code On!</a:t>
            </a:r>
            <a:endParaRPr sz="6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Array Examples</a:t>
            </a:r>
            <a:endParaRPr/>
          </a:p>
        </p:txBody>
      </p:sp>
      <p:sp>
        <p:nvSpPr>
          <p:cNvPr id="80" name="Google Shape;80;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457200" rtl="0">
              <a:spcBef>
                <a:spcPts val="0"/>
              </a:spcBef>
              <a:spcAft>
                <a:spcPts val="0"/>
              </a:spcAft>
              <a:buNone/>
            </a:pPr>
            <a:r>
              <a:rPr b="1" lang="en" sz="1400">
                <a:latin typeface="Source Code Pro"/>
                <a:ea typeface="Source Code Pro"/>
                <a:cs typeface="Source Code Pro"/>
                <a:sym typeface="Source Code Pro"/>
              </a:rPr>
              <a:t>let</a:t>
            </a:r>
            <a:r>
              <a:rPr b="1" lang="en" sz="1400">
                <a:latin typeface="Source Code Pro"/>
                <a:ea typeface="Source Code Pro"/>
                <a:cs typeface="Source Code Pro"/>
                <a:sym typeface="Source Code Pro"/>
              </a:rPr>
              <a:t> myStringArray = [“this”,“array”,“has”,“strings”];</a:t>
            </a:r>
            <a:endParaRPr b="1" sz="1400">
              <a:latin typeface="Source Code Pro"/>
              <a:ea typeface="Source Code Pro"/>
              <a:cs typeface="Source Code Pro"/>
              <a:sym typeface="Source Code Pro"/>
            </a:endParaRPr>
          </a:p>
          <a:p>
            <a:pPr indent="0" lvl="0" marL="457200" rtl="0">
              <a:spcBef>
                <a:spcPts val="1600"/>
              </a:spcBef>
              <a:spcAft>
                <a:spcPts val="0"/>
              </a:spcAft>
              <a:buNone/>
            </a:pPr>
            <a:r>
              <a:rPr b="1" lang="en" sz="1400">
                <a:latin typeface="Source Code Pro"/>
                <a:ea typeface="Source Code Pro"/>
                <a:cs typeface="Source Code Pro"/>
                <a:sym typeface="Source Code Pro"/>
              </a:rPr>
              <a:t>let</a:t>
            </a:r>
            <a:r>
              <a:rPr b="1" lang="en" sz="1400">
                <a:latin typeface="Source Code Pro"/>
                <a:ea typeface="Source Code Pro"/>
                <a:cs typeface="Source Code Pro"/>
                <a:sym typeface="Source Code Pro"/>
              </a:rPr>
              <a:t> myNumberArray = [2,4,6,8];</a:t>
            </a:r>
            <a:endParaRPr b="1" sz="1400">
              <a:latin typeface="Source Code Pro"/>
              <a:ea typeface="Source Code Pro"/>
              <a:cs typeface="Source Code Pro"/>
              <a:sym typeface="Source Code Pro"/>
            </a:endParaRPr>
          </a:p>
          <a:p>
            <a:pPr indent="0" lvl="0" marL="457200" rtl="0">
              <a:spcBef>
                <a:spcPts val="1600"/>
              </a:spcBef>
              <a:spcAft>
                <a:spcPts val="0"/>
              </a:spcAft>
              <a:buNone/>
            </a:pPr>
            <a:r>
              <a:rPr b="1" lang="en" sz="1400">
                <a:latin typeface="Source Code Pro"/>
                <a:ea typeface="Source Code Pro"/>
                <a:cs typeface="Source Code Pro"/>
                <a:sym typeface="Source Code Pro"/>
              </a:rPr>
              <a:t>l</a:t>
            </a:r>
            <a:r>
              <a:rPr b="1" lang="en" sz="1400">
                <a:latin typeface="Source Code Pro"/>
                <a:ea typeface="Source Code Pro"/>
                <a:cs typeface="Source Code Pro"/>
                <a:sym typeface="Source Code Pro"/>
              </a:rPr>
              <a:t>et emptyArray = [];</a:t>
            </a:r>
            <a:endParaRPr b="1" sz="1400">
              <a:latin typeface="Source Code Pro"/>
              <a:ea typeface="Source Code Pro"/>
              <a:cs typeface="Source Code Pro"/>
              <a:sym typeface="Source Code Pro"/>
            </a:endParaRPr>
          </a:p>
          <a:p>
            <a:pPr indent="0" lvl="0" marL="457200" rtl="0">
              <a:spcBef>
                <a:spcPts val="1600"/>
              </a:spcBef>
              <a:spcAft>
                <a:spcPts val="0"/>
              </a:spcAft>
              <a:buNone/>
            </a:pPr>
            <a:r>
              <a:rPr b="1" lang="en" sz="1400">
                <a:latin typeface="Source Code Pro"/>
                <a:ea typeface="Source Code Pro"/>
                <a:cs typeface="Source Code Pro"/>
                <a:sym typeface="Source Code Pro"/>
              </a:rPr>
              <a:t>let</a:t>
            </a:r>
            <a:r>
              <a:rPr b="1" lang="en" sz="1400">
                <a:latin typeface="Source Code Pro"/>
                <a:ea typeface="Source Code Pro"/>
                <a:cs typeface="Source Code Pro"/>
                <a:sym typeface="Source Code Pro"/>
              </a:rPr>
              <a:t> objectArray = [{name:“John”},{key:“value”},{setWordWrap:true}];</a:t>
            </a:r>
            <a:endParaRPr b="1" sz="1400">
              <a:latin typeface="Source Code Pro"/>
              <a:ea typeface="Source Code Pro"/>
              <a:cs typeface="Source Code Pro"/>
              <a:sym typeface="Source Code Pro"/>
            </a:endParaRPr>
          </a:p>
          <a:p>
            <a:pPr indent="0" lvl="0" marL="457200" rtl="0">
              <a:spcBef>
                <a:spcPts val="1600"/>
              </a:spcBef>
              <a:spcAft>
                <a:spcPts val="0"/>
              </a:spcAft>
              <a:buNone/>
            </a:pPr>
            <a:r>
              <a:rPr b="1" lang="en" sz="1400">
                <a:latin typeface="Source Code Pro"/>
                <a:ea typeface="Source Code Pro"/>
                <a:cs typeface="Source Code Pro"/>
                <a:sym typeface="Source Code Pro"/>
              </a:rPr>
              <a:t>let</a:t>
            </a:r>
            <a:r>
              <a:rPr b="1" lang="en" sz="1400">
                <a:latin typeface="Source Code Pro"/>
                <a:ea typeface="Source Code Pro"/>
                <a:cs typeface="Source Code Pro"/>
                <a:sym typeface="Source Code Pro"/>
              </a:rPr>
              <a:t> mixedArray = [1,“two”,{“three”:true}];</a:t>
            </a:r>
            <a:endParaRPr b="1" sz="1400">
              <a:latin typeface="Source Code Pro"/>
              <a:ea typeface="Source Code Pro"/>
              <a:cs typeface="Source Code Pro"/>
              <a:sym typeface="Source Code Pro"/>
            </a:endParaRPr>
          </a:p>
          <a:p>
            <a:pPr indent="0" lvl="0" marL="457200" rtl="0">
              <a:spcBef>
                <a:spcPts val="1600"/>
              </a:spcBef>
              <a:spcAft>
                <a:spcPts val="0"/>
              </a:spcAft>
              <a:buNone/>
            </a:pPr>
            <a:r>
              <a:rPr b="1" lang="en" sz="1400">
                <a:latin typeface="Source Code Pro"/>
                <a:ea typeface="Source Code Pro"/>
                <a:cs typeface="Source Code Pro"/>
                <a:sym typeface="Source Code Pro"/>
              </a:rPr>
              <a:t>let</a:t>
            </a:r>
            <a:r>
              <a:rPr b="1" lang="en" sz="1400">
                <a:latin typeface="Source Code Pro"/>
                <a:ea typeface="Source Code Pro"/>
                <a:cs typeface="Source Code Pro"/>
                <a:sym typeface="Source Code Pro"/>
              </a:rPr>
              <a:t> arrayOfArrays = [[1,2,3],[4,5,6],[7,8,9]];</a:t>
            </a:r>
            <a:endParaRPr b="1" sz="1400">
              <a:latin typeface="Source Code Pro"/>
              <a:ea typeface="Source Code Pro"/>
              <a:cs typeface="Source Code Pro"/>
              <a:sym typeface="Source Code Pro"/>
            </a:endParaRPr>
          </a:p>
          <a:p>
            <a:pPr indent="0" lvl="0" marL="0" rtl="0" algn="ctr">
              <a:spcBef>
                <a:spcPts val="1600"/>
              </a:spcBef>
              <a:spcAft>
                <a:spcPts val="0"/>
              </a:spcAft>
              <a:buNone/>
            </a:pPr>
            <a:r>
              <a:t/>
            </a:r>
            <a:endParaRPr sz="1400">
              <a:solidFill>
                <a:srgbClr val="000000"/>
              </a:solidFill>
              <a:latin typeface="Source Code Pro"/>
              <a:ea typeface="Source Code Pro"/>
              <a:cs typeface="Source Code Pro"/>
              <a:sym typeface="Source Code Pro"/>
            </a:endParaRPr>
          </a:p>
          <a:p>
            <a:pPr indent="457200" lvl="0" marL="0" rtl="0">
              <a:spcBef>
                <a:spcPts val="1600"/>
              </a:spcBef>
              <a:spcAft>
                <a:spcPts val="1600"/>
              </a:spcAft>
              <a:buNone/>
            </a:pPr>
            <a:r>
              <a:rPr i="1" lang="en" sz="1400">
                <a:solidFill>
                  <a:schemeClr val="accent3"/>
                </a:solidFill>
              </a:rPr>
              <a:t>An array of arrays is called a multidimensional array.</a:t>
            </a:r>
            <a:endParaRPr i="1" sz="1400">
              <a:solidFill>
                <a:schemeClr val="accent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0" st="0"/>
                                            </p:txEl>
                                          </p:spTgt>
                                        </p:tgtEl>
                                        <p:attrNameLst>
                                          <p:attrName>style.visibility</p:attrName>
                                        </p:attrNameLst>
                                      </p:cBhvr>
                                      <p:to>
                                        <p:strVal val="visible"/>
                                      </p:to>
                                    </p:set>
                                    <p:animEffect filter="fade" transition="in">
                                      <p:cBhvr>
                                        <p:cTn dur="1000"/>
                                        <p:tgtEl>
                                          <p:spTgt spid="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1" st="1"/>
                                            </p:txEl>
                                          </p:spTgt>
                                        </p:tgtEl>
                                        <p:attrNameLst>
                                          <p:attrName>style.visibility</p:attrName>
                                        </p:attrNameLst>
                                      </p:cBhvr>
                                      <p:to>
                                        <p:strVal val="visible"/>
                                      </p:to>
                                    </p:set>
                                    <p:animEffect filter="fade" transition="in">
                                      <p:cBhvr>
                                        <p:cTn dur="1000"/>
                                        <p:tgtEl>
                                          <p:spTgt spid="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2" st="2"/>
                                            </p:txEl>
                                          </p:spTgt>
                                        </p:tgtEl>
                                        <p:attrNameLst>
                                          <p:attrName>style.visibility</p:attrName>
                                        </p:attrNameLst>
                                      </p:cBhvr>
                                      <p:to>
                                        <p:strVal val="visible"/>
                                      </p:to>
                                    </p:set>
                                    <p:animEffect filter="fade" transition="in">
                                      <p:cBhvr>
                                        <p:cTn dur="1000"/>
                                        <p:tgtEl>
                                          <p:spTgt spid="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3" st="3"/>
                                            </p:txEl>
                                          </p:spTgt>
                                        </p:tgtEl>
                                        <p:attrNameLst>
                                          <p:attrName>style.visibility</p:attrName>
                                        </p:attrNameLst>
                                      </p:cBhvr>
                                      <p:to>
                                        <p:strVal val="visible"/>
                                      </p:to>
                                    </p:set>
                                    <p:animEffect filter="fade" transition="in">
                                      <p:cBhvr>
                                        <p:cTn dur="1000"/>
                                        <p:tgtEl>
                                          <p:spTgt spid="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4" st="4"/>
                                            </p:txEl>
                                          </p:spTgt>
                                        </p:tgtEl>
                                        <p:attrNameLst>
                                          <p:attrName>style.visibility</p:attrName>
                                        </p:attrNameLst>
                                      </p:cBhvr>
                                      <p:to>
                                        <p:strVal val="visible"/>
                                      </p:to>
                                    </p:set>
                                    <p:animEffect filter="fade" transition="in">
                                      <p:cBhvr>
                                        <p:cTn dur="1000"/>
                                        <p:tgtEl>
                                          <p:spTgt spid="8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5" st="5"/>
                                            </p:txEl>
                                          </p:spTgt>
                                        </p:tgtEl>
                                        <p:attrNameLst>
                                          <p:attrName>style.visibility</p:attrName>
                                        </p:attrNameLst>
                                      </p:cBhvr>
                                      <p:to>
                                        <p:strVal val="visible"/>
                                      </p:to>
                                    </p:set>
                                    <p:animEffect filter="fade" transition="in">
                                      <p:cBhvr>
                                        <p:cTn dur="1000"/>
                                        <p:tgtEl>
                                          <p:spTgt spid="8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6" st="6"/>
                                            </p:txEl>
                                          </p:spTgt>
                                        </p:tgtEl>
                                        <p:attrNameLst>
                                          <p:attrName>style.visibility</p:attrName>
                                        </p:attrNameLst>
                                      </p:cBhvr>
                                      <p:to>
                                        <p:strVal val="visible"/>
                                      </p:to>
                                    </p:set>
                                    <p:animEffect filter="fade" transition="in">
                                      <p:cBhvr>
                                        <p:cTn dur="1000"/>
                                        <p:tgtEl>
                                          <p:spTgt spid="8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7" st="7"/>
                                            </p:txEl>
                                          </p:spTgt>
                                        </p:tgtEl>
                                        <p:attrNameLst>
                                          <p:attrName>style.visibility</p:attrName>
                                        </p:attrNameLst>
                                      </p:cBhvr>
                                      <p:to>
                                        <p:strVal val="visible"/>
                                      </p:to>
                                    </p:set>
                                    <p:animEffect filter="fade" transition="in">
                                      <p:cBhvr>
                                        <p:cTn dur="1000"/>
                                        <p:tgtEl>
                                          <p:spTgt spid="80">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Exercise: Creating Arrays</a:t>
            </a:r>
            <a:endParaRPr/>
          </a:p>
        </p:txBody>
      </p:sp>
      <p:sp>
        <p:nvSpPr>
          <p:cNvPr id="86" name="Google Shape;86;p1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Create a new file called arrays.js</a:t>
            </a:r>
            <a:endParaRPr/>
          </a:p>
          <a:p>
            <a:pPr indent="-342900" lvl="0" marL="457200" rtl="0">
              <a:spcBef>
                <a:spcPts val="0"/>
              </a:spcBef>
              <a:spcAft>
                <a:spcPts val="0"/>
              </a:spcAft>
              <a:buSzPts val="1800"/>
              <a:buAutoNum type="arabicPeriod"/>
            </a:pPr>
            <a:r>
              <a:rPr lang="en"/>
              <a:t>Declare 3 arrays: a string array, a numeric array, and one of a data type of your choice.</a:t>
            </a:r>
            <a:endParaRPr/>
          </a:p>
          <a:p>
            <a:pPr indent="-342900" lvl="0" marL="457200" rtl="0">
              <a:spcBef>
                <a:spcPts val="0"/>
              </a:spcBef>
              <a:spcAft>
                <a:spcPts val="0"/>
              </a:spcAft>
              <a:buSzPts val="1800"/>
              <a:buAutoNum type="arabicPeriod"/>
            </a:pPr>
            <a:r>
              <a:rPr lang="en"/>
              <a:t>Each array should have at least three elements.</a:t>
            </a:r>
            <a:endParaRPr/>
          </a:p>
          <a:p>
            <a:pPr indent="-342900" lvl="0" marL="457200" rtl="0">
              <a:spcBef>
                <a:spcPts val="0"/>
              </a:spcBef>
              <a:spcAft>
                <a:spcPts val="0"/>
              </a:spcAft>
              <a:buSzPts val="1800"/>
              <a:buAutoNum type="arabicPeriod"/>
            </a:pPr>
            <a:r>
              <a:rPr lang="en"/>
              <a:t>Log your arrays.</a:t>
            </a:r>
            <a:endParaRPr/>
          </a:p>
          <a:p>
            <a:pPr indent="-342900" lvl="0" marL="457200" rtl="0">
              <a:spcBef>
                <a:spcPts val="0"/>
              </a:spcBef>
              <a:spcAft>
                <a:spcPts val="0"/>
              </a:spcAft>
              <a:buSzPts val="1800"/>
              <a:buAutoNum type="arabicPeriod"/>
            </a:pPr>
            <a:r>
              <a:rPr lang="en"/>
              <a:t>Run your code and verify the output.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Accessing Array Data</a:t>
            </a:r>
            <a:endParaRPr/>
          </a:p>
        </p:txBody>
      </p:sp>
      <p:sp>
        <p:nvSpPr>
          <p:cNvPr id="92" name="Google Shape;92;p1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t>Data stored in an array is accessed using index numbers, which looks a bit like this:</a:t>
            </a:r>
            <a:endParaRPr sz="1400"/>
          </a:p>
          <a:p>
            <a:pPr indent="0" lvl="0" marL="457200" rtl="0">
              <a:spcBef>
                <a:spcPts val="1600"/>
              </a:spcBef>
              <a:spcAft>
                <a:spcPts val="0"/>
              </a:spcAft>
              <a:buNone/>
            </a:pPr>
            <a:r>
              <a:rPr b="1" lang="en" sz="1400">
                <a:latin typeface="Source Code Pro"/>
                <a:ea typeface="Source Code Pro"/>
                <a:cs typeface="Source Code Pro"/>
                <a:sym typeface="Source Code Pro"/>
              </a:rPr>
              <a:t>const myArray = [9,8,7];</a:t>
            </a:r>
            <a:endParaRPr b="1" sz="1400">
              <a:latin typeface="Source Code Pro"/>
              <a:ea typeface="Source Code Pro"/>
              <a:cs typeface="Source Code Pro"/>
              <a:sym typeface="Source Code Pro"/>
            </a:endParaRPr>
          </a:p>
          <a:p>
            <a:pPr indent="0" lvl="0" marL="457200" rtl="0">
              <a:spcBef>
                <a:spcPts val="1600"/>
              </a:spcBef>
              <a:spcAft>
                <a:spcPts val="0"/>
              </a:spcAft>
              <a:buNone/>
            </a:pPr>
            <a:r>
              <a:rPr b="1" lang="en" sz="1400">
                <a:latin typeface="Source Code Pro"/>
                <a:ea typeface="Source Code Pro"/>
                <a:cs typeface="Source Code Pro"/>
                <a:sym typeface="Source Code Pro"/>
              </a:rPr>
              <a:t>let secondValue = myArray[1]; </a:t>
            </a:r>
            <a:r>
              <a:rPr lang="en" sz="1400">
                <a:solidFill>
                  <a:srgbClr val="38761D"/>
                </a:solidFill>
                <a:latin typeface="Source Code Pro"/>
                <a:ea typeface="Source Code Pro"/>
                <a:cs typeface="Source Code Pro"/>
                <a:sym typeface="Source Code Pro"/>
              </a:rPr>
              <a:t>// secondValue equals 8</a:t>
            </a:r>
            <a:endParaRPr sz="1400">
              <a:solidFill>
                <a:srgbClr val="38761D"/>
              </a:solidFill>
              <a:latin typeface="Source Code Pro"/>
              <a:ea typeface="Source Code Pro"/>
              <a:cs typeface="Source Code Pro"/>
              <a:sym typeface="Source Code Pro"/>
            </a:endParaRPr>
          </a:p>
          <a:p>
            <a:pPr indent="0" lvl="0" marL="0" rtl="0">
              <a:spcBef>
                <a:spcPts val="1600"/>
              </a:spcBef>
              <a:spcAft>
                <a:spcPts val="0"/>
              </a:spcAft>
              <a:buNone/>
            </a:pPr>
            <a:r>
              <a:rPr i="1" lang="en" sz="1400">
                <a:solidFill>
                  <a:schemeClr val="accent2"/>
                </a:solidFill>
              </a:rPr>
              <a:t>The [1] up above is how we tell JavaScript what index number we want. Array indices always start at 0, so the first value in an array is [0], the second is [1], etc. </a:t>
            </a:r>
            <a:endParaRPr i="1" sz="1400">
              <a:solidFill>
                <a:schemeClr val="accent2"/>
              </a:solidFill>
            </a:endParaRPr>
          </a:p>
          <a:p>
            <a:pPr indent="0" lvl="0" marL="0" rtl="0">
              <a:spcBef>
                <a:spcPts val="1600"/>
              </a:spcBef>
              <a:spcAft>
                <a:spcPts val="0"/>
              </a:spcAft>
              <a:buClr>
                <a:schemeClr val="dk1"/>
              </a:buClr>
              <a:buSzPts val="1100"/>
              <a:buFont typeface="Arial"/>
              <a:buNone/>
            </a:pPr>
            <a:r>
              <a:rPr lang="en" sz="1400"/>
              <a:t>Here’s a visual representation of how indices relate to the elements of an array:</a:t>
            </a:r>
            <a:endParaRPr>
              <a:solidFill>
                <a:srgbClr val="1F497D"/>
              </a:solidFill>
            </a:endParaRPr>
          </a:p>
          <a:p>
            <a:pPr indent="0" lvl="0" marL="457200" rtl="0">
              <a:spcBef>
                <a:spcPts val="1600"/>
              </a:spcBef>
              <a:spcAft>
                <a:spcPts val="1600"/>
              </a:spcAft>
              <a:buNone/>
            </a:pPr>
            <a:r>
              <a:rPr lang="en" sz="1400">
                <a:solidFill>
                  <a:srgbClr val="38761D"/>
                </a:solidFill>
                <a:latin typeface="Source Code Pro"/>
                <a:ea typeface="Source Code Pro"/>
                <a:cs typeface="Source Code Pro"/>
                <a:sym typeface="Source Code Pro"/>
              </a:rPr>
              <a:t>//    </a:t>
            </a:r>
            <a:r>
              <a:rPr lang="en" sz="1400">
                <a:solidFill>
                  <a:srgbClr val="38761D"/>
                </a:solidFill>
                <a:highlight>
                  <a:srgbClr val="FFFF00"/>
                </a:highlight>
                <a:latin typeface="Source Code Pro"/>
                <a:ea typeface="Source Code Pro"/>
                <a:cs typeface="Source Code Pro"/>
                <a:sym typeface="Source Code Pro"/>
              </a:rPr>
              <a:t>index:    0 </a:t>
            </a:r>
            <a:r>
              <a:rPr lang="en" sz="1400">
                <a:solidFill>
                  <a:srgbClr val="38761D"/>
                </a:solidFill>
                <a:latin typeface="Source Code Pro"/>
                <a:ea typeface="Source Code Pro"/>
                <a:cs typeface="Source Code Pro"/>
                <a:sym typeface="Source Code Pro"/>
              </a:rPr>
              <a:t>  1   2   3   4   5   6   7</a:t>
            </a:r>
            <a:br>
              <a:rPr b="1" lang="en" sz="1400">
                <a:solidFill>
                  <a:srgbClr val="000000"/>
                </a:solidFill>
                <a:latin typeface="Source Code Pro"/>
                <a:ea typeface="Source Code Pro"/>
                <a:cs typeface="Source Code Pro"/>
                <a:sym typeface="Source Code Pro"/>
              </a:rPr>
            </a:br>
            <a:r>
              <a:rPr b="1" lang="en" sz="1400">
                <a:latin typeface="Source Code Pro"/>
                <a:ea typeface="Source Code Pro"/>
                <a:cs typeface="Source Code Pro"/>
                <a:sym typeface="Source Code Pro"/>
              </a:rPr>
              <a:t>let </a:t>
            </a:r>
            <a:r>
              <a:rPr b="1" lang="en" sz="1400">
                <a:solidFill>
                  <a:srgbClr val="000000"/>
                </a:solidFill>
                <a:latin typeface="Source Code Pro"/>
                <a:ea typeface="Source Code Pro"/>
                <a:cs typeface="Source Code Pro"/>
                <a:sym typeface="Source Code Pro"/>
              </a:rPr>
              <a:t>myArray = [“a”,“b”,</a:t>
            </a:r>
            <a:r>
              <a:rPr b="1" lang="en" sz="1400">
                <a:latin typeface="Source Code Pro"/>
                <a:ea typeface="Source Code Pro"/>
                <a:cs typeface="Source Code Pro"/>
                <a:sym typeface="Source Code Pro"/>
              </a:rPr>
              <a:t>“c”,“d”,“e”,“f”,“g”,“h”]</a:t>
            </a:r>
            <a:endParaRPr b="1" sz="1400">
              <a:solidFill>
                <a:srgbClr val="000000"/>
              </a:solidFill>
              <a:latin typeface="Source Code Pro"/>
              <a:ea typeface="Source Code Pro"/>
              <a:cs typeface="Source Code Pro"/>
              <a:sym typeface="Source Code Pro"/>
            </a:endParaRPr>
          </a:p>
        </p:txBody>
      </p:sp>
      <p:pic>
        <p:nvPicPr>
          <p:cNvPr descr="125173-orange-man-walking-with-clipboard-preview.jpg" id="93" name="Google Shape;93;p18"/>
          <p:cNvPicPr preferRelativeResize="0"/>
          <p:nvPr/>
        </p:nvPicPr>
        <p:blipFill>
          <a:blip r:embed="rId3">
            <a:alphaModFix/>
          </a:blip>
          <a:stretch>
            <a:fillRect/>
          </a:stretch>
        </p:blipFill>
        <p:spPr>
          <a:xfrm>
            <a:off x="7349025" y="2947625"/>
            <a:ext cx="1215549" cy="1631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0" st="0"/>
                                            </p:txEl>
                                          </p:spTgt>
                                        </p:tgtEl>
                                        <p:attrNameLst>
                                          <p:attrName>style.visibility</p:attrName>
                                        </p:attrNameLst>
                                      </p:cBhvr>
                                      <p:to>
                                        <p:strVal val="visible"/>
                                      </p:to>
                                    </p:set>
                                    <p:animEffect filter="fade" transition="in">
                                      <p:cBhvr>
                                        <p:cTn dur="1000"/>
                                        <p:tgtEl>
                                          <p:spTgt spid="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1" st="1"/>
                                            </p:txEl>
                                          </p:spTgt>
                                        </p:tgtEl>
                                        <p:attrNameLst>
                                          <p:attrName>style.visibility</p:attrName>
                                        </p:attrNameLst>
                                      </p:cBhvr>
                                      <p:to>
                                        <p:strVal val="visible"/>
                                      </p:to>
                                    </p:set>
                                    <p:animEffect filter="fade" transition="in">
                                      <p:cBhvr>
                                        <p:cTn dur="1000"/>
                                        <p:tgtEl>
                                          <p:spTgt spid="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2" st="2"/>
                                            </p:txEl>
                                          </p:spTgt>
                                        </p:tgtEl>
                                        <p:attrNameLst>
                                          <p:attrName>style.visibility</p:attrName>
                                        </p:attrNameLst>
                                      </p:cBhvr>
                                      <p:to>
                                        <p:strVal val="visible"/>
                                      </p:to>
                                    </p:set>
                                    <p:animEffect filter="fade" transition="in">
                                      <p:cBhvr>
                                        <p:cTn dur="1000"/>
                                        <p:tgtEl>
                                          <p:spTgt spid="9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3" st="3"/>
                                            </p:txEl>
                                          </p:spTgt>
                                        </p:tgtEl>
                                        <p:attrNameLst>
                                          <p:attrName>style.visibility</p:attrName>
                                        </p:attrNameLst>
                                      </p:cBhvr>
                                      <p:to>
                                        <p:strVal val="visible"/>
                                      </p:to>
                                    </p:set>
                                    <p:animEffect filter="fade" transition="in">
                                      <p:cBhvr>
                                        <p:cTn dur="1000"/>
                                        <p:tgtEl>
                                          <p:spTgt spid="9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4" st="4"/>
                                            </p:txEl>
                                          </p:spTgt>
                                        </p:tgtEl>
                                        <p:attrNameLst>
                                          <p:attrName>style.visibility</p:attrName>
                                        </p:attrNameLst>
                                      </p:cBhvr>
                                      <p:to>
                                        <p:strVal val="visible"/>
                                      </p:to>
                                    </p:set>
                                    <p:animEffect filter="fade" transition="in">
                                      <p:cBhvr>
                                        <p:cTn dur="1000"/>
                                        <p:tgtEl>
                                          <p:spTgt spid="9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5" st="5"/>
                                            </p:txEl>
                                          </p:spTgt>
                                        </p:tgtEl>
                                        <p:attrNameLst>
                                          <p:attrName>style.visibility</p:attrName>
                                        </p:attrNameLst>
                                      </p:cBhvr>
                                      <p:to>
                                        <p:strVal val="visible"/>
                                      </p:to>
                                    </p:set>
                                    <p:animEffect filter="fade" transition="in">
                                      <p:cBhvr>
                                        <p:cTn dur="1000"/>
                                        <p:tgtEl>
                                          <p:spTgt spid="9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Demo: Accessing Array Elements</a:t>
            </a:r>
            <a:endParaRPr/>
          </a:p>
        </p:txBody>
      </p:sp>
      <p:sp>
        <p:nvSpPr>
          <p:cNvPr id="99" name="Google Shape;99;p1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Create an array with several elements</a:t>
            </a:r>
            <a:endParaRPr/>
          </a:p>
          <a:p>
            <a:pPr indent="-342900" lvl="0" marL="457200" rtl="0">
              <a:spcBef>
                <a:spcPts val="0"/>
              </a:spcBef>
              <a:spcAft>
                <a:spcPts val="0"/>
              </a:spcAft>
              <a:buSzPts val="1800"/>
              <a:buAutoNum type="arabicPeriod"/>
            </a:pPr>
            <a:r>
              <a:rPr lang="en"/>
              <a:t>Create variables called  </a:t>
            </a:r>
            <a:r>
              <a:rPr lang="en"/>
              <a:t>firstElem, secondElem, etc.</a:t>
            </a:r>
            <a:endParaRPr/>
          </a:p>
          <a:p>
            <a:pPr indent="-342900" lvl="0" marL="457200" rtl="0">
              <a:spcBef>
                <a:spcPts val="0"/>
              </a:spcBef>
              <a:spcAft>
                <a:spcPts val="0"/>
              </a:spcAft>
              <a:buSzPts val="1800"/>
              <a:buAutoNum type="arabicPeriod"/>
            </a:pPr>
            <a:r>
              <a:rPr lang="en"/>
              <a:t>Assign those variables to the values of the corresponding array elements</a:t>
            </a:r>
            <a:endParaRPr/>
          </a:p>
          <a:p>
            <a:pPr indent="-342900" lvl="0" marL="457200" rtl="0">
              <a:spcBef>
                <a:spcPts val="0"/>
              </a:spcBef>
              <a:spcAft>
                <a:spcPts val="0"/>
              </a:spcAft>
              <a:buSzPts val="1800"/>
              <a:buAutoNum type="arabicPeriod"/>
            </a:pPr>
            <a:r>
              <a:rPr lang="en"/>
              <a:t>Log the variables</a:t>
            </a:r>
            <a:endParaRPr/>
          </a:p>
          <a:p>
            <a:pPr indent="-342900" lvl="0" marL="457200" rtl="0">
              <a:spcBef>
                <a:spcPts val="0"/>
              </a:spcBef>
              <a:spcAft>
                <a:spcPts val="0"/>
              </a:spcAft>
              <a:buSzPts val="1800"/>
              <a:buAutoNum type="arabicPeriod"/>
            </a:pPr>
            <a:r>
              <a:rPr lang="en"/>
              <a:t>Run code and verify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Exercise: Accessing Array elements</a:t>
            </a:r>
            <a:endParaRPr/>
          </a:p>
        </p:txBody>
      </p:sp>
      <p:sp>
        <p:nvSpPr>
          <p:cNvPr id="105" name="Google Shape;105;p2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In your arrays.js file, declare 5 variables.</a:t>
            </a:r>
            <a:endParaRPr/>
          </a:p>
          <a:p>
            <a:pPr indent="-342900" lvl="0" marL="457200" rtl="0">
              <a:spcBef>
                <a:spcPts val="0"/>
              </a:spcBef>
              <a:spcAft>
                <a:spcPts val="0"/>
              </a:spcAft>
              <a:buSzPts val="1800"/>
              <a:buAutoNum type="arabicPeriod"/>
            </a:pPr>
            <a:r>
              <a:rPr lang="en"/>
              <a:t>Assign as the value for each variable, an element from one of your arrays.</a:t>
            </a:r>
            <a:endParaRPr/>
          </a:p>
          <a:p>
            <a:pPr indent="-342900" lvl="0" marL="457200" rtl="0">
              <a:spcBef>
                <a:spcPts val="0"/>
              </a:spcBef>
              <a:spcAft>
                <a:spcPts val="0"/>
              </a:spcAft>
              <a:buSzPts val="1800"/>
              <a:buAutoNum type="arabicPeriod"/>
            </a:pPr>
            <a:r>
              <a:rPr lang="en"/>
              <a:t>You should have at least one assignment from each array.</a:t>
            </a:r>
            <a:endParaRPr/>
          </a:p>
          <a:p>
            <a:pPr indent="-342900" lvl="0" marL="457200" rtl="0">
              <a:spcBef>
                <a:spcPts val="0"/>
              </a:spcBef>
              <a:spcAft>
                <a:spcPts val="0"/>
              </a:spcAft>
              <a:buSzPts val="1800"/>
              <a:buAutoNum type="arabicPeriod"/>
            </a:pPr>
            <a:r>
              <a:rPr lang="en"/>
              <a:t>You should assign at least one variable to the first element of an array.</a:t>
            </a:r>
            <a:endParaRPr/>
          </a:p>
          <a:p>
            <a:pPr indent="-342900" lvl="0" marL="457200" rtl="0">
              <a:spcBef>
                <a:spcPts val="0"/>
              </a:spcBef>
              <a:spcAft>
                <a:spcPts val="0"/>
              </a:spcAft>
              <a:buSzPts val="1800"/>
              <a:buAutoNum type="arabicPeriod"/>
            </a:pPr>
            <a:r>
              <a:rPr lang="en"/>
              <a:t>Log all your variables</a:t>
            </a:r>
            <a:endParaRPr/>
          </a:p>
          <a:p>
            <a:pPr indent="-342900" lvl="0" marL="457200" rtl="0">
              <a:spcBef>
                <a:spcPts val="0"/>
              </a:spcBef>
              <a:spcAft>
                <a:spcPts val="0"/>
              </a:spcAft>
              <a:buSzPts val="1800"/>
              <a:buAutoNum type="arabicPeriod"/>
            </a:pPr>
            <a:r>
              <a:rPr lang="en"/>
              <a:t>Run your code and check the output.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Time to check in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