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Source Code Pro"/>
      <p:regular r:id="rId42"/>
      <p:bold r:id="rId43"/>
    </p:embeddedFont>
    <p:embeddedFont>
      <p:font typeface="Average"/>
      <p:regular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SourceCodePr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Average-regular.fntdata"/><Relationship Id="rId21" Type="http://schemas.openxmlformats.org/officeDocument/2006/relationships/slide" Target="slides/slide16.xml"/><Relationship Id="rId43" Type="http://schemas.openxmlformats.org/officeDocument/2006/relationships/font" Target="fonts/SourceCodePro-bold.fntdata"/><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e66e6aa52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Google Shape;57;g3e66e6aa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e66e6aa52_0_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Google Shape;110;g3e66e6aa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e66e6aa52_0_7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Google Shape;116;g3e66e6aa5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e66e6aa52_0_7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Google Shape;122;g3e66e6aa5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e66e6aa52_0_8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Google Shape;128;g3e66e6aa5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e66e6aa52_0_9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Google Shape;134;g3e66e6aa5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e66e6aa52_0_9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Google Shape;140;g3e66e6aa5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e6bfdb000_0_1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Google Shape;146;g3e6bfdb00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e66e6aa52_0_10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Google Shape;152;g3e66e6aa5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e66e6aa52_0_1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Google Shape;158;g3e66e6aa5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e66e6aa52_0_1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Google Shape;163;g3e66e6aa5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e5ebc504a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Google Shape;63;g3e5ebc50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e66e6aa52_0_1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Google Shape;168;g3e66e6aa5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e6bfdb000_0_14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Google Shape;174;g3e6bfdb00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e66e6aa52_0_12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Google Shape;180;g3e66e6aa5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e66e6aa52_0_1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Google Shape;186;g3e66e6aa5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e66e6aa52_0_1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Google Shape;191;g3e66e6aa5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e66e6aa52_0_1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Google Shape;196;g3e66e6aa5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e66e6aa52_0_14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Google Shape;202;g3e66e6aa5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e66e6aa52_0_1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Google Shape;208;g3e66e6aa5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e6bfdb000_0_1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Google Shape;214;g3e6bfdb00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e66e6aa52_0_15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Google Shape;220;g3e66e6aa5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e5ebc504a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Google Shape;68;g3e5ebc50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e6bfdb000_0_1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Google Shape;226;g3e6bfdb00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e66e6aa52_0_1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Google Shape;232;g3e66e6aa5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e66e6aa52_0_1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Google Shape;238;g3e66e6aa5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e6bfdb000_0_1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Google Shape;244;g3e6bfdb00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e6bfdb000_0_1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Google Shape;250;g3e6bfdb00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e6bfdb000_0_13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Google Shape;255;g3e6bfdb00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e6bfdb000_0_13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Google Shape;261;g3e6bfdb00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e5ebc504a_0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Google Shape;74;g3e5ebc50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e6bfdb000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Google Shape;80;g3e6bfdb0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e6bfdb000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Google Shape;86;g3e6bfdb0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e6bfdb000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Google Shape;92;g3e6bfdb0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e66e6aa52_0_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Google Shape;98;g3e66e6aa5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e66e6aa52_0_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Google Shape;104;g3e66e6aa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codepen.io/codeslo/collection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Coding Challenges and Loops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CodeSLO, LLC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if/else if /else</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five variables, each named for something you might want to buy at a store. Give each variable a boolean value of your choice.</a:t>
            </a:r>
            <a:endParaRPr/>
          </a:p>
          <a:p>
            <a:pPr indent="-342900" lvl="0" marL="457200" rtl="0">
              <a:spcBef>
                <a:spcPts val="0"/>
              </a:spcBef>
              <a:spcAft>
                <a:spcPts val="0"/>
              </a:spcAft>
              <a:buSzPts val="1800"/>
              <a:buAutoNum type="arabicPeriod"/>
            </a:pPr>
            <a:r>
              <a:rPr lang="en"/>
              <a:t>Create an if/else if/ else statement that checks the value of each variable. If one is true your app should log “I bought a “ + variableName</a:t>
            </a:r>
            <a:endParaRPr/>
          </a:p>
          <a:p>
            <a:pPr indent="-342900" lvl="0" marL="457200" rtl="0">
              <a:spcBef>
                <a:spcPts val="0"/>
              </a:spcBef>
              <a:spcAft>
                <a:spcPts val="0"/>
              </a:spcAft>
              <a:buSzPts val="1800"/>
              <a:buAutoNum type="arabicPeriod"/>
            </a:pPr>
            <a:r>
              <a:rPr lang="en"/>
              <a:t>Experiment</a:t>
            </a:r>
            <a:r>
              <a:rPr lang="en"/>
              <a:t> with changing the values of your variables, changing true to false or false to true. Run your app with the changed values and see what happens.</a:t>
            </a:r>
            <a:endParaRPr/>
          </a:p>
          <a:p>
            <a:pPr indent="-342900" lvl="0" marL="457200" rtl="0">
              <a:spcBef>
                <a:spcPts val="0"/>
              </a:spcBef>
              <a:spcAft>
                <a:spcPts val="0"/>
              </a:spcAft>
              <a:buSzPts val="1800"/>
              <a:buAutoNum type="arabicPeriod"/>
            </a:pPr>
            <a:r>
              <a:rPr lang="en"/>
              <a:t>See </a:t>
            </a:r>
            <a:r>
              <a:rPr b="1" lang="en"/>
              <a:t>elseIf_example.js</a:t>
            </a:r>
            <a:r>
              <a:rPr lang="en"/>
              <a:t> for an example of an if/else if/else statement</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Greater Than / Less Than</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can use the </a:t>
            </a:r>
            <a:r>
              <a:rPr b="1" lang="en"/>
              <a:t>&gt;</a:t>
            </a:r>
            <a:r>
              <a:rPr lang="en"/>
              <a:t> and </a:t>
            </a:r>
            <a:r>
              <a:rPr b="1" lang="en"/>
              <a:t>&lt; comparison operators</a:t>
            </a:r>
            <a:r>
              <a:rPr lang="en"/>
              <a:t> to generate a boolean value. This can be very useful in if/else statements and </a:t>
            </a:r>
            <a:r>
              <a:rPr b="1" lang="en"/>
              <a:t>for loops</a:t>
            </a:r>
            <a:r>
              <a:rPr lang="en"/>
              <a:t> (more on those later.) </a:t>
            </a:r>
            <a:endParaRPr/>
          </a:p>
          <a:p>
            <a:pPr indent="0" lvl="0" marL="0" rtl="0">
              <a:lnSpc>
                <a:spcPct val="135714"/>
              </a:lnSpc>
              <a:spcBef>
                <a:spcPts val="1600"/>
              </a:spcBef>
              <a:spcAft>
                <a:spcPts val="0"/>
              </a:spcAft>
              <a:buNone/>
            </a:pPr>
            <a:r>
              <a:rPr lang="en" sz="2400">
                <a:solidFill>
                  <a:srgbClr val="D4D4D4"/>
                </a:solidFill>
                <a:latin typeface="Consolas"/>
                <a:ea typeface="Consolas"/>
                <a:cs typeface="Consolas"/>
                <a:sym typeface="Consolas"/>
              </a:rPr>
              <a:t>console.log(</a:t>
            </a:r>
            <a:r>
              <a:rPr lang="en" sz="2400">
                <a:solidFill>
                  <a:srgbClr val="B5CEA8"/>
                </a:solidFill>
                <a:latin typeface="Consolas"/>
                <a:ea typeface="Consolas"/>
                <a:cs typeface="Consolas"/>
                <a:sym typeface="Consolas"/>
              </a:rPr>
              <a:t>5</a:t>
            </a:r>
            <a:r>
              <a:rPr lang="en" sz="2400">
                <a:solidFill>
                  <a:srgbClr val="D4D4D4"/>
                </a:solidFill>
                <a:latin typeface="Consolas"/>
                <a:ea typeface="Consolas"/>
                <a:cs typeface="Consolas"/>
                <a:sym typeface="Consolas"/>
              </a:rPr>
              <a:t> &gt; </a:t>
            </a:r>
            <a:r>
              <a:rPr lang="en" sz="2400">
                <a:solidFill>
                  <a:srgbClr val="B5CEA8"/>
                </a:solidFill>
                <a:latin typeface="Consolas"/>
                <a:ea typeface="Consolas"/>
                <a:cs typeface="Consolas"/>
                <a:sym typeface="Consolas"/>
              </a:rPr>
              <a:t>3</a:t>
            </a:r>
            <a:r>
              <a:rPr lang="en" sz="2400">
                <a:solidFill>
                  <a:srgbClr val="D4D4D4"/>
                </a:solidFill>
                <a:latin typeface="Consolas"/>
                <a:ea typeface="Consolas"/>
                <a:cs typeface="Consolas"/>
                <a:sym typeface="Consolas"/>
              </a:rPr>
              <a:t>); </a:t>
            </a:r>
            <a:r>
              <a:rPr lang="en" sz="2400">
                <a:solidFill>
                  <a:srgbClr val="608B4E"/>
                </a:solidFill>
                <a:latin typeface="Consolas"/>
                <a:ea typeface="Consolas"/>
                <a:cs typeface="Consolas"/>
                <a:sym typeface="Consolas"/>
              </a:rPr>
              <a:t>// logs true</a:t>
            </a:r>
            <a:endParaRPr sz="2400">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D4D4D4"/>
                </a:solidFill>
                <a:latin typeface="Consolas"/>
                <a:ea typeface="Consolas"/>
                <a:cs typeface="Consolas"/>
                <a:sym typeface="Consolas"/>
              </a:rPr>
              <a:t>console.log(</a:t>
            </a:r>
            <a:r>
              <a:rPr lang="en" sz="2400">
                <a:solidFill>
                  <a:srgbClr val="B5CEA8"/>
                </a:solidFill>
                <a:latin typeface="Consolas"/>
                <a:ea typeface="Consolas"/>
                <a:cs typeface="Consolas"/>
                <a:sym typeface="Consolas"/>
              </a:rPr>
              <a:t>12</a:t>
            </a:r>
            <a:r>
              <a:rPr lang="en" sz="2400">
                <a:solidFill>
                  <a:srgbClr val="D4D4D4"/>
                </a:solidFill>
                <a:latin typeface="Consolas"/>
                <a:ea typeface="Consolas"/>
                <a:cs typeface="Consolas"/>
                <a:sym typeface="Consolas"/>
              </a:rPr>
              <a:t> &lt; </a:t>
            </a:r>
            <a:r>
              <a:rPr lang="en" sz="2400">
                <a:solidFill>
                  <a:srgbClr val="B5CEA8"/>
                </a:solidFill>
                <a:latin typeface="Consolas"/>
                <a:ea typeface="Consolas"/>
                <a:cs typeface="Consolas"/>
                <a:sym typeface="Consolas"/>
              </a:rPr>
              <a:t>6</a:t>
            </a:r>
            <a:r>
              <a:rPr lang="en" sz="2400">
                <a:solidFill>
                  <a:srgbClr val="D4D4D4"/>
                </a:solidFill>
                <a:latin typeface="Consolas"/>
                <a:ea typeface="Consolas"/>
                <a:cs typeface="Consolas"/>
                <a:sym typeface="Consolas"/>
              </a:rPr>
              <a:t>); </a:t>
            </a:r>
            <a:r>
              <a:rPr lang="en" sz="2400">
                <a:solidFill>
                  <a:srgbClr val="608B4E"/>
                </a:solidFill>
                <a:latin typeface="Consolas"/>
                <a:ea typeface="Consolas"/>
                <a:cs typeface="Consolas"/>
                <a:sym typeface="Consolas"/>
              </a:rPr>
              <a:t>// logs false</a:t>
            </a:r>
            <a:endParaRPr sz="2400">
              <a:solidFill>
                <a:srgbClr val="608B4E"/>
              </a:solidFill>
              <a:latin typeface="Consolas"/>
              <a:ea typeface="Consolas"/>
              <a:cs typeface="Consolas"/>
              <a:sym typeface="Consolas"/>
            </a:endParaRPr>
          </a:p>
          <a:p>
            <a:pPr indent="0" lvl="0" marL="0" rtl="0">
              <a:spcBef>
                <a:spcPts val="0"/>
              </a:spcBef>
              <a:spcAft>
                <a:spcPts val="0"/>
              </a:spcAft>
              <a:buNone/>
            </a:pPr>
            <a:r>
              <a:t/>
            </a:r>
            <a:endParaRPr/>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Effect filter="fade" transition="in">
                                      <p:cBhvr>
                                        <p:cTn dur="1000"/>
                                        <p:tgtEl>
                                          <p:spTgt spid="11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Greater than / less than in an if/else</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val_01 = </a:t>
            </a:r>
            <a:r>
              <a:rPr lang="en">
                <a:solidFill>
                  <a:srgbClr val="B5CEA8"/>
                </a:solidFill>
                <a:latin typeface="Consolas"/>
                <a:ea typeface="Consolas"/>
                <a:cs typeface="Consolas"/>
                <a:sym typeface="Consolas"/>
              </a:rPr>
              <a:t>15</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val_02 = </a:t>
            </a:r>
            <a:r>
              <a:rPr lang="en">
                <a:solidFill>
                  <a:srgbClr val="B5CEA8"/>
                </a:solidFill>
                <a:latin typeface="Consolas"/>
                <a:ea typeface="Consolas"/>
                <a:cs typeface="Consolas"/>
                <a:sym typeface="Consolas"/>
              </a:rPr>
              <a:t>10</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608B4E"/>
                </a:solidFill>
                <a:latin typeface="Consolas"/>
                <a:ea typeface="Consolas"/>
                <a:cs typeface="Consolas"/>
                <a:sym typeface="Consolas"/>
              </a:rPr>
              <a:t>// logs the larger value</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569CD6"/>
                </a:solidFill>
                <a:latin typeface="Consolas"/>
                <a:ea typeface="Consolas"/>
                <a:cs typeface="Consolas"/>
                <a:sym typeface="Consolas"/>
              </a:rPr>
              <a:t>if</a:t>
            </a:r>
            <a:r>
              <a:rPr lang="en">
                <a:solidFill>
                  <a:srgbClr val="D4D4D4"/>
                </a:solidFill>
                <a:latin typeface="Consolas"/>
                <a:ea typeface="Consolas"/>
                <a:cs typeface="Consolas"/>
                <a:sym typeface="Consolas"/>
              </a:rPr>
              <a:t>(val_01 &gt; val_02){</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console.log(</a:t>
            </a:r>
            <a:r>
              <a:rPr lang="en">
                <a:solidFill>
                  <a:srgbClr val="CE9178"/>
                </a:solidFill>
                <a:latin typeface="Consolas"/>
                <a:ea typeface="Consolas"/>
                <a:cs typeface="Consolas"/>
                <a:sym typeface="Consolas"/>
              </a:rPr>
              <a:t>'val_01 is the larger value'</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a:t>
            </a:r>
            <a:r>
              <a:rPr lang="en">
                <a:solidFill>
                  <a:srgbClr val="569CD6"/>
                </a:solidFill>
                <a:latin typeface="Consolas"/>
                <a:ea typeface="Consolas"/>
                <a:cs typeface="Consolas"/>
                <a:sym typeface="Consolas"/>
              </a:rPr>
              <a:t>else</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console.log(</a:t>
            </a:r>
            <a:r>
              <a:rPr lang="en">
                <a:solidFill>
                  <a:srgbClr val="CE9178"/>
                </a:solidFill>
                <a:latin typeface="Consolas"/>
                <a:ea typeface="Consolas"/>
                <a:cs typeface="Consolas"/>
                <a:sym typeface="Consolas"/>
              </a:rPr>
              <a:t>'val_02 is the larger value'</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0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000"/>
                                        <p:tgtEl>
                                          <p:spTgt spid="1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Effect filter="fade" transition="in">
                                      <p:cBhvr>
                                        <p:cTn dur="1000"/>
                                        <p:tgtEl>
                                          <p:spTgt spid="1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6" st="6"/>
                                            </p:txEl>
                                          </p:spTgt>
                                        </p:tgtEl>
                                        <p:attrNameLst>
                                          <p:attrName>style.visibility</p:attrName>
                                        </p:attrNameLst>
                                      </p:cBhvr>
                                      <p:to>
                                        <p:strVal val="visible"/>
                                      </p:to>
                                    </p:set>
                                    <p:animEffect filter="fade" transition="in">
                                      <p:cBhvr>
                                        <p:cTn dur="1000"/>
                                        <p:tgtEl>
                                          <p:spTgt spid="1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7" st="7"/>
                                            </p:txEl>
                                          </p:spTgt>
                                        </p:tgtEl>
                                        <p:attrNameLst>
                                          <p:attrName>style.visibility</p:attrName>
                                        </p:attrNameLst>
                                      </p:cBhvr>
                                      <p:to>
                                        <p:strVal val="visible"/>
                                      </p:to>
                                    </p:set>
                                    <p:animEffect filter="fade" transition="in">
                                      <p:cBhvr>
                                        <p:cTn dur="1000"/>
                                        <p:tgtEl>
                                          <p:spTgt spid="1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8" st="8"/>
                                            </p:txEl>
                                          </p:spTgt>
                                        </p:tgtEl>
                                        <p:attrNameLst>
                                          <p:attrName>style.visibility</p:attrName>
                                        </p:attrNameLst>
                                      </p:cBhvr>
                                      <p:to>
                                        <p:strVal val="visible"/>
                                      </p:to>
                                    </p:set>
                                    <p:animEffect filter="fade" transition="in">
                                      <p:cBhvr>
                                        <p:cTn dur="1000"/>
                                        <p:tgtEl>
                                          <p:spTgt spid="12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Greater than / less than, or equal to</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Greater and less than operators are </a:t>
            </a:r>
            <a:r>
              <a:rPr b="1" lang="en"/>
              <a:t>exclusive</a:t>
            </a:r>
            <a:r>
              <a:rPr lang="en"/>
              <a:t> of equal values. </a:t>
            </a:r>
            <a:endParaRPr/>
          </a:p>
          <a:p>
            <a:pPr indent="0" lvl="0" marL="0" rtl="0">
              <a:lnSpc>
                <a:spcPct val="135714"/>
              </a:lnSpc>
              <a:spcBef>
                <a:spcPts val="1600"/>
              </a:spcBef>
              <a:spcAft>
                <a:spcPts val="0"/>
              </a:spcAft>
              <a:buNone/>
            </a:pPr>
            <a:r>
              <a:rPr lang="en" sz="2400">
                <a:solidFill>
                  <a:srgbClr val="D4D4D4"/>
                </a:solidFill>
                <a:latin typeface="Consolas"/>
                <a:ea typeface="Consolas"/>
                <a:cs typeface="Consolas"/>
                <a:sym typeface="Consolas"/>
              </a:rPr>
              <a:t>console.log(</a:t>
            </a:r>
            <a:r>
              <a:rPr lang="en" sz="2400">
                <a:solidFill>
                  <a:srgbClr val="B5CEA8"/>
                </a:solidFill>
                <a:latin typeface="Consolas"/>
                <a:ea typeface="Consolas"/>
                <a:cs typeface="Consolas"/>
                <a:sym typeface="Consolas"/>
              </a:rPr>
              <a:t>5</a:t>
            </a:r>
            <a:r>
              <a:rPr lang="en" sz="2400">
                <a:solidFill>
                  <a:srgbClr val="D4D4D4"/>
                </a:solidFill>
                <a:latin typeface="Consolas"/>
                <a:ea typeface="Consolas"/>
                <a:cs typeface="Consolas"/>
                <a:sym typeface="Consolas"/>
              </a:rPr>
              <a:t> &gt; </a:t>
            </a:r>
            <a:r>
              <a:rPr lang="en" sz="2400">
                <a:solidFill>
                  <a:srgbClr val="B5CEA8"/>
                </a:solidFill>
                <a:latin typeface="Consolas"/>
                <a:ea typeface="Consolas"/>
                <a:cs typeface="Consolas"/>
                <a:sym typeface="Consolas"/>
              </a:rPr>
              <a:t>5</a:t>
            </a:r>
            <a:r>
              <a:rPr lang="en" sz="2400">
                <a:solidFill>
                  <a:srgbClr val="D4D4D4"/>
                </a:solidFill>
                <a:latin typeface="Consolas"/>
                <a:ea typeface="Consolas"/>
                <a:cs typeface="Consolas"/>
                <a:sym typeface="Consolas"/>
              </a:rPr>
              <a:t>); </a:t>
            </a:r>
            <a:r>
              <a:rPr lang="en" sz="2400">
                <a:solidFill>
                  <a:srgbClr val="608B4E"/>
                </a:solidFill>
                <a:latin typeface="Consolas"/>
                <a:ea typeface="Consolas"/>
                <a:cs typeface="Consolas"/>
                <a:sym typeface="Consolas"/>
              </a:rPr>
              <a:t>// logs false</a:t>
            </a:r>
            <a:endParaRPr sz="2400">
              <a:solidFill>
                <a:srgbClr val="608B4E"/>
              </a:solidFill>
              <a:latin typeface="Consolas"/>
              <a:ea typeface="Consolas"/>
              <a:cs typeface="Consolas"/>
              <a:sym typeface="Consolas"/>
            </a:endParaRPr>
          </a:p>
          <a:p>
            <a:pPr indent="0" lvl="0" marL="0" rtl="0">
              <a:spcBef>
                <a:spcPts val="0"/>
              </a:spcBef>
              <a:spcAft>
                <a:spcPts val="0"/>
              </a:spcAft>
              <a:buNone/>
            </a:pPr>
            <a:r>
              <a:t/>
            </a:r>
            <a:endParaRPr/>
          </a:p>
          <a:p>
            <a:pPr indent="0" lvl="0" marL="0" rtl="0">
              <a:spcBef>
                <a:spcPts val="1600"/>
              </a:spcBef>
              <a:spcAft>
                <a:spcPts val="0"/>
              </a:spcAft>
              <a:buNone/>
            </a:pPr>
            <a:r>
              <a:rPr lang="en"/>
              <a:t>However, we can also use the </a:t>
            </a:r>
            <a:r>
              <a:rPr b="1" lang="en"/>
              <a:t>&gt;=</a:t>
            </a:r>
            <a:r>
              <a:rPr lang="en"/>
              <a:t> and </a:t>
            </a:r>
            <a:r>
              <a:rPr b="1" lang="en"/>
              <a:t>&lt;= </a:t>
            </a:r>
            <a:r>
              <a:rPr lang="en"/>
              <a:t>operators to be inclusive of equal values.</a:t>
            </a:r>
            <a:endParaRPr/>
          </a:p>
          <a:p>
            <a:pPr indent="0" lvl="0" marL="0" rtl="0">
              <a:lnSpc>
                <a:spcPct val="135714"/>
              </a:lnSpc>
              <a:spcBef>
                <a:spcPts val="1600"/>
              </a:spcBef>
              <a:spcAft>
                <a:spcPts val="0"/>
              </a:spcAft>
              <a:buNone/>
            </a:pPr>
            <a:r>
              <a:rPr lang="en" sz="2400">
                <a:solidFill>
                  <a:srgbClr val="D4D4D4"/>
                </a:solidFill>
                <a:latin typeface="Consolas"/>
                <a:ea typeface="Consolas"/>
                <a:cs typeface="Consolas"/>
                <a:sym typeface="Consolas"/>
              </a:rPr>
              <a:t>console.log(</a:t>
            </a:r>
            <a:r>
              <a:rPr lang="en" sz="2400">
                <a:solidFill>
                  <a:srgbClr val="B5CEA8"/>
                </a:solidFill>
                <a:latin typeface="Consolas"/>
                <a:ea typeface="Consolas"/>
                <a:cs typeface="Consolas"/>
                <a:sym typeface="Consolas"/>
              </a:rPr>
              <a:t>5</a:t>
            </a:r>
            <a:r>
              <a:rPr lang="en" sz="2400">
                <a:solidFill>
                  <a:srgbClr val="D4D4D4"/>
                </a:solidFill>
                <a:latin typeface="Consolas"/>
                <a:ea typeface="Consolas"/>
                <a:cs typeface="Consolas"/>
                <a:sym typeface="Consolas"/>
              </a:rPr>
              <a:t> &gt;= </a:t>
            </a:r>
            <a:r>
              <a:rPr lang="en" sz="2400">
                <a:solidFill>
                  <a:srgbClr val="B5CEA8"/>
                </a:solidFill>
                <a:latin typeface="Consolas"/>
                <a:ea typeface="Consolas"/>
                <a:cs typeface="Consolas"/>
                <a:sym typeface="Consolas"/>
              </a:rPr>
              <a:t>5</a:t>
            </a:r>
            <a:r>
              <a:rPr lang="en" sz="2400">
                <a:solidFill>
                  <a:srgbClr val="D4D4D4"/>
                </a:solidFill>
                <a:latin typeface="Consolas"/>
                <a:ea typeface="Consolas"/>
                <a:cs typeface="Consolas"/>
                <a:sym typeface="Consolas"/>
              </a:rPr>
              <a:t>); </a:t>
            </a:r>
            <a:r>
              <a:rPr lang="en" sz="2400">
                <a:solidFill>
                  <a:srgbClr val="608B4E"/>
                </a:solidFill>
                <a:latin typeface="Consolas"/>
                <a:ea typeface="Consolas"/>
                <a:cs typeface="Consolas"/>
                <a:sym typeface="Consolas"/>
              </a:rPr>
              <a:t>// logs true</a:t>
            </a:r>
            <a:endParaRPr sz="2400">
              <a:solidFill>
                <a:srgbClr val="608B4E"/>
              </a:solidFill>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10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10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1000"/>
                                        <p:tgtEl>
                                          <p:spTgt spid="1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Effect filter="fade" transition="in">
                                      <p:cBhvr>
                                        <p:cTn dur="1000"/>
                                        <p:tgtEl>
                                          <p:spTgt spid="1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animEffect filter="fade" transition="in">
                                      <p:cBhvr>
                                        <p:cTn dur="1000"/>
                                        <p:tgtEl>
                                          <p:spTgt spid="1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5" st="5"/>
                                            </p:txEl>
                                          </p:spTgt>
                                        </p:tgtEl>
                                        <p:attrNameLst>
                                          <p:attrName>style.visibility</p:attrName>
                                        </p:attrNameLst>
                                      </p:cBhvr>
                                      <p:to>
                                        <p:strVal val="visible"/>
                                      </p:to>
                                    </p:set>
                                    <p:animEffect filter="fade" transition="in">
                                      <p:cBhvr>
                                        <p:cTn dur="1000"/>
                                        <p:tgtEl>
                                          <p:spTgt spid="13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Typeof</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Typeof</a:t>
            </a:r>
            <a:r>
              <a:rPr lang="en"/>
              <a:t> is an operator that shows the data type of a variable.</a:t>
            </a:r>
            <a:endParaRPr/>
          </a:p>
          <a:p>
            <a:pPr indent="0" lvl="0" marL="0" rtl="0">
              <a:lnSpc>
                <a:spcPct val="135714"/>
              </a:lnSpc>
              <a:spcBef>
                <a:spcPts val="1600"/>
              </a:spcBef>
              <a:spcAft>
                <a:spcPts val="0"/>
              </a:spcAft>
              <a:buNone/>
            </a:pPr>
            <a:r>
              <a:rPr lang="en">
                <a:solidFill>
                  <a:srgbClr val="D4D4D4"/>
                </a:solidFill>
                <a:latin typeface="Consolas"/>
                <a:ea typeface="Consolas"/>
                <a:cs typeface="Consolas"/>
                <a:sym typeface="Consolas"/>
              </a:rPr>
              <a:t>console.log(</a:t>
            </a:r>
            <a:r>
              <a:rPr lang="en">
                <a:solidFill>
                  <a:srgbClr val="569CD6"/>
                </a:solidFill>
                <a:latin typeface="Consolas"/>
                <a:ea typeface="Consolas"/>
                <a:cs typeface="Consolas"/>
                <a:sym typeface="Consolas"/>
              </a:rPr>
              <a:t>typeof</a:t>
            </a:r>
            <a:r>
              <a:rPr lang="en">
                <a:solidFill>
                  <a:srgbClr val="D4D4D4"/>
                </a:solidFill>
                <a:latin typeface="Consolas"/>
                <a:ea typeface="Consolas"/>
                <a:cs typeface="Consolas"/>
                <a:sym typeface="Consolas"/>
              </a:rPr>
              <a:t> </a:t>
            </a:r>
            <a:r>
              <a:rPr lang="en">
                <a:solidFill>
                  <a:srgbClr val="B5CEA8"/>
                </a:solidFill>
                <a:latin typeface="Consolas"/>
                <a:ea typeface="Consolas"/>
                <a:cs typeface="Consolas"/>
                <a:sym typeface="Consolas"/>
              </a:rPr>
              <a:t>42</a:t>
            </a:r>
            <a:r>
              <a:rPr lang="en">
                <a:solidFill>
                  <a:srgbClr val="D4D4D4"/>
                </a:solidFill>
                <a:latin typeface="Consolas"/>
                <a:ea typeface="Consolas"/>
                <a:cs typeface="Consolas"/>
                <a:sym typeface="Consolas"/>
              </a:rPr>
              <a:t>); </a:t>
            </a:r>
            <a:r>
              <a:rPr lang="en">
                <a:solidFill>
                  <a:srgbClr val="608B4E"/>
                </a:solidFill>
                <a:latin typeface="Consolas"/>
                <a:ea typeface="Consolas"/>
                <a:cs typeface="Consolas"/>
                <a:sym typeface="Consolas"/>
              </a:rPr>
              <a:t>// logs number</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console.log(</a:t>
            </a:r>
            <a:r>
              <a:rPr lang="en">
                <a:solidFill>
                  <a:srgbClr val="569CD6"/>
                </a:solidFill>
                <a:latin typeface="Consolas"/>
                <a:ea typeface="Consolas"/>
                <a:cs typeface="Consolas"/>
                <a:sym typeface="Consolas"/>
              </a:rPr>
              <a:t>typeof</a:t>
            </a:r>
            <a:r>
              <a:rPr lang="en">
                <a:solidFill>
                  <a:srgbClr val="D4D4D4"/>
                </a:solidFill>
                <a:latin typeface="Consolas"/>
                <a:ea typeface="Consolas"/>
                <a:cs typeface="Consolas"/>
                <a:sym typeface="Consolas"/>
              </a:rPr>
              <a:t> </a:t>
            </a:r>
            <a:r>
              <a:rPr lang="en">
                <a:solidFill>
                  <a:srgbClr val="CE9178"/>
                </a:solidFill>
                <a:latin typeface="Consolas"/>
                <a:ea typeface="Consolas"/>
                <a:cs typeface="Consolas"/>
                <a:sym typeface="Consolas"/>
              </a:rPr>
              <a:t>"Hello"</a:t>
            </a:r>
            <a:r>
              <a:rPr lang="en">
                <a:solidFill>
                  <a:srgbClr val="D4D4D4"/>
                </a:solidFill>
                <a:latin typeface="Consolas"/>
                <a:ea typeface="Consolas"/>
                <a:cs typeface="Consolas"/>
                <a:sym typeface="Consolas"/>
              </a:rPr>
              <a:t>); </a:t>
            </a:r>
            <a:r>
              <a:rPr lang="en">
                <a:solidFill>
                  <a:srgbClr val="608B4E"/>
                </a:solidFill>
                <a:latin typeface="Consolas"/>
                <a:ea typeface="Consolas"/>
                <a:cs typeface="Consolas"/>
                <a:sym typeface="Consolas"/>
              </a:rPr>
              <a:t>// logs string</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console.log(</a:t>
            </a:r>
            <a:r>
              <a:rPr lang="en">
                <a:solidFill>
                  <a:srgbClr val="569CD6"/>
                </a:solidFill>
                <a:latin typeface="Consolas"/>
                <a:ea typeface="Consolas"/>
                <a:cs typeface="Consolas"/>
                <a:sym typeface="Consolas"/>
              </a:rPr>
              <a:t>typeof</a:t>
            </a:r>
            <a:r>
              <a:rPr lang="en">
                <a:solidFill>
                  <a:srgbClr val="D4D4D4"/>
                </a:solidFill>
                <a:latin typeface="Consolas"/>
                <a:ea typeface="Consolas"/>
                <a:cs typeface="Consolas"/>
                <a:sym typeface="Consolas"/>
              </a:rPr>
              <a:t> </a:t>
            </a:r>
            <a:r>
              <a:rPr lang="en">
                <a:solidFill>
                  <a:srgbClr val="569CD6"/>
                </a:solidFill>
                <a:latin typeface="Consolas"/>
                <a:ea typeface="Consolas"/>
                <a:cs typeface="Consolas"/>
                <a:sym typeface="Consolas"/>
              </a:rPr>
              <a:t>false</a:t>
            </a:r>
            <a:r>
              <a:rPr lang="en">
                <a:solidFill>
                  <a:srgbClr val="D4D4D4"/>
                </a:solidFill>
                <a:latin typeface="Consolas"/>
                <a:ea typeface="Consolas"/>
                <a:cs typeface="Consolas"/>
                <a:sym typeface="Consolas"/>
              </a:rPr>
              <a:t>); </a:t>
            </a:r>
            <a:r>
              <a:rPr lang="en">
                <a:solidFill>
                  <a:srgbClr val="608B4E"/>
                </a:solidFill>
                <a:latin typeface="Consolas"/>
                <a:ea typeface="Consolas"/>
                <a:cs typeface="Consolas"/>
                <a:sym typeface="Consolas"/>
              </a:rPr>
              <a:t>// logs boolean</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console.log(</a:t>
            </a:r>
            <a:r>
              <a:rPr lang="en">
                <a:solidFill>
                  <a:srgbClr val="569CD6"/>
                </a:solidFill>
                <a:latin typeface="Consolas"/>
                <a:ea typeface="Consolas"/>
                <a:cs typeface="Consolas"/>
                <a:sym typeface="Consolas"/>
              </a:rPr>
              <a:t>typeof</a:t>
            </a:r>
            <a:r>
              <a:rPr lang="en">
                <a:solidFill>
                  <a:srgbClr val="D4D4D4"/>
                </a:solidFill>
                <a:latin typeface="Consolas"/>
                <a:ea typeface="Consolas"/>
                <a:cs typeface="Consolas"/>
                <a:sym typeface="Consolas"/>
              </a:rPr>
              <a:t> </a:t>
            </a:r>
            <a:r>
              <a:rPr lang="en">
                <a:solidFill>
                  <a:srgbClr val="569CD6"/>
                </a:solidFill>
                <a:latin typeface="Consolas"/>
                <a:ea typeface="Consolas"/>
                <a:cs typeface="Consolas"/>
                <a:sym typeface="Consolas"/>
              </a:rPr>
              <a:t>function</a:t>
            </a:r>
            <a:r>
              <a:rPr lang="en">
                <a:solidFill>
                  <a:srgbClr val="D4D4D4"/>
                </a:solidFill>
                <a:latin typeface="Consolas"/>
                <a:ea typeface="Consolas"/>
                <a:cs typeface="Consolas"/>
                <a:sym typeface="Consolas"/>
              </a:rPr>
              <a:t>(){}); </a:t>
            </a:r>
            <a:r>
              <a:rPr lang="en">
                <a:solidFill>
                  <a:srgbClr val="608B4E"/>
                </a:solidFill>
                <a:latin typeface="Consolas"/>
                <a:ea typeface="Consolas"/>
                <a:cs typeface="Consolas"/>
                <a:sym typeface="Consolas"/>
              </a:rPr>
              <a:t>// logs function</a:t>
            </a:r>
            <a:endParaRPr>
              <a:solidFill>
                <a:srgbClr val="608B4E"/>
              </a:solidFill>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10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10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1000"/>
                                        <p:tgtEl>
                                          <p:spTgt spid="1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animEffect filter="fade" transition="in">
                                      <p:cBhvr>
                                        <p:cTn dur="1000"/>
                                        <p:tgtEl>
                                          <p:spTgt spid="1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animEffect filter="fade" transition="in">
                                      <p:cBhvr>
                                        <p:cTn dur="1000"/>
                                        <p:tgtEl>
                                          <p:spTgt spid="1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animEffect filter="fade" transition="in">
                                      <p:cBhvr>
                                        <p:cTn dur="1000"/>
                                        <p:tgtEl>
                                          <p:spTgt spid="13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Typeof: Weird cases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console.log(</a:t>
            </a:r>
            <a:r>
              <a:rPr lang="en">
                <a:solidFill>
                  <a:srgbClr val="569CD6"/>
                </a:solidFill>
                <a:latin typeface="Consolas"/>
                <a:ea typeface="Consolas"/>
                <a:cs typeface="Consolas"/>
                <a:sym typeface="Consolas"/>
              </a:rPr>
              <a:t>typeof</a:t>
            </a:r>
            <a:r>
              <a:rPr lang="en">
                <a:solidFill>
                  <a:srgbClr val="D4D4D4"/>
                </a:solidFill>
                <a:latin typeface="Consolas"/>
                <a:ea typeface="Consolas"/>
                <a:cs typeface="Consolas"/>
                <a:sym typeface="Consolas"/>
              </a:rPr>
              <a:t> </a:t>
            </a:r>
            <a:r>
              <a:rPr lang="en">
                <a:solidFill>
                  <a:srgbClr val="569CD6"/>
                </a:solidFill>
                <a:latin typeface="Consolas"/>
                <a:ea typeface="Consolas"/>
                <a:cs typeface="Consolas"/>
                <a:sym typeface="Consolas"/>
              </a:rPr>
              <a:t>undefined</a:t>
            </a:r>
            <a:r>
              <a:rPr lang="en">
                <a:solidFill>
                  <a:srgbClr val="D4D4D4"/>
                </a:solidFill>
                <a:latin typeface="Consolas"/>
                <a:ea typeface="Consolas"/>
                <a:cs typeface="Consolas"/>
                <a:sym typeface="Consolas"/>
              </a:rPr>
              <a:t>); </a:t>
            </a:r>
            <a:r>
              <a:rPr lang="en">
                <a:solidFill>
                  <a:srgbClr val="608B4E"/>
                </a:solidFill>
                <a:latin typeface="Consolas"/>
                <a:ea typeface="Consolas"/>
                <a:cs typeface="Consolas"/>
                <a:sym typeface="Consolas"/>
              </a:rPr>
              <a:t>// logs undefined</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console.log(</a:t>
            </a:r>
            <a:r>
              <a:rPr lang="en">
                <a:solidFill>
                  <a:srgbClr val="569CD6"/>
                </a:solidFill>
                <a:latin typeface="Consolas"/>
                <a:ea typeface="Consolas"/>
                <a:cs typeface="Consolas"/>
                <a:sym typeface="Consolas"/>
              </a:rPr>
              <a:t>typeof</a:t>
            </a:r>
            <a:r>
              <a:rPr lang="en">
                <a:solidFill>
                  <a:srgbClr val="D4D4D4"/>
                </a:solidFill>
                <a:latin typeface="Consolas"/>
                <a:ea typeface="Consolas"/>
                <a:cs typeface="Consolas"/>
                <a:sym typeface="Consolas"/>
              </a:rPr>
              <a:t> [</a:t>
            </a:r>
            <a:r>
              <a:rPr lang="en">
                <a:solidFill>
                  <a:srgbClr val="B5CEA8"/>
                </a:solidFill>
                <a:latin typeface="Consolas"/>
                <a:ea typeface="Consolas"/>
                <a:cs typeface="Consolas"/>
                <a:sym typeface="Consolas"/>
              </a:rPr>
              <a:t>1</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2</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3</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4</a:t>
            </a:r>
            <a:r>
              <a:rPr lang="en">
                <a:solidFill>
                  <a:srgbClr val="D4D4D4"/>
                </a:solidFill>
                <a:latin typeface="Consolas"/>
                <a:ea typeface="Consolas"/>
                <a:cs typeface="Consolas"/>
                <a:sym typeface="Consolas"/>
              </a:rPr>
              <a:t>]); </a:t>
            </a:r>
            <a:r>
              <a:rPr lang="en">
                <a:solidFill>
                  <a:srgbClr val="608B4E"/>
                </a:solidFill>
                <a:latin typeface="Consolas"/>
                <a:ea typeface="Consolas"/>
                <a:cs typeface="Consolas"/>
                <a:sym typeface="Consolas"/>
              </a:rPr>
              <a:t>// logs object :(</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console.log(</a:t>
            </a:r>
            <a:r>
              <a:rPr lang="en">
                <a:solidFill>
                  <a:srgbClr val="569CD6"/>
                </a:solidFill>
                <a:latin typeface="Consolas"/>
                <a:ea typeface="Consolas"/>
                <a:cs typeface="Consolas"/>
                <a:sym typeface="Consolas"/>
              </a:rPr>
              <a:t>typeof</a:t>
            </a:r>
            <a:r>
              <a:rPr lang="en">
                <a:solidFill>
                  <a:srgbClr val="D4D4D4"/>
                </a:solidFill>
                <a:latin typeface="Consolas"/>
                <a:ea typeface="Consolas"/>
                <a:cs typeface="Consolas"/>
                <a:sym typeface="Consolas"/>
              </a:rPr>
              <a:t> </a:t>
            </a:r>
            <a:r>
              <a:rPr lang="en">
                <a:solidFill>
                  <a:srgbClr val="569CD6"/>
                </a:solidFill>
                <a:latin typeface="Consolas"/>
                <a:ea typeface="Consolas"/>
                <a:cs typeface="Consolas"/>
                <a:sym typeface="Consolas"/>
              </a:rPr>
              <a:t>null</a:t>
            </a:r>
            <a:r>
              <a:rPr lang="en">
                <a:solidFill>
                  <a:srgbClr val="D4D4D4"/>
                </a:solidFill>
                <a:latin typeface="Consolas"/>
                <a:ea typeface="Consolas"/>
                <a:cs typeface="Consolas"/>
                <a:sym typeface="Consolas"/>
              </a:rPr>
              <a:t>); </a:t>
            </a:r>
            <a:r>
              <a:rPr lang="en">
                <a:solidFill>
                  <a:srgbClr val="608B4E"/>
                </a:solidFill>
                <a:latin typeface="Consolas"/>
                <a:ea typeface="Consolas"/>
                <a:cs typeface="Consolas"/>
                <a:sym typeface="Consolas"/>
              </a:rPr>
              <a:t>// logs object</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console.log(Array.isArray([</a:t>
            </a:r>
            <a:r>
              <a:rPr lang="en">
                <a:solidFill>
                  <a:srgbClr val="B5CEA8"/>
                </a:solidFill>
                <a:latin typeface="Consolas"/>
                <a:ea typeface="Consolas"/>
                <a:cs typeface="Consolas"/>
                <a:sym typeface="Consolas"/>
              </a:rPr>
              <a:t>1</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2</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3</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4</a:t>
            </a:r>
            <a:r>
              <a:rPr lang="en">
                <a:solidFill>
                  <a:srgbClr val="D4D4D4"/>
                </a:solidFill>
                <a:latin typeface="Consolas"/>
                <a:ea typeface="Consolas"/>
                <a:cs typeface="Consolas"/>
                <a:sym typeface="Consolas"/>
              </a:rPr>
              <a:t>])); </a:t>
            </a:r>
            <a:r>
              <a:rPr lang="en">
                <a:solidFill>
                  <a:srgbClr val="608B4E"/>
                </a:solidFill>
                <a:latin typeface="Consolas"/>
                <a:ea typeface="Consolas"/>
                <a:cs typeface="Consolas"/>
                <a:sym typeface="Consolas"/>
              </a:rPr>
              <a:t>// logs true</a:t>
            </a:r>
            <a:endParaRPr>
              <a:solidFill>
                <a:srgbClr val="608B4E"/>
              </a:solidFill>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0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000"/>
                                        <p:tgtEl>
                                          <p:spTgt spid="1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Effect filter="fade" transition="in">
                                      <p:cBhvr>
                                        <p:cTn dur="1000"/>
                                        <p:tgtEl>
                                          <p:spTgt spid="1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animEffect filter="fade" transition="in">
                                      <p:cBhvr>
                                        <p:cTn dur="1000"/>
                                        <p:tgtEl>
                                          <p:spTgt spid="14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Array.isArray</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you can see, </a:t>
            </a:r>
            <a:r>
              <a:rPr b="1" lang="en"/>
              <a:t>typeof</a:t>
            </a:r>
            <a:r>
              <a:rPr lang="en"/>
              <a:t> is not useful for identifying arrays. </a:t>
            </a:r>
            <a:endParaRPr/>
          </a:p>
          <a:p>
            <a:pPr indent="0" lvl="0" marL="0" rtl="0">
              <a:spcBef>
                <a:spcPts val="1600"/>
              </a:spcBef>
              <a:spcAft>
                <a:spcPts val="0"/>
              </a:spcAft>
              <a:buNone/>
            </a:pPr>
            <a:r>
              <a:rPr lang="en"/>
              <a:t>If you want to check if a variable is of the array type, you need to pass that variable to the </a:t>
            </a:r>
            <a:r>
              <a:rPr b="1" lang="en"/>
              <a:t>Array.isArray</a:t>
            </a:r>
            <a:r>
              <a:rPr lang="en"/>
              <a:t> method.</a:t>
            </a:r>
            <a:endParaRPr/>
          </a:p>
          <a:p>
            <a:pPr indent="0" lvl="0" marL="0" rtl="0">
              <a:lnSpc>
                <a:spcPct val="135714"/>
              </a:lnSpc>
              <a:spcBef>
                <a:spcPts val="1600"/>
              </a:spcBef>
              <a:spcAft>
                <a:spcPts val="0"/>
              </a:spcAft>
              <a:buNone/>
            </a:pPr>
            <a:r>
              <a:rPr lang="en" sz="2400">
                <a:solidFill>
                  <a:srgbClr val="D4D4D4"/>
                </a:solidFill>
                <a:latin typeface="Consolas"/>
                <a:ea typeface="Consolas"/>
                <a:cs typeface="Consolas"/>
                <a:sym typeface="Consolas"/>
              </a:rPr>
              <a:t>console.log(Array.isArray([</a:t>
            </a:r>
            <a:r>
              <a:rPr lang="en" sz="2400">
                <a:solidFill>
                  <a:srgbClr val="B5CEA8"/>
                </a:solidFill>
                <a:latin typeface="Consolas"/>
                <a:ea typeface="Consolas"/>
                <a:cs typeface="Consolas"/>
                <a:sym typeface="Consolas"/>
              </a:rPr>
              <a:t>1</a:t>
            </a:r>
            <a:r>
              <a:rPr lang="en" sz="2400">
                <a:solidFill>
                  <a:srgbClr val="D4D4D4"/>
                </a:solidFill>
                <a:latin typeface="Consolas"/>
                <a:ea typeface="Consolas"/>
                <a:cs typeface="Consolas"/>
                <a:sym typeface="Consolas"/>
              </a:rPr>
              <a:t>,</a:t>
            </a:r>
            <a:r>
              <a:rPr lang="en" sz="2400">
                <a:solidFill>
                  <a:srgbClr val="B5CEA8"/>
                </a:solidFill>
                <a:latin typeface="Consolas"/>
                <a:ea typeface="Consolas"/>
                <a:cs typeface="Consolas"/>
                <a:sym typeface="Consolas"/>
              </a:rPr>
              <a:t>2</a:t>
            </a:r>
            <a:r>
              <a:rPr lang="en" sz="2400">
                <a:solidFill>
                  <a:srgbClr val="D4D4D4"/>
                </a:solidFill>
                <a:latin typeface="Consolas"/>
                <a:ea typeface="Consolas"/>
                <a:cs typeface="Consolas"/>
                <a:sym typeface="Consolas"/>
              </a:rPr>
              <a:t>,</a:t>
            </a:r>
            <a:r>
              <a:rPr lang="en" sz="2400">
                <a:solidFill>
                  <a:srgbClr val="B5CEA8"/>
                </a:solidFill>
                <a:latin typeface="Consolas"/>
                <a:ea typeface="Consolas"/>
                <a:cs typeface="Consolas"/>
                <a:sym typeface="Consolas"/>
              </a:rPr>
              <a:t>3</a:t>
            </a:r>
            <a:r>
              <a:rPr lang="en" sz="2400">
                <a:solidFill>
                  <a:srgbClr val="D4D4D4"/>
                </a:solidFill>
                <a:latin typeface="Consolas"/>
                <a:ea typeface="Consolas"/>
                <a:cs typeface="Consolas"/>
                <a:sym typeface="Consolas"/>
              </a:rPr>
              <a:t>,</a:t>
            </a:r>
            <a:r>
              <a:rPr lang="en" sz="2400">
                <a:solidFill>
                  <a:srgbClr val="B5CEA8"/>
                </a:solidFill>
                <a:latin typeface="Consolas"/>
                <a:ea typeface="Consolas"/>
                <a:cs typeface="Consolas"/>
                <a:sym typeface="Consolas"/>
              </a:rPr>
              <a:t>4</a:t>
            </a:r>
            <a:r>
              <a:rPr lang="en" sz="2400">
                <a:solidFill>
                  <a:srgbClr val="D4D4D4"/>
                </a:solidFill>
                <a:latin typeface="Consolas"/>
                <a:ea typeface="Consolas"/>
                <a:cs typeface="Consolas"/>
                <a:sym typeface="Consolas"/>
              </a:rPr>
              <a:t>])); </a:t>
            </a:r>
            <a:r>
              <a:rPr lang="en" sz="2400">
                <a:solidFill>
                  <a:srgbClr val="608B4E"/>
                </a:solidFill>
                <a:latin typeface="Consolas"/>
                <a:ea typeface="Consolas"/>
                <a:cs typeface="Consolas"/>
                <a:sym typeface="Consolas"/>
              </a:rPr>
              <a:t>// logs true</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Typeof</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variables of the following types: </a:t>
            </a:r>
            <a:r>
              <a:rPr b="1" lang="en"/>
              <a:t>string, number, boolean, function, array, </a:t>
            </a:r>
            <a:r>
              <a:rPr lang="en"/>
              <a:t>and </a:t>
            </a:r>
            <a:r>
              <a:rPr b="1" lang="en"/>
              <a:t>undefined</a:t>
            </a:r>
            <a:r>
              <a:rPr lang="en"/>
              <a:t>.</a:t>
            </a:r>
            <a:endParaRPr/>
          </a:p>
          <a:p>
            <a:pPr indent="-342900" lvl="0" marL="457200" rtl="0">
              <a:spcBef>
                <a:spcPts val="0"/>
              </a:spcBef>
              <a:spcAft>
                <a:spcPts val="0"/>
              </a:spcAft>
              <a:buSzPts val="1800"/>
              <a:buAutoNum type="arabicPeriod"/>
            </a:pPr>
            <a:r>
              <a:rPr lang="en"/>
              <a:t>Use </a:t>
            </a:r>
            <a:r>
              <a:rPr b="1" lang="en"/>
              <a:t>console.log</a:t>
            </a:r>
            <a:r>
              <a:rPr lang="en"/>
              <a:t> and </a:t>
            </a:r>
            <a:r>
              <a:rPr b="1" lang="en"/>
              <a:t>typeof</a:t>
            </a:r>
            <a:r>
              <a:rPr lang="en"/>
              <a:t> to see the type of each variable</a:t>
            </a:r>
            <a:endParaRPr/>
          </a:p>
          <a:p>
            <a:pPr indent="-342900" lvl="0" marL="457200" rtl="0">
              <a:spcBef>
                <a:spcPts val="0"/>
              </a:spcBef>
              <a:spcAft>
                <a:spcPts val="0"/>
              </a:spcAft>
              <a:buSzPts val="1800"/>
              <a:buAutoNum type="arabicPeriod"/>
            </a:pPr>
            <a:r>
              <a:rPr lang="en"/>
              <a:t>Check your array variable using </a:t>
            </a:r>
            <a:r>
              <a:rPr b="1" lang="en"/>
              <a:t>Array.isArray(</a:t>
            </a:r>
            <a:r>
              <a:rPr lang="en"/>
              <a:t>yourVarHere);</a:t>
            </a:r>
            <a:endParaRPr/>
          </a:p>
          <a:p>
            <a:pPr indent="0" lvl="0" marL="0" rtl="0">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Time to check 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Fullstack Coding Challenges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Intro to Fullstack Coding Challenges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 to Coding Challenges</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Fullstack Academy has provided us with a variety of coding challenges that are meant to prepare you for their admittance test. </a:t>
            </a:r>
            <a:endParaRPr/>
          </a:p>
          <a:p>
            <a:pPr indent="0" lvl="0" marL="0" rtl="0">
              <a:spcBef>
                <a:spcPts val="1600"/>
              </a:spcBef>
              <a:spcAft>
                <a:spcPts val="0"/>
              </a:spcAft>
              <a:buNone/>
            </a:pPr>
            <a:r>
              <a:rPr lang="en"/>
              <a:t>As an additional benefit, doing these challenges will teach you about coding tests, and the </a:t>
            </a:r>
            <a:r>
              <a:rPr b="1" lang="en"/>
              <a:t>Jasmine</a:t>
            </a:r>
            <a:r>
              <a:rPr lang="en"/>
              <a:t> testing framework. </a:t>
            </a:r>
            <a:endParaRPr/>
          </a:p>
          <a:p>
            <a:pPr indent="0" lvl="0" marL="0" rtl="0">
              <a:spcBef>
                <a:spcPts val="1600"/>
              </a:spcBef>
              <a:spcAft>
                <a:spcPts val="0"/>
              </a:spcAft>
              <a:buNone/>
            </a:pPr>
            <a:r>
              <a:rPr lang="en"/>
              <a:t>Let’s check them out! Go to</a:t>
            </a:r>
            <a:endParaRPr/>
          </a:p>
          <a:p>
            <a:pPr indent="0" lvl="0" marL="0" rtl="0">
              <a:spcBef>
                <a:spcPts val="1600"/>
              </a:spcBef>
              <a:spcAft>
                <a:spcPts val="0"/>
              </a:spcAft>
              <a:buNone/>
            </a:pPr>
            <a:r>
              <a:rPr lang="en" sz="3000" u="sng">
                <a:solidFill>
                  <a:schemeClr val="hlink"/>
                </a:solidFill>
                <a:hlinkClick r:id="rId3"/>
              </a:rPr>
              <a:t>https://codepen.io/codeslo/collections</a:t>
            </a:r>
            <a:endParaRPr sz="3000"/>
          </a:p>
          <a:p>
            <a:pPr indent="0" lvl="0" marL="0" rtl="0">
              <a:spcBef>
                <a:spcPts val="1600"/>
              </a:spcBef>
              <a:spcAft>
                <a:spcPts val="0"/>
              </a:spcAft>
              <a:buNone/>
            </a:pPr>
            <a:r>
              <a:t/>
            </a:r>
            <a:endParaRPr b="1" sz="2400"/>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Fork these challenges</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No, seriously. Create a CodePen account, and use the </a:t>
            </a:r>
            <a:r>
              <a:rPr b="1" lang="en"/>
              <a:t>fork</a:t>
            </a:r>
            <a:r>
              <a:rPr lang="en"/>
              <a:t> button to move them to your account. Then you can revisit them, save answers or answers-in-progress, etc.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Complete the FS Practice Coding Challenges</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If you get stuck, remember to follow the CodeSLO getting stuck procedure!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Take a break. Back in Five...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Loops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Loops</a:t>
            </a:r>
            <a:endParaRPr/>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thing that computers are very good at is repeating a series of instructions accurately at almost unthinkable speeds. </a:t>
            </a:r>
            <a:endParaRPr/>
          </a:p>
          <a:p>
            <a:pPr indent="0" lvl="0" marL="0" rtl="0">
              <a:spcBef>
                <a:spcPts val="1600"/>
              </a:spcBef>
              <a:spcAft>
                <a:spcPts val="0"/>
              </a:spcAft>
              <a:buNone/>
            </a:pPr>
            <a:r>
              <a:rPr lang="en"/>
              <a:t>As programmers, one of the ways we use this functionality is via loops.</a:t>
            </a:r>
            <a:endParaRPr/>
          </a:p>
          <a:p>
            <a:pPr indent="0" lvl="0" marL="0" rtl="0">
              <a:spcBef>
                <a:spcPts val="1600"/>
              </a:spcBef>
              <a:spcAft>
                <a:spcPts val="0"/>
              </a:spcAft>
              <a:buNone/>
            </a:pPr>
            <a:r>
              <a:rPr lang="en"/>
              <a:t>One of the basic types of loops is the </a:t>
            </a:r>
            <a:r>
              <a:rPr b="1" lang="en"/>
              <a:t>for loop</a:t>
            </a:r>
            <a:r>
              <a:rPr lang="en"/>
              <a:t>. </a:t>
            </a:r>
            <a:endParaRPr/>
          </a:p>
          <a:p>
            <a:pPr indent="0" lvl="0" marL="0">
              <a:spcBef>
                <a:spcPts val="1600"/>
              </a:spcBef>
              <a:spcAft>
                <a:spcPts val="1600"/>
              </a:spcAft>
              <a:buNone/>
            </a:pPr>
            <a:r>
              <a:rPr lang="en"/>
              <a:t>Let’s write 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10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10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1000"/>
                                        <p:tgtEl>
                                          <p:spTgt spid="1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1000"/>
                                        <p:tgtEl>
                                          <p:spTgt spid="19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Anatomy of a For Loop</a:t>
            </a:r>
            <a:endParaRPr/>
          </a:p>
        </p:txBody>
      </p:sp>
      <p:pic>
        <p:nvPicPr>
          <p:cNvPr id="205" name="Google Shape;205;p38"/>
          <p:cNvPicPr preferRelativeResize="0"/>
          <p:nvPr/>
        </p:nvPicPr>
        <p:blipFill>
          <a:blip r:embed="rId3">
            <a:alphaModFix/>
          </a:blip>
          <a:stretch>
            <a:fillRect/>
          </a:stretch>
        </p:blipFill>
        <p:spPr>
          <a:xfrm>
            <a:off x="1109663" y="1286650"/>
            <a:ext cx="6924674" cy="3488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Loop Example</a:t>
            </a:r>
            <a:endParaRPr/>
          </a:p>
        </p:txBody>
      </p:sp>
      <p:sp>
        <p:nvSpPr>
          <p:cNvPr id="211" name="Google Shape;21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2400">
                <a:solidFill>
                  <a:srgbClr val="608B4E"/>
                </a:solidFill>
                <a:latin typeface="Consolas"/>
                <a:ea typeface="Consolas"/>
                <a:cs typeface="Consolas"/>
                <a:sym typeface="Consolas"/>
              </a:rPr>
              <a:t>// a loop that counts to twenty in the console</a:t>
            </a:r>
            <a:endParaRPr sz="2400">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569CD6"/>
                </a:solidFill>
                <a:latin typeface="Consolas"/>
                <a:ea typeface="Consolas"/>
                <a:cs typeface="Consolas"/>
                <a:sym typeface="Consolas"/>
              </a:rPr>
              <a:t>for</a:t>
            </a:r>
            <a:r>
              <a:rPr lang="en" sz="2400">
                <a:solidFill>
                  <a:srgbClr val="D4D4D4"/>
                </a:solidFill>
                <a:latin typeface="Consolas"/>
                <a:ea typeface="Consolas"/>
                <a:cs typeface="Consolas"/>
                <a:sym typeface="Consolas"/>
              </a:rPr>
              <a:t>(</a:t>
            </a:r>
            <a:r>
              <a:rPr lang="en" sz="2400">
                <a:solidFill>
                  <a:srgbClr val="569CD6"/>
                </a:solidFill>
                <a:latin typeface="Consolas"/>
                <a:ea typeface="Consolas"/>
                <a:cs typeface="Consolas"/>
                <a:sym typeface="Consolas"/>
              </a:rPr>
              <a:t>let</a:t>
            </a:r>
            <a:r>
              <a:rPr lang="en" sz="2400">
                <a:solidFill>
                  <a:srgbClr val="D4D4D4"/>
                </a:solidFill>
                <a:latin typeface="Consolas"/>
                <a:ea typeface="Consolas"/>
                <a:cs typeface="Consolas"/>
                <a:sym typeface="Consolas"/>
              </a:rPr>
              <a:t> i = </a:t>
            </a:r>
            <a:r>
              <a:rPr lang="en" sz="2400">
                <a:solidFill>
                  <a:srgbClr val="B5CEA8"/>
                </a:solidFill>
                <a:latin typeface="Consolas"/>
                <a:ea typeface="Consolas"/>
                <a:cs typeface="Consolas"/>
                <a:sym typeface="Consolas"/>
              </a:rPr>
              <a:t>1</a:t>
            </a:r>
            <a:r>
              <a:rPr lang="en" sz="2400">
                <a:solidFill>
                  <a:srgbClr val="D4D4D4"/>
                </a:solidFill>
                <a:latin typeface="Consolas"/>
                <a:ea typeface="Consolas"/>
                <a:cs typeface="Consolas"/>
                <a:sym typeface="Consolas"/>
              </a:rPr>
              <a:t>; i&lt;=</a:t>
            </a:r>
            <a:r>
              <a:rPr lang="en" sz="2400">
                <a:solidFill>
                  <a:srgbClr val="B5CEA8"/>
                </a:solidFill>
                <a:latin typeface="Consolas"/>
                <a:ea typeface="Consolas"/>
                <a:cs typeface="Consolas"/>
                <a:sym typeface="Consolas"/>
              </a:rPr>
              <a:t>20</a:t>
            </a:r>
            <a:r>
              <a:rPr lang="en" sz="2400">
                <a:solidFill>
                  <a:srgbClr val="D4D4D4"/>
                </a:solidFill>
                <a:latin typeface="Consolas"/>
                <a:ea typeface="Consolas"/>
                <a:cs typeface="Consolas"/>
                <a:sym typeface="Consolas"/>
              </a:rPr>
              <a:t>; i++){</a:t>
            </a:r>
            <a:endParaRPr sz="24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D4D4D4"/>
                </a:solidFill>
                <a:latin typeface="Consolas"/>
                <a:ea typeface="Consolas"/>
                <a:cs typeface="Consolas"/>
                <a:sym typeface="Consolas"/>
              </a:rPr>
              <a:t>   console.log(i);</a:t>
            </a:r>
            <a:endParaRPr sz="24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t/>
            </a:r>
            <a:endParaRPr sz="2400">
              <a:solidFill>
                <a:srgbClr val="608B4E"/>
              </a:solidFill>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infinity… and beyond!</a:t>
            </a:r>
            <a:endParaRPr/>
          </a:p>
        </p:txBody>
      </p:sp>
      <p:sp>
        <p:nvSpPr>
          <p:cNvPr id="217" name="Google Shape;21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thing to watch out for with any kind of loop is the accidental creation of an </a:t>
            </a:r>
            <a:r>
              <a:rPr b="1" lang="en"/>
              <a:t>infinite loop</a:t>
            </a:r>
            <a:r>
              <a:rPr lang="en"/>
              <a:t>.</a:t>
            </a:r>
            <a:endParaRPr/>
          </a:p>
          <a:p>
            <a:pPr indent="0" lvl="0" marL="0" rtl="0">
              <a:spcBef>
                <a:spcPts val="1600"/>
              </a:spcBef>
              <a:spcAft>
                <a:spcPts val="0"/>
              </a:spcAft>
              <a:buNone/>
            </a:pPr>
            <a:r>
              <a:rPr lang="en"/>
              <a:t>A loop must always have an achievable exit condition. </a:t>
            </a:r>
            <a:endParaRPr/>
          </a:p>
          <a:p>
            <a:pPr indent="0" lvl="0" marL="0" rtl="0">
              <a:lnSpc>
                <a:spcPct val="135714"/>
              </a:lnSpc>
              <a:spcBef>
                <a:spcPts val="1600"/>
              </a:spcBef>
              <a:spcAft>
                <a:spcPts val="0"/>
              </a:spcAft>
              <a:buNone/>
            </a:pPr>
            <a:r>
              <a:rPr lang="en">
                <a:solidFill>
                  <a:srgbClr val="608B4E"/>
                </a:solidFill>
                <a:latin typeface="Consolas"/>
                <a:ea typeface="Consolas"/>
                <a:cs typeface="Consolas"/>
                <a:sym typeface="Consolas"/>
              </a:rPr>
              <a:t>// running this code will crash the environment</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569CD6"/>
                </a:solidFill>
                <a:latin typeface="Consolas"/>
                <a:ea typeface="Consolas"/>
                <a:cs typeface="Consolas"/>
                <a:sym typeface="Consolas"/>
              </a:rPr>
              <a:t>for</a:t>
            </a:r>
            <a:r>
              <a:rPr lang="en">
                <a:solidFill>
                  <a:srgbClr val="D4D4D4"/>
                </a:solidFill>
                <a:latin typeface="Consolas"/>
                <a:ea typeface="Consolas"/>
                <a:cs typeface="Consolas"/>
                <a:sym typeface="Consolas"/>
              </a:rPr>
              <a:t>(</a:t>
            </a: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i = </a:t>
            </a:r>
            <a:r>
              <a:rPr lang="en">
                <a:solidFill>
                  <a:srgbClr val="B5CEA8"/>
                </a:solidFill>
                <a:latin typeface="Consolas"/>
                <a:ea typeface="Consolas"/>
                <a:cs typeface="Consolas"/>
                <a:sym typeface="Consolas"/>
              </a:rPr>
              <a:t>0</a:t>
            </a:r>
            <a:r>
              <a:rPr lang="en">
                <a:solidFill>
                  <a:srgbClr val="D4D4D4"/>
                </a:solidFill>
                <a:latin typeface="Consolas"/>
                <a:ea typeface="Consolas"/>
                <a:cs typeface="Consolas"/>
                <a:sym typeface="Consolas"/>
              </a:rPr>
              <a:t>; i &lt; </a:t>
            </a:r>
            <a:r>
              <a:rPr lang="en">
                <a:solidFill>
                  <a:srgbClr val="B5CEA8"/>
                </a:solidFill>
                <a:latin typeface="Consolas"/>
                <a:ea typeface="Consolas"/>
                <a:cs typeface="Consolas"/>
                <a:sym typeface="Consolas"/>
              </a:rPr>
              <a:t>10</a:t>
            </a:r>
            <a:r>
              <a:rPr lang="en">
                <a:solidFill>
                  <a:srgbClr val="D4D4D4"/>
                </a:solidFill>
                <a:latin typeface="Consolas"/>
                <a:ea typeface="Consolas"/>
                <a:cs typeface="Consolas"/>
                <a:sym typeface="Consolas"/>
              </a:rPr>
              <a:t>; i--){ </a:t>
            </a:r>
            <a:r>
              <a:rPr lang="en">
                <a:solidFill>
                  <a:srgbClr val="608B4E"/>
                </a:solidFill>
                <a:latin typeface="Consolas"/>
                <a:ea typeface="Consolas"/>
                <a:cs typeface="Consolas"/>
                <a:sym typeface="Consolas"/>
              </a:rPr>
              <a:t>// do you see the problem?</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console.log(i);</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Count by twos</a:t>
            </a:r>
            <a:endParaRPr/>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for loop that logs all the </a:t>
            </a:r>
            <a:r>
              <a:rPr b="1" lang="en"/>
              <a:t>even</a:t>
            </a:r>
            <a:r>
              <a:rPr lang="en"/>
              <a:t> numbers betwee</a:t>
            </a:r>
            <a:r>
              <a:rPr lang="en"/>
              <a:t>n 2 and 100 to the console.</a:t>
            </a:r>
            <a:endParaRPr/>
          </a:p>
          <a:p>
            <a:pPr indent="-342900" lvl="0" marL="457200">
              <a:spcBef>
                <a:spcPts val="0"/>
              </a:spcBef>
              <a:spcAft>
                <a:spcPts val="0"/>
              </a:spcAft>
              <a:buSzPts val="1800"/>
              <a:buAutoNum type="arabicPeriod"/>
            </a:pPr>
            <a:r>
              <a:rPr lang="en"/>
              <a:t>Use the </a:t>
            </a:r>
            <a:r>
              <a:rPr b="1" lang="en"/>
              <a:t>modulo</a:t>
            </a:r>
            <a:r>
              <a:rPr lang="en"/>
              <a:t> (remainder) operator to test for even values.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Fullstack Academy Coding Challenges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Fullstack Academy has provided us with a series of coding challenges to help you build the skills they are looking for from new students. </a:t>
            </a:r>
            <a:endParaRPr/>
          </a:p>
          <a:p>
            <a:pPr indent="0" lvl="0" marL="0" rtl="0">
              <a:spcBef>
                <a:spcPts val="1600"/>
              </a:spcBef>
              <a:spcAft>
                <a:spcPts val="0"/>
              </a:spcAft>
              <a:buNone/>
            </a:pPr>
            <a:r>
              <a:rPr lang="en"/>
              <a:t>They’re good challenges, and written using a tool called </a:t>
            </a:r>
            <a:r>
              <a:rPr b="1" lang="en"/>
              <a:t>Jasmine</a:t>
            </a:r>
            <a:r>
              <a:rPr lang="en"/>
              <a:t>, a testing suite used in </a:t>
            </a:r>
            <a:r>
              <a:rPr b="1" lang="en"/>
              <a:t>Test Driven Development</a:t>
            </a:r>
            <a:r>
              <a:rPr lang="en"/>
              <a:t>. </a:t>
            </a:r>
            <a:endParaRPr/>
          </a:p>
          <a:p>
            <a:pPr indent="0" lvl="0" marL="0">
              <a:spcBef>
                <a:spcPts val="1600"/>
              </a:spcBef>
              <a:spcAft>
                <a:spcPts val="1600"/>
              </a:spcAft>
              <a:buNone/>
            </a:pPr>
            <a:r>
              <a:rPr lang="en"/>
              <a:t>The idea of TDD is basically this: Software testers write a script that looks for expected output from a function. Developers write a function, and it often fails one or more tests. Developers then debug their function until it passes all tests, showing that they have a dependable function. The process repeats until a full application is ready for production.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10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10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1000"/>
                                        <p:tgtEl>
                                          <p:spTgt spid="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Descending For Loops</a:t>
            </a:r>
            <a:endParaRPr/>
          </a:p>
        </p:txBody>
      </p:sp>
      <p:sp>
        <p:nvSpPr>
          <p:cNvPr id="229" name="Google Shape;22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Creating a descending for loop is just a different way of using a for loop. Instead of counting up, you count down.</a:t>
            </a:r>
            <a:endParaRPr/>
          </a:p>
          <a:p>
            <a:pPr indent="0" lvl="0" marL="0" rtl="0">
              <a:lnSpc>
                <a:spcPct val="135714"/>
              </a:lnSpc>
              <a:spcBef>
                <a:spcPts val="1600"/>
              </a:spcBef>
              <a:spcAft>
                <a:spcPts val="0"/>
              </a:spcAft>
              <a:buNone/>
            </a:pPr>
            <a:r>
              <a:rPr lang="en">
                <a:solidFill>
                  <a:srgbClr val="608B4E"/>
                </a:solidFill>
                <a:latin typeface="Consolas"/>
                <a:ea typeface="Consolas"/>
                <a:cs typeface="Consolas"/>
                <a:sym typeface="Consolas"/>
              </a:rPr>
              <a:t>// counts down from 20 to 0</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569CD6"/>
                </a:solidFill>
                <a:latin typeface="Consolas"/>
                <a:ea typeface="Consolas"/>
                <a:cs typeface="Consolas"/>
                <a:sym typeface="Consolas"/>
              </a:rPr>
              <a:t>for</a:t>
            </a:r>
            <a:r>
              <a:rPr lang="en">
                <a:solidFill>
                  <a:srgbClr val="D4D4D4"/>
                </a:solidFill>
                <a:latin typeface="Consolas"/>
                <a:ea typeface="Consolas"/>
                <a:cs typeface="Consolas"/>
                <a:sym typeface="Consolas"/>
              </a:rPr>
              <a:t>(</a:t>
            </a: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i = </a:t>
            </a:r>
            <a:r>
              <a:rPr lang="en">
                <a:solidFill>
                  <a:srgbClr val="B5CEA8"/>
                </a:solidFill>
                <a:latin typeface="Consolas"/>
                <a:ea typeface="Consolas"/>
                <a:cs typeface="Consolas"/>
                <a:sym typeface="Consolas"/>
              </a:rPr>
              <a:t>20</a:t>
            </a:r>
            <a:r>
              <a:rPr lang="en">
                <a:solidFill>
                  <a:srgbClr val="D4D4D4"/>
                </a:solidFill>
                <a:latin typeface="Consolas"/>
                <a:ea typeface="Consolas"/>
                <a:cs typeface="Consolas"/>
                <a:sym typeface="Consolas"/>
              </a:rPr>
              <a:t>; i &gt;= </a:t>
            </a:r>
            <a:r>
              <a:rPr lang="en">
                <a:solidFill>
                  <a:srgbClr val="B5CEA8"/>
                </a:solidFill>
                <a:latin typeface="Consolas"/>
                <a:ea typeface="Consolas"/>
                <a:cs typeface="Consolas"/>
                <a:sym typeface="Consolas"/>
              </a:rPr>
              <a:t>0</a:t>
            </a:r>
            <a:r>
              <a:rPr lang="en">
                <a:solidFill>
                  <a:srgbClr val="D4D4D4"/>
                </a:solidFill>
                <a:latin typeface="Consolas"/>
                <a:ea typeface="Consolas"/>
                <a:cs typeface="Consolas"/>
                <a:sym typeface="Consolas"/>
              </a:rPr>
              <a:t>; i--){ </a:t>
            </a:r>
            <a:r>
              <a:rPr lang="en">
                <a:solidFill>
                  <a:srgbClr val="608B4E"/>
                </a:solidFill>
                <a:latin typeface="Consolas"/>
                <a:ea typeface="Consolas"/>
                <a:cs typeface="Consolas"/>
                <a:sym typeface="Consolas"/>
              </a:rPr>
              <a:t>// note the i--. i++ would give us an infinite loop!</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console.log(i);</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spcBef>
                <a:spcPts val="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Iteration</a:t>
            </a:r>
            <a:endParaRPr/>
          </a:p>
        </p:txBody>
      </p:sp>
      <p:sp>
        <p:nvSpPr>
          <p:cNvPr id="235" name="Google Shape;235;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Probably the most common use of the for loop is to </a:t>
            </a:r>
            <a:r>
              <a:rPr b="1" lang="en"/>
              <a:t>iterate through arrays</a:t>
            </a:r>
            <a:r>
              <a:rPr lang="en"/>
              <a:t>. </a:t>
            </a:r>
            <a:endParaRPr/>
          </a:p>
          <a:p>
            <a:pPr indent="0" lvl="0" marL="0" rtl="0">
              <a:lnSpc>
                <a:spcPct val="135714"/>
              </a:lnSpc>
              <a:spcBef>
                <a:spcPts val="1600"/>
              </a:spcBef>
              <a:spcAft>
                <a:spcPts val="0"/>
              </a:spcAft>
              <a:buNone/>
            </a:pP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myArr = [</a:t>
            </a:r>
            <a:r>
              <a:rPr lang="en">
                <a:solidFill>
                  <a:srgbClr val="CE9178"/>
                </a:solidFill>
                <a:latin typeface="Consolas"/>
                <a:ea typeface="Consolas"/>
                <a:cs typeface="Consolas"/>
                <a:sym typeface="Consolas"/>
              </a:rPr>
              <a:t>'JavaScript'</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'is'</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'awesome'</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608B4E"/>
                </a:solidFill>
                <a:latin typeface="Consolas"/>
                <a:ea typeface="Consolas"/>
                <a:cs typeface="Consolas"/>
                <a:sym typeface="Consolas"/>
              </a:rPr>
              <a:t>// a for loop that iterates through myArr and logs each element</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569CD6"/>
                </a:solidFill>
                <a:latin typeface="Consolas"/>
                <a:ea typeface="Consolas"/>
                <a:cs typeface="Consolas"/>
                <a:sym typeface="Consolas"/>
              </a:rPr>
              <a:t>for</a:t>
            </a:r>
            <a:r>
              <a:rPr lang="en">
                <a:solidFill>
                  <a:srgbClr val="D4D4D4"/>
                </a:solidFill>
                <a:latin typeface="Consolas"/>
                <a:ea typeface="Consolas"/>
                <a:cs typeface="Consolas"/>
                <a:sym typeface="Consolas"/>
              </a:rPr>
              <a:t> (</a:t>
            </a: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i = </a:t>
            </a:r>
            <a:r>
              <a:rPr lang="en">
                <a:solidFill>
                  <a:srgbClr val="B5CEA8"/>
                </a:solidFill>
                <a:latin typeface="Consolas"/>
                <a:ea typeface="Consolas"/>
                <a:cs typeface="Consolas"/>
                <a:sym typeface="Consolas"/>
              </a:rPr>
              <a:t>0</a:t>
            </a:r>
            <a:r>
              <a:rPr lang="en">
                <a:solidFill>
                  <a:srgbClr val="D4D4D4"/>
                </a:solidFill>
                <a:latin typeface="Consolas"/>
                <a:ea typeface="Consolas"/>
                <a:cs typeface="Consolas"/>
                <a:sym typeface="Consolas"/>
              </a:rPr>
              <a:t>; i &lt; myArr.length; i++){</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console.log(myArr[i]);</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1000"/>
                                        <p:tgtEl>
                                          <p:spTgt spid="2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animEffect filter="fade" transition="in">
                                      <p:cBhvr>
                                        <p:cTn dur="1000"/>
                                        <p:tgtEl>
                                          <p:spTgt spid="2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6" st="6"/>
                                            </p:txEl>
                                          </p:spTgt>
                                        </p:tgtEl>
                                        <p:attrNameLst>
                                          <p:attrName>style.visibility</p:attrName>
                                        </p:attrNameLst>
                                      </p:cBhvr>
                                      <p:to>
                                        <p:strVal val="visible"/>
                                      </p:to>
                                    </p:set>
                                    <p:animEffect filter="fade" transition="in">
                                      <p:cBhvr>
                                        <p:cTn dur="1000"/>
                                        <p:tgtEl>
                                          <p:spTgt spid="2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7" st="7"/>
                                            </p:txEl>
                                          </p:spTgt>
                                        </p:tgtEl>
                                        <p:attrNameLst>
                                          <p:attrName>style.visibility</p:attrName>
                                        </p:attrNameLst>
                                      </p:cBhvr>
                                      <p:to>
                                        <p:strVal val="visible"/>
                                      </p:to>
                                    </p:set>
                                    <p:animEffect filter="fade" transition="in">
                                      <p:cBhvr>
                                        <p:cTn dur="1000"/>
                                        <p:tgtEl>
                                          <p:spTgt spid="23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onlyOdds</a:t>
            </a:r>
            <a:endParaRPr/>
          </a:p>
        </p:txBody>
      </p:sp>
      <p:sp>
        <p:nvSpPr>
          <p:cNvPr id="241" name="Google Shape;24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a:t>
            </a:r>
            <a:r>
              <a:rPr b="1" lang="en"/>
              <a:t>onlyOdds.js</a:t>
            </a:r>
            <a:endParaRPr/>
          </a:p>
          <a:p>
            <a:pPr indent="-342900" lvl="0" marL="457200" rtl="0">
              <a:spcBef>
                <a:spcPts val="0"/>
              </a:spcBef>
              <a:spcAft>
                <a:spcPts val="0"/>
              </a:spcAft>
              <a:buSzPts val="1800"/>
              <a:buAutoNum type="arabicPeriod"/>
            </a:pPr>
            <a:r>
              <a:rPr lang="en"/>
              <a:t>In onlyOdds, create an empty array called </a:t>
            </a:r>
            <a:r>
              <a:rPr b="1" lang="en"/>
              <a:t>result</a:t>
            </a:r>
            <a:endParaRPr/>
          </a:p>
          <a:p>
            <a:pPr indent="-342900" lvl="0" marL="457200" rtl="0">
              <a:spcBef>
                <a:spcPts val="0"/>
              </a:spcBef>
              <a:spcAft>
                <a:spcPts val="0"/>
              </a:spcAft>
              <a:buSzPts val="1800"/>
              <a:buAutoNum type="arabicPeriod"/>
            </a:pPr>
            <a:r>
              <a:rPr lang="en"/>
              <a:t>Using a </a:t>
            </a:r>
            <a:r>
              <a:rPr b="1" lang="en"/>
              <a:t>for loop,</a:t>
            </a:r>
            <a:r>
              <a:rPr lang="en"/>
              <a:t> push all the odd numbers between 1 - 1000 into the result array.</a:t>
            </a:r>
            <a:endParaRPr/>
          </a:p>
          <a:p>
            <a:pPr indent="-342900" lvl="0" marL="457200" rtl="0">
              <a:spcBef>
                <a:spcPts val="0"/>
              </a:spcBef>
              <a:spcAft>
                <a:spcPts val="0"/>
              </a:spcAft>
              <a:buSzPts val="1800"/>
              <a:buAutoNum type="arabicPeriod"/>
            </a:pPr>
            <a:r>
              <a:rPr lang="en"/>
              <a:t>Log the result array.</a:t>
            </a:r>
            <a:endParaRPr/>
          </a:p>
          <a:p>
            <a:pPr indent="-342900" lvl="0" marL="457200" rtl="0">
              <a:spcBef>
                <a:spcPts val="0"/>
              </a:spcBef>
              <a:spcAft>
                <a:spcPts val="0"/>
              </a:spcAft>
              <a:buSzPts val="1800"/>
              <a:buAutoNum type="arabicPeriod"/>
            </a:pPr>
            <a:r>
              <a:rPr lang="en"/>
              <a:t>Log the </a:t>
            </a:r>
            <a:r>
              <a:rPr b="1" lang="en"/>
              <a:t>length</a:t>
            </a:r>
            <a:r>
              <a:rPr lang="en"/>
              <a:t> property of the result array.</a:t>
            </a:r>
            <a:endParaRPr/>
          </a:p>
          <a:p>
            <a:pPr indent="-342900" lvl="0" marL="457200" rtl="0">
              <a:spcBef>
                <a:spcPts val="0"/>
              </a:spcBef>
              <a:spcAft>
                <a:spcPts val="0"/>
              </a:spcAft>
              <a:buSzPts val="1800"/>
              <a:buAutoNum type="arabicPeriod"/>
            </a:pPr>
            <a:r>
              <a:rPr lang="en"/>
              <a:t>Log an array made up of all the elements in the result array with a value between 30 and 70.</a:t>
            </a:r>
            <a:endParaRPr/>
          </a:p>
          <a:p>
            <a:pPr indent="-342900" lvl="0" marL="457200" rtl="0">
              <a:spcBef>
                <a:spcPts val="0"/>
              </a:spcBef>
              <a:spcAft>
                <a:spcPts val="0"/>
              </a:spcAft>
              <a:buSzPts val="1800"/>
              <a:buAutoNum type="arabicPeriod"/>
            </a:pPr>
            <a:r>
              <a:rPr lang="en"/>
              <a:t>Log an array made up of the </a:t>
            </a:r>
            <a:r>
              <a:rPr b="1" lang="en"/>
              <a:t>last</a:t>
            </a:r>
            <a:r>
              <a:rPr lang="en"/>
              <a:t> ten elements of the result array</a:t>
            </a:r>
            <a:endParaRPr/>
          </a:p>
          <a:p>
            <a:pPr indent="0" lvl="0" marL="457200" rtl="0">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Want more coding problems? (Spoiler alert: yes, you do)</a:t>
            </a:r>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great site to go to for coding problems is </a:t>
            </a:r>
            <a:r>
              <a:rPr b="1" lang="en"/>
              <a:t>Coderbyte</a:t>
            </a:r>
            <a:r>
              <a:rPr lang="en"/>
              <a:t>. </a:t>
            </a:r>
            <a:endParaRPr/>
          </a:p>
          <a:p>
            <a:pPr indent="0" lvl="0" marL="0" rtl="0">
              <a:spcBef>
                <a:spcPts val="1600"/>
              </a:spcBef>
              <a:spcAft>
                <a:spcPts val="0"/>
              </a:spcAft>
              <a:buNone/>
            </a:pPr>
            <a:r>
              <a:rPr lang="en"/>
              <a:t>In software, programming interviews often feature coding challenges. You’ll want to be good at them! </a:t>
            </a:r>
            <a:endParaRPr/>
          </a:p>
          <a:p>
            <a:pPr indent="0" lvl="0" marL="0" rtl="0">
              <a:spcBef>
                <a:spcPts val="1600"/>
              </a:spcBef>
              <a:spcAft>
                <a:spcPts val="0"/>
              </a:spcAft>
              <a:buNone/>
            </a:pPr>
            <a:r>
              <a:rPr lang="en"/>
              <a:t>You’re at a point now where you can start doing basic ones. They will probably be hard, at first. </a:t>
            </a:r>
            <a:endParaRPr/>
          </a:p>
          <a:p>
            <a:pPr indent="0" lvl="0" marL="0" rtl="0">
              <a:spcBef>
                <a:spcPts val="1600"/>
              </a:spcBef>
              <a:spcAft>
                <a:spcPts val="0"/>
              </a:spcAft>
              <a:buNone/>
            </a:pPr>
            <a:r>
              <a:rPr lang="en"/>
              <a:t>In fact… they’re always kind of hard. That’s the point. </a:t>
            </a:r>
            <a:endParaRPr/>
          </a:p>
          <a:p>
            <a:pPr indent="0" lvl="0" marL="0">
              <a:spcBef>
                <a:spcPts val="1600"/>
              </a:spcBef>
              <a:spcAft>
                <a:spcPts val="1600"/>
              </a:spcAft>
              <a:buNone/>
            </a:pPr>
            <a:r>
              <a:rPr lang="en"/>
              <a:t>Try to do at least one Coderbyte challenge per day. If you get stuck, check Google, Stack Overflow, and the CodeSLO Cohort slack channel.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0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1000"/>
                                        <p:tgtEl>
                                          <p:spTgt spid="2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1000"/>
                                        <p:tgtEl>
                                          <p:spTgt spid="2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1000"/>
                                        <p:tgtEl>
                                          <p:spTgt spid="2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Effect filter="fade" transition="in">
                                      <p:cBhvr>
                                        <p:cTn dur="1000"/>
                                        <p:tgtEl>
                                          <p:spTgt spid="24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Questions?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Coming Up</a:t>
            </a:r>
            <a:endParaRPr/>
          </a:p>
        </p:txBody>
      </p:sp>
      <p:sp>
        <p:nvSpPr>
          <p:cNvPr id="258" name="Google Shape;25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Tomorrow we’ll go over </a:t>
            </a:r>
            <a:r>
              <a:rPr b="1" lang="en"/>
              <a:t>d</a:t>
            </a:r>
            <a:r>
              <a:rPr b="1" lang="en"/>
              <a:t>ebugging</a:t>
            </a:r>
            <a:r>
              <a:rPr lang="en"/>
              <a:t>. We’ll teach you ways to quickly find and fix errors in your code.</a:t>
            </a:r>
            <a:endParaRPr/>
          </a:p>
          <a:p>
            <a:pPr indent="0" lvl="0" marL="0" rtl="0">
              <a:spcBef>
                <a:spcPts val="1600"/>
              </a:spcBef>
              <a:spcAft>
                <a:spcPts val="0"/>
              </a:spcAft>
              <a:buNone/>
            </a:pPr>
            <a:r>
              <a:rPr lang="en"/>
              <a:t>We’ll also have </a:t>
            </a:r>
            <a:r>
              <a:rPr lang="en"/>
              <a:t>more exercises with loops and arrays while we prepare for another set of Fullstack Academy coding challenges. </a:t>
            </a:r>
            <a:endParaRPr/>
          </a:p>
          <a:p>
            <a:pPr indent="0" lvl="0" marL="0" rtl="0">
              <a:spcBef>
                <a:spcPts val="1600"/>
              </a:spcBef>
              <a:spcAft>
                <a:spcPts val="0"/>
              </a:spcAft>
              <a:buNone/>
            </a:pPr>
            <a:r>
              <a:rPr lang="en"/>
              <a:t>This is the part of our curriculum where people often feel frustrated. It’s okay to feel that way, but you’re doing great! Remember, this is all part of a </a:t>
            </a:r>
            <a:r>
              <a:rPr b="1" lang="en"/>
              <a:t>process</a:t>
            </a:r>
            <a:r>
              <a:rPr lang="en"/>
              <a:t>.</a:t>
            </a:r>
            <a:endParaRPr/>
          </a:p>
          <a:p>
            <a:pPr indent="0" lvl="0" marL="0" rtl="0">
              <a:spcBef>
                <a:spcPts val="1600"/>
              </a:spcBef>
              <a:spcAft>
                <a:spcPts val="0"/>
              </a:spcAft>
              <a:buNone/>
            </a:pPr>
            <a:r>
              <a:rPr b="1" lang="en"/>
              <a:t>Tenacity is talent!</a:t>
            </a:r>
            <a:endParaRPr b="1"/>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Code 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But first...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Before we tackle our first set of Fullstack Coding Challenges, we have a few concepts to go over.</a:t>
            </a:r>
            <a:endParaRPr/>
          </a:p>
          <a:p>
            <a:pPr indent="-342900" lvl="0" marL="457200" rtl="0">
              <a:spcBef>
                <a:spcPts val="1600"/>
              </a:spcBef>
              <a:spcAft>
                <a:spcPts val="0"/>
              </a:spcAft>
              <a:buSzPts val="1800"/>
              <a:buAutoNum type="arabicPeriod"/>
            </a:pPr>
            <a:r>
              <a:rPr lang="en"/>
              <a:t>Array.splice</a:t>
            </a:r>
            <a:endParaRPr/>
          </a:p>
          <a:p>
            <a:pPr indent="-342900" lvl="0" marL="457200" rtl="0">
              <a:spcBef>
                <a:spcPts val="0"/>
              </a:spcBef>
              <a:spcAft>
                <a:spcPts val="0"/>
              </a:spcAft>
              <a:buSzPts val="1800"/>
              <a:buAutoNum type="arabicPeriod"/>
            </a:pPr>
            <a:r>
              <a:rPr lang="en"/>
              <a:t>Else If</a:t>
            </a:r>
            <a:endParaRPr/>
          </a:p>
          <a:p>
            <a:pPr indent="-342900" lvl="0" marL="457200" rtl="0">
              <a:spcBef>
                <a:spcPts val="0"/>
              </a:spcBef>
              <a:spcAft>
                <a:spcPts val="0"/>
              </a:spcAft>
              <a:buSzPts val="1800"/>
              <a:buAutoNum type="arabicPeriod"/>
            </a:pPr>
            <a:r>
              <a:rPr lang="en"/>
              <a:t>Greater Than and Less Than operators</a:t>
            </a:r>
            <a:endParaRPr/>
          </a:p>
          <a:p>
            <a:pPr indent="-342900" lvl="0" marL="457200">
              <a:spcBef>
                <a:spcPts val="0"/>
              </a:spcBef>
              <a:spcAft>
                <a:spcPts val="0"/>
              </a:spcAft>
              <a:buSzPts val="1800"/>
              <a:buAutoNum type="arabicPeriod"/>
            </a:pPr>
            <a:r>
              <a:rPr lang="en"/>
              <a:t>Typeof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000"/>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000"/>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000"/>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000"/>
                                        <p:tgtEl>
                                          <p:spTgt spid="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Array.splice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won’t go over every single array method today, but we still need to talk about a couple more, starting with splice.</a:t>
            </a:r>
            <a:endParaRPr/>
          </a:p>
          <a:p>
            <a:pPr indent="0" lvl="0" marL="0" rtl="0">
              <a:spcBef>
                <a:spcPts val="1600"/>
              </a:spcBef>
              <a:spcAft>
                <a:spcPts val="0"/>
              </a:spcAft>
              <a:buNone/>
            </a:pPr>
            <a:r>
              <a:rPr lang="en"/>
              <a:t>Splice (like pop) is an interesting method in that it both does work </a:t>
            </a:r>
            <a:r>
              <a:rPr i="1" lang="en"/>
              <a:t>and </a:t>
            </a:r>
            <a:r>
              <a:rPr lang="en"/>
              <a:t>returns a value. Like push and pop, splice modifies the array it is called on, (not all array methods do, btw) but splice also returns a value of the items it removed.</a:t>
            </a:r>
            <a:endParaRPr/>
          </a:p>
          <a:p>
            <a:pPr indent="457200" lvl="0" marL="0" rtl="0">
              <a:spcBef>
                <a:spcPts val="1600"/>
              </a:spcBef>
              <a:spcAft>
                <a:spcPts val="1600"/>
              </a:spcAft>
              <a:buNone/>
            </a:pPr>
            <a:r>
              <a:t/>
            </a:r>
            <a:endParaRPr b="1" sz="14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000"/>
                                        <p:tgtEl>
                                          <p:spTgt spid="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000"/>
                                        <p:tgtEl>
                                          <p:spTgt spid="8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Array.splice (cont)</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Array.splice is a bit like pop in that it removes index items, but unlike pop it can remove more than one.  To use splice you have to pass it the index number to start the splice at, as well as the number of items you want spliced away.</a:t>
            </a:r>
            <a:endParaRPr/>
          </a:p>
          <a:p>
            <a:pPr indent="0" lvl="0" marL="0" rtl="0">
              <a:lnSpc>
                <a:spcPct val="135714"/>
              </a:lnSpc>
              <a:spcBef>
                <a:spcPts val="1600"/>
              </a:spcBef>
              <a:spcAft>
                <a:spcPts val="0"/>
              </a:spcAft>
              <a:buClr>
                <a:srgbClr val="000000"/>
              </a:buClr>
              <a:buSzPts val="1100"/>
              <a:buFont typeface="Arial"/>
              <a:buNone/>
            </a:pP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myArr = [</a:t>
            </a:r>
            <a:r>
              <a:rPr lang="en">
                <a:solidFill>
                  <a:srgbClr val="B5CEA8"/>
                </a:solidFill>
                <a:latin typeface="Consolas"/>
                <a:ea typeface="Consolas"/>
                <a:cs typeface="Consolas"/>
                <a:sym typeface="Consolas"/>
              </a:rPr>
              <a:t>0</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1</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2</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3</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4</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5</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6</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a:solidFill>
                  <a:srgbClr val="608B4E"/>
                </a:solidFill>
                <a:latin typeface="Consolas"/>
                <a:ea typeface="Consolas"/>
                <a:cs typeface="Consolas"/>
                <a:sym typeface="Consolas"/>
              </a:rPr>
              <a:t>// splice out index positions 3 and 4</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splicedOut = myArr.splice(</a:t>
            </a:r>
            <a:r>
              <a:rPr lang="en">
                <a:solidFill>
                  <a:srgbClr val="B5CEA8"/>
                </a:solidFill>
                <a:latin typeface="Consolas"/>
                <a:ea typeface="Consolas"/>
                <a:cs typeface="Consolas"/>
                <a:sym typeface="Consolas"/>
              </a:rPr>
              <a:t>3</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2</a:t>
            </a:r>
            <a:r>
              <a:rPr lang="en">
                <a:solidFill>
                  <a:srgbClr val="D4D4D4"/>
                </a:solidFill>
                <a:latin typeface="Consolas"/>
                <a:ea typeface="Consolas"/>
                <a:cs typeface="Consolas"/>
                <a:sym typeface="Consolas"/>
              </a:rPr>
              <a:t>); </a:t>
            </a:r>
            <a:r>
              <a:rPr lang="en">
                <a:solidFill>
                  <a:srgbClr val="608B4E"/>
                </a:solidFill>
                <a:latin typeface="Consolas"/>
                <a:ea typeface="Consolas"/>
                <a:cs typeface="Consolas"/>
                <a:sym typeface="Consolas"/>
              </a:rPr>
              <a:t>// start at index three, remove two items</a:t>
            </a:r>
            <a:endParaRPr>
              <a:solidFill>
                <a:srgbClr val="608B4E"/>
              </a:solidFill>
              <a:latin typeface="Consolas"/>
              <a:ea typeface="Consolas"/>
              <a:cs typeface="Consolas"/>
              <a:sym typeface="Consolas"/>
            </a:endParaRPr>
          </a:p>
          <a:p>
            <a:pPr indent="0" lvl="0" marL="0" rtl="0">
              <a:spcBef>
                <a:spcPts val="0"/>
              </a:spcBef>
              <a:spcAft>
                <a:spcPts val="1600"/>
              </a:spcAft>
              <a:buClr>
                <a:schemeClr val="dk1"/>
              </a:buClr>
              <a:buSzPts val="1100"/>
              <a:buFont typeface="Arial"/>
              <a:buNone/>
            </a:pPr>
            <a:r>
              <a:t/>
            </a:r>
            <a:endParaRPr b="1">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0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0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000"/>
                                        <p:tgtEl>
                                          <p:spTgt spid="8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Splice it up</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spliceMe.js</a:t>
            </a:r>
            <a:endParaRPr/>
          </a:p>
          <a:p>
            <a:pPr indent="-342900" lvl="0" marL="457200" rtl="0">
              <a:spcBef>
                <a:spcPts val="0"/>
              </a:spcBef>
              <a:spcAft>
                <a:spcPts val="0"/>
              </a:spcAft>
              <a:buSzPts val="1800"/>
              <a:buAutoNum type="arabicPeriod"/>
            </a:pPr>
            <a:r>
              <a:rPr lang="en"/>
              <a:t>Add an array: [‘classical’,’rock’,’hiphop’,’country’,’reggae’]</a:t>
            </a:r>
            <a:endParaRPr/>
          </a:p>
          <a:p>
            <a:pPr indent="-342900" lvl="0" marL="457200" rtl="0">
              <a:spcBef>
                <a:spcPts val="0"/>
              </a:spcBef>
              <a:spcAft>
                <a:spcPts val="0"/>
              </a:spcAft>
              <a:buSzPts val="1800"/>
              <a:buAutoNum type="arabicPeriod"/>
            </a:pPr>
            <a:r>
              <a:rPr lang="en"/>
              <a:t>Create a function that you can pass your array to</a:t>
            </a:r>
            <a:endParaRPr/>
          </a:p>
          <a:p>
            <a:pPr indent="-342900" lvl="0" marL="457200" rtl="0">
              <a:spcBef>
                <a:spcPts val="0"/>
              </a:spcBef>
              <a:spcAft>
                <a:spcPts val="0"/>
              </a:spcAft>
              <a:buSzPts val="1800"/>
              <a:buAutoNum type="arabicPeriod"/>
            </a:pPr>
            <a:r>
              <a:rPr lang="en"/>
              <a:t>Your function should return your two favorites from that music genre. Use </a:t>
            </a:r>
            <a:r>
              <a:rPr b="1" lang="en"/>
              <a:t>Array.splice</a:t>
            </a:r>
            <a:r>
              <a:rPr lang="en"/>
              <a:t> to accomplish this. You can use multiple splices to accomplish this, but your function should return only one array!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Else if</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learned about if/else statements in an earlier class.</a:t>
            </a:r>
            <a:endParaRPr/>
          </a:p>
          <a:p>
            <a:pPr indent="0" lvl="0" marL="0" rtl="0">
              <a:spcBef>
                <a:spcPts val="1600"/>
              </a:spcBef>
              <a:spcAft>
                <a:spcPts val="0"/>
              </a:spcAft>
              <a:buNone/>
            </a:pPr>
            <a:r>
              <a:rPr lang="en"/>
              <a:t>Else if just allows us to chain multiple, related if statements together. </a:t>
            </a:r>
            <a:endParaRPr/>
          </a:p>
          <a:p>
            <a:pPr indent="0" lvl="0" marL="0" rtl="0">
              <a:spcBef>
                <a:spcPts val="1600"/>
              </a:spcBef>
              <a:spcAft>
                <a:spcPts val="0"/>
              </a:spcAft>
              <a:buNone/>
            </a:pPr>
            <a:r>
              <a:rPr lang="en"/>
              <a:t>Imagine we wanted to wanted to order a certain kind of sandwich. </a:t>
            </a:r>
            <a:endParaRPr/>
          </a:p>
          <a:p>
            <a:pPr indent="0" lvl="0" marL="0" rtl="0">
              <a:spcBef>
                <a:spcPts val="1600"/>
              </a:spcBef>
              <a:spcAft>
                <a:spcPts val="0"/>
              </a:spcAft>
              <a:buNone/>
            </a:pPr>
            <a:r>
              <a:rPr lang="en"/>
              <a:t>If the deli has ham, we’ll take that.</a:t>
            </a:r>
            <a:endParaRPr/>
          </a:p>
          <a:p>
            <a:pPr indent="0" lvl="0" marL="0" rtl="0">
              <a:spcBef>
                <a:spcPts val="1600"/>
              </a:spcBef>
              <a:spcAft>
                <a:spcPts val="0"/>
              </a:spcAft>
              <a:buNone/>
            </a:pPr>
            <a:r>
              <a:rPr lang="en"/>
              <a:t>If they don’t have ham, we’ll take turkey</a:t>
            </a:r>
            <a:endParaRPr/>
          </a:p>
          <a:p>
            <a:pPr indent="0" lvl="0" marL="0">
              <a:spcBef>
                <a:spcPts val="1600"/>
              </a:spcBef>
              <a:spcAft>
                <a:spcPts val="1600"/>
              </a:spcAft>
              <a:buNone/>
            </a:pPr>
            <a:r>
              <a:rPr lang="en"/>
              <a:t>If they don’t have ham or turkey, then we want roast beef.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Else if example</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a:solidFill>
                  <a:srgbClr val="569CD6"/>
                </a:solidFill>
                <a:latin typeface="Consolas"/>
                <a:ea typeface="Consolas"/>
                <a:cs typeface="Consolas"/>
                <a:sym typeface="Consolas"/>
              </a:rPr>
              <a:t>if</a:t>
            </a:r>
            <a:r>
              <a:rPr lang="en">
                <a:solidFill>
                  <a:srgbClr val="D4D4D4"/>
                </a:solidFill>
                <a:latin typeface="Consolas"/>
                <a:ea typeface="Consolas"/>
                <a:cs typeface="Consolas"/>
                <a:sym typeface="Consolas"/>
              </a:rPr>
              <a:t> (hasHam)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569CD6"/>
                </a:solidFill>
                <a:latin typeface="Consolas"/>
                <a:ea typeface="Consolas"/>
                <a:cs typeface="Consolas"/>
                <a:sym typeface="Consolas"/>
              </a:rPr>
              <a:t>return</a:t>
            </a:r>
            <a:r>
              <a:rPr lang="en">
                <a:solidFill>
                  <a:srgbClr val="D4D4D4"/>
                </a:solidFill>
                <a:latin typeface="Consolas"/>
                <a:ea typeface="Consolas"/>
                <a:cs typeface="Consolas"/>
                <a:sym typeface="Consolas"/>
              </a:rPr>
              <a:t> </a:t>
            </a:r>
            <a:r>
              <a:rPr lang="en">
                <a:solidFill>
                  <a:srgbClr val="CE9178"/>
                </a:solidFill>
                <a:latin typeface="Consolas"/>
                <a:ea typeface="Consolas"/>
                <a:cs typeface="Consolas"/>
                <a:sym typeface="Consolas"/>
              </a:rPr>
              <a:t>'I want a ham sandwich'</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 </a:t>
            </a:r>
            <a:r>
              <a:rPr lang="en">
                <a:solidFill>
                  <a:srgbClr val="569CD6"/>
                </a:solidFill>
                <a:latin typeface="Consolas"/>
                <a:ea typeface="Consolas"/>
                <a:cs typeface="Consolas"/>
                <a:sym typeface="Consolas"/>
              </a:rPr>
              <a:t>else</a:t>
            </a:r>
            <a:r>
              <a:rPr lang="en">
                <a:solidFill>
                  <a:srgbClr val="D4D4D4"/>
                </a:solidFill>
                <a:latin typeface="Consolas"/>
                <a:ea typeface="Consolas"/>
                <a:cs typeface="Consolas"/>
                <a:sym typeface="Consolas"/>
              </a:rPr>
              <a:t> </a:t>
            </a:r>
            <a:r>
              <a:rPr lang="en">
                <a:solidFill>
                  <a:srgbClr val="569CD6"/>
                </a:solidFill>
                <a:latin typeface="Consolas"/>
                <a:ea typeface="Consolas"/>
                <a:cs typeface="Consolas"/>
                <a:sym typeface="Consolas"/>
              </a:rPr>
              <a:t>if</a:t>
            </a:r>
            <a:r>
              <a:rPr lang="en">
                <a:solidFill>
                  <a:srgbClr val="D4D4D4"/>
                </a:solidFill>
                <a:latin typeface="Consolas"/>
                <a:ea typeface="Consolas"/>
                <a:cs typeface="Consolas"/>
                <a:sym typeface="Consolas"/>
              </a:rPr>
              <a:t> (hasTurkey) {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569CD6"/>
                </a:solidFill>
                <a:latin typeface="Consolas"/>
                <a:ea typeface="Consolas"/>
                <a:cs typeface="Consolas"/>
                <a:sym typeface="Consolas"/>
              </a:rPr>
              <a:t>return</a:t>
            </a:r>
            <a:r>
              <a:rPr lang="en">
                <a:solidFill>
                  <a:srgbClr val="D4D4D4"/>
                </a:solidFill>
                <a:latin typeface="Consolas"/>
                <a:ea typeface="Consolas"/>
                <a:cs typeface="Consolas"/>
                <a:sym typeface="Consolas"/>
              </a:rPr>
              <a:t> </a:t>
            </a:r>
            <a:r>
              <a:rPr lang="en">
                <a:solidFill>
                  <a:srgbClr val="CE9178"/>
                </a:solidFill>
                <a:latin typeface="Consolas"/>
                <a:ea typeface="Consolas"/>
                <a:cs typeface="Consolas"/>
                <a:sym typeface="Consolas"/>
              </a:rPr>
              <a:t>'I want a turkey sandwich'</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 </a:t>
            </a:r>
            <a:r>
              <a:rPr lang="en">
                <a:solidFill>
                  <a:srgbClr val="569CD6"/>
                </a:solidFill>
                <a:latin typeface="Consolas"/>
                <a:ea typeface="Consolas"/>
                <a:cs typeface="Consolas"/>
                <a:sym typeface="Consolas"/>
              </a:rPr>
              <a:t>else</a:t>
            </a:r>
            <a:r>
              <a:rPr lang="en">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569CD6"/>
                </a:solidFill>
                <a:latin typeface="Consolas"/>
                <a:ea typeface="Consolas"/>
                <a:cs typeface="Consolas"/>
                <a:sym typeface="Consolas"/>
              </a:rPr>
              <a:t>return</a:t>
            </a:r>
            <a:r>
              <a:rPr lang="en">
                <a:solidFill>
                  <a:srgbClr val="D4D4D4"/>
                </a:solidFill>
                <a:latin typeface="Consolas"/>
                <a:ea typeface="Consolas"/>
                <a:cs typeface="Consolas"/>
                <a:sym typeface="Consolas"/>
              </a:rPr>
              <a:t> </a:t>
            </a:r>
            <a:r>
              <a:rPr lang="en">
                <a:solidFill>
                  <a:srgbClr val="CE9178"/>
                </a:solidFill>
                <a:latin typeface="Consolas"/>
                <a:ea typeface="Consolas"/>
                <a:cs typeface="Consolas"/>
                <a:sym typeface="Consolas"/>
              </a:rPr>
              <a:t>'I guess I\'ll have roast beef, then'</a:t>
            </a:r>
            <a:r>
              <a:rPr lang="en">
                <a:solidFill>
                  <a:srgbClr val="D4D4D4"/>
                </a:solidFill>
                <a:latin typeface="Consolas"/>
                <a:ea typeface="Consolas"/>
                <a:cs typeface="Consolas"/>
                <a:sym typeface="Consolas"/>
              </a:rPr>
              <a:t>; </a:t>
            </a:r>
            <a:r>
              <a:rPr lang="en">
                <a:solidFill>
                  <a:srgbClr val="608B4E"/>
                </a:solidFill>
                <a:latin typeface="Consolas"/>
                <a:ea typeface="Consolas"/>
                <a:cs typeface="Consolas"/>
                <a:sym typeface="Consolas"/>
              </a:rPr>
              <a:t>// the backslash is an escape character that allows us to use the single quote in a string without terminating the string.</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