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7a4a1af8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Google Shape;109;g3e7a4a1a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7a4a1af8_38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Google Shape;115;g3e7a4a1af8_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7a4a1af8_38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Google Shape;121;g3e7a4a1af8_3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e7a4a1af8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e7a4a1a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e6c75d657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e6c75d6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6c75d657_1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e6c75d65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6c75d657_1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e6c75d65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e6c75d657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Google Shape;150;g3e6c75d65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7a4a1af8_0_1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Google Shape;156;g3e7a4a1af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7a4a1af8_0_1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e7a4a1af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e6714c093_0_1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e6714c09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e6c75d657_1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Google Shape;167;g3e6c75d65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e6c75d657_1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Google Shape;173;g3e6c75d65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e6c75d657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3e6c75d65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7a4a1af8_0_1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Google Shape;185;g3e7a4a1af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e7a4a1af8_0_1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e7a4a1af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7a4a1af8_0_1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Google Shape;196;g3e7a4a1af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7a4a1af8_0_1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Google Shape;202;g3e7a4a1af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e7a4a1af8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e7a4a1a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7a4a1af8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e7a4a1a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7a4a1af8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e7a4a1a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7a4a1af8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e7a4a1a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7a4a1af8_0_1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e7a4a1af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7a4a1af8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Google Shape;97;g3e7a4a1a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7a4a1af8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Google Shape;103;g3e7a4a1a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depen.io/codeslo/collec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odepen.io/collection/DwdaQ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03, Day 04</a:t>
            </a:r>
            <a:endParaRPr/>
          </a:p>
          <a:p>
            <a:pPr indent="0" lvl="0" marL="0">
              <a:spcBef>
                <a:spcPts val="0"/>
              </a:spcBef>
              <a:spcAft>
                <a:spcPts val="0"/>
              </a:spcAft>
              <a:buNone/>
            </a:pPr>
            <a:r>
              <a:rPr lang="en" sz="3600"/>
              <a:t>Loops and Array Challenges</a:t>
            </a:r>
            <a:endParaRPr sz="36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LLC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Iteration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Probably the most common use of the for loop is to </a:t>
            </a:r>
            <a:r>
              <a:rPr b="1" lang="en"/>
              <a:t>iterate through arrays</a:t>
            </a:r>
            <a:r>
              <a:rPr lang="en"/>
              <a:t>. </a:t>
            </a:r>
            <a:endParaRPr/>
          </a:p>
          <a:p>
            <a:pPr indent="0" lvl="0" marL="0" rtl="0">
              <a:lnSpc>
                <a:spcPct val="135714"/>
              </a:lnSpc>
              <a:spcBef>
                <a:spcPts val="1600"/>
              </a:spcBef>
              <a:spcAft>
                <a:spcPts val="0"/>
              </a:spcAft>
              <a:buNone/>
            </a:pP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myArr = [</a:t>
            </a:r>
            <a:r>
              <a:rPr lang="en">
                <a:solidFill>
                  <a:srgbClr val="A31515"/>
                </a:solidFill>
                <a:latin typeface="Consolas"/>
                <a:ea typeface="Consolas"/>
                <a:cs typeface="Consolas"/>
                <a:sym typeface="Consolas"/>
              </a:rPr>
              <a:t>'JavaScript'</a:t>
            </a:r>
            <a:r>
              <a:rPr lang="en">
                <a:solidFill>
                  <a:srgbClr val="000000"/>
                </a:solidFill>
                <a:latin typeface="Consolas"/>
                <a:ea typeface="Consolas"/>
                <a:cs typeface="Consolas"/>
                <a:sym typeface="Consolas"/>
              </a:rPr>
              <a:t>,</a:t>
            </a:r>
            <a:r>
              <a:rPr lang="en">
                <a:solidFill>
                  <a:srgbClr val="A31515"/>
                </a:solidFill>
                <a:latin typeface="Consolas"/>
                <a:ea typeface="Consolas"/>
                <a:cs typeface="Consolas"/>
                <a:sym typeface="Consolas"/>
              </a:rPr>
              <a:t>'is'</a:t>
            </a:r>
            <a:r>
              <a:rPr lang="en">
                <a:solidFill>
                  <a:srgbClr val="000000"/>
                </a:solidFill>
                <a:latin typeface="Consolas"/>
                <a:ea typeface="Consolas"/>
                <a:cs typeface="Consolas"/>
                <a:sym typeface="Consolas"/>
              </a:rPr>
              <a:t>,</a:t>
            </a:r>
            <a:r>
              <a:rPr lang="en">
                <a:solidFill>
                  <a:srgbClr val="A31515"/>
                </a:solidFill>
                <a:latin typeface="Consolas"/>
                <a:ea typeface="Consolas"/>
                <a:cs typeface="Consolas"/>
                <a:sym typeface="Consolas"/>
              </a:rPr>
              <a:t>'awesome'</a:t>
            </a:r>
            <a:r>
              <a:rPr lang="en">
                <a:solidFill>
                  <a:srgbClr val="000000"/>
                </a:solidFill>
                <a:latin typeface="Consolas"/>
                <a:ea typeface="Consolas"/>
                <a:cs typeface="Consolas"/>
                <a:sym typeface="Consolas"/>
              </a:rPr>
              <a:t>,</a:t>
            </a:r>
            <a:r>
              <a:rPr lang="en">
                <a:solidFill>
                  <a:srgbClr val="A31515"/>
                </a:solidFill>
                <a:latin typeface="Consolas"/>
                <a:ea typeface="Consolas"/>
                <a:cs typeface="Consolas"/>
                <a:sym typeface="Consolas"/>
              </a:rPr>
              <a:t>'!!!'</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8000"/>
                </a:solidFill>
                <a:latin typeface="Consolas"/>
                <a:ea typeface="Consolas"/>
                <a:cs typeface="Consolas"/>
                <a:sym typeface="Consolas"/>
              </a:rPr>
              <a:t>// a for loop that iterates through myArr and logs each element</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for</a:t>
            </a:r>
            <a:r>
              <a:rPr lang="en">
                <a:solidFill>
                  <a:srgbClr val="000000"/>
                </a:solidFill>
                <a:latin typeface="Consolas"/>
                <a:ea typeface="Consolas"/>
                <a:cs typeface="Consolas"/>
                <a:sym typeface="Consolas"/>
              </a:rPr>
              <a:t> (</a:t>
            </a: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i = </a:t>
            </a:r>
            <a:r>
              <a:rPr lang="en">
                <a:solidFill>
                  <a:srgbClr val="09885A"/>
                </a:solidFill>
                <a:latin typeface="Consolas"/>
                <a:ea typeface="Consolas"/>
                <a:cs typeface="Consolas"/>
                <a:sym typeface="Consolas"/>
              </a:rPr>
              <a:t>0</a:t>
            </a:r>
            <a:r>
              <a:rPr lang="en">
                <a:solidFill>
                  <a:srgbClr val="000000"/>
                </a:solidFill>
                <a:latin typeface="Consolas"/>
                <a:ea typeface="Consolas"/>
                <a:cs typeface="Consolas"/>
                <a:sym typeface="Consolas"/>
              </a:rPr>
              <a:t>; i &lt; myArr.length; i++){</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   console.log(myArr[i]);</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569CD6"/>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Breaking a loop</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use if statements in a loop to check a conditional everytime the loop runs. </a:t>
            </a:r>
            <a:endParaRPr/>
          </a:p>
          <a:p>
            <a:pPr indent="0" lvl="0" marL="0" rtl="0">
              <a:spcBef>
                <a:spcPts val="1600"/>
              </a:spcBef>
              <a:spcAft>
                <a:spcPts val="0"/>
              </a:spcAft>
              <a:buNone/>
            </a:pPr>
            <a:r>
              <a:rPr lang="en"/>
              <a:t>You can break out of a loop using either the </a:t>
            </a:r>
            <a:r>
              <a:rPr b="1" lang="en"/>
              <a:t>break</a:t>
            </a:r>
            <a:r>
              <a:rPr lang="en"/>
              <a:t> or </a:t>
            </a:r>
            <a:r>
              <a:rPr b="1" lang="en"/>
              <a:t>return</a:t>
            </a:r>
            <a:r>
              <a:rPr lang="en"/>
              <a:t> statement.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Break example</a:t>
            </a:r>
            <a:endParaRPr/>
          </a:p>
        </p:txBody>
      </p:sp>
      <p:sp>
        <p:nvSpPr>
          <p:cNvPr id="124" name="Google Shape;124;p24"/>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400">
                <a:solidFill>
                  <a:srgbClr val="008000"/>
                </a:solidFill>
                <a:latin typeface="Consolas"/>
                <a:ea typeface="Consolas"/>
                <a:cs typeface="Consolas"/>
                <a:sym typeface="Consolas"/>
              </a:rPr>
              <a:t>// this loop will only run until it finds an odd number</a:t>
            </a:r>
            <a:endParaRPr sz="1400">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FF"/>
                </a:solidFill>
                <a:latin typeface="Consolas"/>
                <a:ea typeface="Consolas"/>
                <a:cs typeface="Consolas"/>
                <a:sym typeface="Consolas"/>
              </a:rPr>
              <a:t>function</a:t>
            </a:r>
            <a:r>
              <a:rPr lang="en" sz="1400">
                <a:solidFill>
                  <a:srgbClr val="000000"/>
                </a:solidFill>
                <a:latin typeface="Consolas"/>
                <a:ea typeface="Consolas"/>
                <a:cs typeface="Consolas"/>
                <a:sym typeface="Consolas"/>
              </a:rPr>
              <a:t> countTillOdd(arr){</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00FF"/>
                </a:solidFill>
                <a:latin typeface="Consolas"/>
                <a:ea typeface="Consolas"/>
                <a:cs typeface="Consolas"/>
                <a:sym typeface="Consolas"/>
              </a:rPr>
              <a:t>for</a:t>
            </a:r>
            <a:r>
              <a:rPr lang="en" sz="1400">
                <a:solidFill>
                  <a:srgbClr val="000000"/>
                </a:solidFill>
                <a:latin typeface="Consolas"/>
                <a:ea typeface="Consolas"/>
                <a:cs typeface="Consolas"/>
                <a:sym typeface="Consolas"/>
              </a:rPr>
              <a:t>(</a:t>
            </a:r>
            <a:r>
              <a:rPr lang="en" sz="1400">
                <a:solidFill>
                  <a:srgbClr val="0000FF"/>
                </a:solidFill>
                <a:latin typeface="Consolas"/>
                <a:ea typeface="Consolas"/>
                <a:cs typeface="Consolas"/>
                <a:sym typeface="Consolas"/>
              </a:rPr>
              <a:t>let</a:t>
            </a:r>
            <a:r>
              <a:rPr lang="en" sz="1400">
                <a:solidFill>
                  <a:srgbClr val="000000"/>
                </a:solidFill>
                <a:latin typeface="Consolas"/>
                <a:ea typeface="Consolas"/>
                <a:cs typeface="Consolas"/>
                <a:sym typeface="Consolas"/>
              </a:rPr>
              <a:t> i = </a:t>
            </a:r>
            <a:r>
              <a:rPr lang="en" sz="1400">
                <a:solidFill>
                  <a:srgbClr val="09885A"/>
                </a:solidFill>
                <a:latin typeface="Consolas"/>
                <a:ea typeface="Consolas"/>
                <a:cs typeface="Consolas"/>
                <a:sym typeface="Consolas"/>
              </a:rPr>
              <a:t>0</a:t>
            </a:r>
            <a:r>
              <a:rPr lang="en" sz="1400">
                <a:solidFill>
                  <a:srgbClr val="000000"/>
                </a:solidFill>
                <a:latin typeface="Consolas"/>
                <a:ea typeface="Consolas"/>
                <a:cs typeface="Consolas"/>
                <a:sym typeface="Consolas"/>
              </a:rPr>
              <a:t>; i&lt;arr.length-</a:t>
            </a:r>
            <a:r>
              <a:rPr lang="en" sz="1400">
                <a:solidFill>
                  <a:srgbClr val="09885A"/>
                </a:solidFill>
                <a:latin typeface="Consolas"/>
                <a:ea typeface="Consolas"/>
                <a:cs typeface="Consolas"/>
                <a:sym typeface="Consolas"/>
              </a:rPr>
              <a:t>1</a:t>
            </a:r>
            <a:r>
              <a:rPr lang="en" sz="1400">
                <a:solidFill>
                  <a:srgbClr val="000000"/>
                </a:solidFill>
                <a:latin typeface="Consolas"/>
                <a:ea typeface="Consolas"/>
                <a:cs typeface="Consolas"/>
                <a:sym typeface="Consolas"/>
              </a:rPr>
              <a:t>; i++){</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00FF"/>
                </a:solidFill>
                <a:latin typeface="Consolas"/>
                <a:ea typeface="Consolas"/>
                <a:cs typeface="Consolas"/>
                <a:sym typeface="Consolas"/>
              </a:rPr>
              <a:t>if</a:t>
            </a:r>
            <a:r>
              <a:rPr lang="en" sz="1400">
                <a:solidFill>
                  <a:srgbClr val="000000"/>
                </a:solidFill>
                <a:latin typeface="Consolas"/>
                <a:ea typeface="Consolas"/>
                <a:cs typeface="Consolas"/>
                <a:sym typeface="Consolas"/>
              </a:rPr>
              <a:t>(arr[i] % </a:t>
            </a:r>
            <a:r>
              <a:rPr lang="en" sz="1400">
                <a:solidFill>
                  <a:srgbClr val="09885A"/>
                </a:solidFill>
                <a:latin typeface="Consolas"/>
                <a:ea typeface="Consolas"/>
                <a:cs typeface="Consolas"/>
                <a:sym typeface="Consolas"/>
              </a:rPr>
              <a:t>2</a:t>
            </a:r>
            <a:r>
              <a:rPr lang="en" sz="1400">
                <a:solidFill>
                  <a:srgbClr val="000000"/>
                </a:solidFill>
                <a:latin typeface="Consolas"/>
                <a:ea typeface="Consolas"/>
                <a:cs typeface="Consolas"/>
                <a:sym typeface="Consolas"/>
              </a:rPr>
              <a:t> !== </a:t>
            </a:r>
            <a:r>
              <a:rPr lang="en" sz="1400">
                <a:solidFill>
                  <a:srgbClr val="09885A"/>
                </a:solidFill>
                <a:latin typeface="Consolas"/>
                <a:ea typeface="Consolas"/>
                <a:cs typeface="Consolas"/>
                <a:sym typeface="Consolas"/>
              </a:rPr>
              <a:t>0</a:t>
            </a: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console.log(</a:t>
            </a:r>
            <a:r>
              <a:rPr lang="en" sz="1400">
                <a:solidFill>
                  <a:srgbClr val="A31515"/>
                </a:solidFill>
                <a:latin typeface="Consolas"/>
                <a:ea typeface="Consolas"/>
                <a:cs typeface="Consolas"/>
                <a:sym typeface="Consolas"/>
              </a:rPr>
              <a:t>'I found an odd. I\'m freaking out! I quit!'</a:t>
            </a: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00FF"/>
                </a:solidFill>
                <a:latin typeface="Consolas"/>
                <a:ea typeface="Consolas"/>
                <a:cs typeface="Consolas"/>
                <a:sym typeface="Consolas"/>
              </a:rPr>
              <a:t>break</a:t>
            </a: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console.log(arr[i]);</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FF"/>
                </a:solidFill>
                <a:latin typeface="Consolas"/>
                <a:ea typeface="Consolas"/>
                <a:cs typeface="Consolas"/>
                <a:sym typeface="Consolas"/>
              </a:rPr>
              <a:t>let</a:t>
            </a:r>
            <a:r>
              <a:rPr lang="en" sz="1400">
                <a:solidFill>
                  <a:srgbClr val="000000"/>
                </a:solidFill>
                <a:latin typeface="Consolas"/>
                <a:ea typeface="Consolas"/>
                <a:cs typeface="Consolas"/>
                <a:sym typeface="Consolas"/>
              </a:rPr>
              <a:t> testArr = [</a:t>
            </a:r>
            <a:r>
              <a:rPr lang="en" sz="1400">
                <a:solidFill>
                  <a:srgbClr val="09885A"/>
                </a:solidFill>
                <a:latin typeface="Consolas"/>
                <a:ea typeface="Consolas"/>
                <a:cs typeface="Consolas"/>
                <a:sym typeface="Consolas"/>
              </a:rPr>
              <a:t>2</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4</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6</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8</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10</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11</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12</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14</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16</a:t>
            </a:r>
            <a:r>
              <a:rPr lang="en" sz="1400">
                <a:solidFill>
                  <a:srgbClr val="000000"/>
                </a:solidFill>
                <a:latin typeface="Consolas"/>
                <a:ea typeface="Consolas"/>
                <a:cs typeface="Consolas"/>
                <a:sym typeface="Consolas"/>
              </a:rPr>
              <a:t>,</a:t>
            </a:r>
            <a:r>
              <a:rPr lang="en" sz="1400">
                <a:solidFill>
                  <a:srgbClr val="09885A"/>
                </a:solidFill>
                <a:latin typeface="Consolas"/>
                <a:ea typeface="Consolas"/>
                <a:cs typeface="Consolas"/>
                <a:sym typeface="Consolas"/>
              </a:rPr>
              <a:t>18</a:t>
            </a: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1400">
                <a:solidFill>
                  <a:srgbClr val="000000"/>
                </a:solidFill>
                <a:latin typeface="Consolas"/>
                <a:ea typeface="Consolas"/>
                <a:cs typeface="Consolas"/>
                <a:sym typeface="Consolas"/>
              </a:rPr>
              <a:t>countTillOdd(testArr);</a:t>
            </a:r>
            <a:endParaRPr sz="1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sz="1050">
              <a:solidFill>
                <a:srgbClr val="D4D4D4"/>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onlyOdds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onlyOdds.js</a:t>
            </a:r>
            <a:endParaRPr/>
          </a:p>
          <a:p>
            <a:pPr indent="-342900" lvl="0" marL="457200" rtl="0">
              <a:spcBef>
                <a:spcPts val="0"/>
              </a:spcBef>
              <a:spcAft>
                <a:spcPts val="0"/>
              </a:spcAft>
              <a:buSzPts val="1800"/>
              <a:buAutoNum type="arabicPeriod"/>
            </a:pPr>
            <a:r>
              <a:rPr lang="en"/>
              <a:t>In onlyOdds, create an empty array called </a:t>
            </a:r>
            <a:r>
              <a:rPr b="1" lang="en"/>
              <a:t>result</a:t>
            </a:r>
            <a:endParaRPr/>
          </a:p>
          <a:p>
            <a:pPr indent="-342900" lvl="0" marL="457200" rtl="0">
              <a:spcBef>
                <a:spcPts val="0"/>
              </a:spcBef>
              <a:spcAft>
                <a:spcPts val="0"/>
              </a:spcAft>
              <a:buSzPts val="1800"/>
              <a:buAutoNum type="arabicPeriod"/>
            </a:pPr>
            <a:r>
              <a:rPr lang="en"/>
              <a:t>Using a </a:t>
            </a:r>
            <a:r>
              <a:rPr b="1" lang="en"/>
              <a:t>for loop,</a:t>
            </a:r>
            <a:r>
              <a:rPr lang="en"/>
              <a:t> push all the odd numbers between 1 - 1000 into the result array.</a:t>
            </a:r>
            <a:endParaRPr/>
          </a:p>
          <a:p>
            <a:pPr indent="-342900" lvl="0" marL="457200" rtl="0">
              <a:spcBef>
                <a:spcPts val="0"/>
              </a:spcBef>
              <a:spcAft>
                <a:spcPts val="0"/>
              </a:spcAft>
              <a:buSzPts val="1800"/>
              <a:buAutoNum type="arabicPeriod"/>
            </a:pPr>
            <a:r>
              <a:rPr lang="en"/>
              <a:t>Log the result array.</a:t>
            </a:r>
            <a:endParaRPr/>
          </a:p>
          <a:p>
            <a:pPr indent="-342900" lvl="0" marL="457200" rtl="0">
              <a:spcBef>
                <a:spcPts val="0"/>
              </a:spcBef>
              <a:spcAft>
                <a:spcPts val="0"/>
              </a:spcAft>
              <a:buSzPts val="1800"/>
              <a:buAutoNum type="arabicPeriod"/>
            </a:pPr>
            <a:r>
              <a:rPr lang="en"/>
              <a:t>Log the </a:t>
            </a:r>
            <a:r>
              <a:rPr b="1" lang="en"/>
              <a:t>length</a:t>
            </a:r>
            <a:r>
              <a:rPr lang="en"/>
              <a:t> property of the result array.</a:t>
            </a:r>
            <a:endParaRPr/>
          </a:p>
          <a:p>
            <a:pPr indent="-342900" lvl="0" marL="457200" rtl="0">
              <a:spcBef>
                <a:spcPts val="0"/>
              </a:spcBef>
              <a:spcAft>
                <a:spcPts val="0"/>
              </a:spcAft>
              <a:buSzPts val="1800"/>
              <a:buAutoNum type="arabicPeriod"/>
            </a:pPr>
            <a:r>
              <a:rPr lang="en"/>
              <a:t>Log an array made up of all the elements in the result array with a value between 30 and 70.</a:t>
            </a:r>
            <a:endParaRPr/>
          </a:p>
          <a:p>
            <a:pPr indent="-342900" lvl="0" marL="457200" rtl="0">
              <a:spcBef>
                <a:spcPts val="0"/>
              </a:spcBef>
              <a:spcAft>
                <a:spcPts val="0"/>
              </a:spcAft>
              <a:buSzPts val="1800"/>
              <a:buAutoNum type="arabicPeriod"/>
            </a:pPr>
            <a:r>
              <a:rPr lang="en"/>
              <a:t>Log an array made up of the </a:t>
            </a:r>
            <a:r>
              <a:rPr b="1" lang="en"/>
              <a:t>last</a:t>
            </a:r>
            <a:r>
              <a:rPr lang="en"/>
              <a:t> ten elements of the result array</a:t>
            </a:r>
            <a:endParaRPr/>
          </a:p>
          <a:p>
            <a:pPr indent="0" lvl="0" marL="45720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 Challenges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Array.indexOf</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Often, it is useful to know if an array contains a certain element. </a:t>
            </a:r>
            <a:endParaRPr/>
          </a:p>
          <a:p>
            <a:pPr indent="0" lvl="0" marL="0" rtl="0">
              <a:spcBef>
                <a:spcPts val="1600"/>
              </a:spcBef>
              <a:spcAft>
                <a:spcPts val="0"/>
              </a:spcAft>
              <a:buNone/>
            </a:pPr>
            <a:r>
              <a:rPr lang="en"/>
              <a:t>We can do this programmatically with the Array.indexOf method. </a:t>
            </a:r>
            <a:endParaRPr/>
          </a:p>
          <a:p>
            <a:pPr indent="0" lvl="0" marL="0">
              <a:spcBef>
                <a:spcPts val="1600"/>
              </a:spcBef>
              <a:spcAft>
                <a:spcPts val="1600"/>
              </a:spcAft>
              <a:buNone/>
            </a:pPr>
            <a:r>
              <a:rPr lang="en"/>
              <a:t>Array.indexOf will return one of two values. Either it will return the </a:t>
            </a:r>
            <a:r>
              <a:rPr b="1" lang="en"/>
              <a:t>first</a:t>
            </a:r>
            <a:r>
              <a:rPr lang="en"/>
              <a:t> index position of a matching element, or it will return </a:t>
            </a:r>
            <a:r>
              <a:rPr b="1" lang="en"/>
              <a:t>-1</a:t>
            </a:r>
            <a:r>
              <a:rPr lang="en"/>
              <a:t>, which means it did not find a match.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Array.indexOf example</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arr = [</a:t>
            </a:r>
            <a:r>
              <a:rPr lang="en">
                <a:solidFill>
                  <a:srgbClr val="09885A"/>
                </a:solidFill>
                <a:latin typeface="Consolas"/>
                <a:ea typeface="Consolas"/>
                <a:cs typeface="Consolas"/>
                <a:sym typeface="Consolas"/>
              </a:rPr>
              <a:t>1</a:t>
            </a:r>
            <a:r>
              <a:rPr lang="en">
                <a:solidFill>
                  <a:srgbClr val="000000"/>
                </a:solidFill>
                <a:latin typeface="Consolas"/>
                <a:ea typeface="Consolas"/>
                <a:cs typeface="Consolas"/>
                <a:sym typeface="Consolas"/>
              </a:rPr>
              <a:t>,</a:t>
            </a:r>
            <a:r>
              <a:rPr lang="en">
                <a:solidFill>
                  <a:srgbClr val="09885A"/>
                </a:solidFill>
                <a:latin typeface="Consolas"/>
                <a:ea typeface="Consolas"/>
                <a:cs typeface="Consolas"/>
                <a:sym typeface="Consolas"/>
              </a:rPr>
              <a:t>2</a:t>
            </a:r>
            <a:r>
              <a:rPr lang="en">
                <a:solidFill>
                  <a:srgbClr val="000000"/>
                </a:solidFill>
                <a:latin typeface="Consolas"/>
                <a:ea typeface="Consolas"/>
                <a:cs typeface="Consolas"/>
                <a:sym typeface="Consolas"/>
              </a:rPr>
              <a:t>,</a:t>
            </a:r>
            <a:r>
              <a:rPr lang="en">
                <a:solidFill>
                  <a:srgbClr val="09885A"/>
                </a:solidFill>
                <a:latin typeface="Consolas"/>
                <a:ea typeface="Consolas"/>
                <a:cs typeface="Consolas"/>
                <a:sym typeface="Consolas"/>
              </a:rPr>
              <a:t>3</a:t>
            </a:r>
            <a:r>
              <a:rPr lang="en">
                <a:solidFill>
                  <a:srgbClr val="000000"/>
                </a:solidFill>
                <a:latin typeface="Consolas"/>
                <a:ea typeface="Consolas"/>
                <a:cs typeface="Consolas"/>
                <a:sym typeface="Consolas"/>
              </a:rPr>
              <a:t>,</a:t>
            </a:r>
            <a:r>
              <a:rPr lang="en">
                <a:solidFill>
                  <a:srgbClr val="09885A"/>
                </a:solidFill>
                <a:latin typeface="Consolas"/>
                <a:ea typeface="Consolas"/>
                <a:cs typeface="Consolas"/>
                <a:sym typeface="Consolas"/>
              </a:rPr>
              <a:t>4</a:t>
            </a:r>
            <a:r>
              <a:rPr lang="en">
                <a:solidFill>
                  <a:srgbClr val="000000"/>
                </a:solidFill>
                <a:latin typeface="Consolas"/>
                <a:ea typeface="Consolas"/>
                <a:cs typeface="Consolas"/>
                <a:sym typeface="Consolas"/>
              </a:rPr>
              <a:t>,</a:t>
            </a:r>
            <a:r>
              <a:rPr lang="en">
                <a:solidFill>
                  <a:srgbClr val="09885A"/>
                </a:solidFill>
                <a:latin typeface="Consolas"/>
                <a:ea typeface="Consolas"/>
                <a:cs typeface="Consolas"/>
                <a:sym typeface="Consolas"/>
              </a:rPr>
              <a:t>5</a:t>
            </a:r>
            <a:r>
              <a:rPr lang="en">
                <a:solidFill>
                  <a:srgbClr val="000000"/>
                </a:solidFill>
                <a:latin typeface="Consolas"/>
                <a:ea typeface="Consolas"/>
                <a:cs typeface="Consolas"/>
                <a:sym typeface="Consolas"/>
              </a:rPr>
              <a:t>,</a:t>
            </a:r>
            <a:r>
              <a:rPr lang="en">
                <a:solidFill>
                  <a:srgbClr val="09885A"/>
                </a:solidFill>
                <a:latin typeface="Consolas"/>
                <a:ea typeface="Consolas"/>
                <a:cs typeface="Consolas"/>
                <a:sym typeface="Consolas"/>
              </a:rPr>
              <a:t>6</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value = </a:t>
            </a:r>
            <a:r>
              <a:rPr lang="en">
                <a:solidFill>
                  <a:srgbClr val="09885A"/>
                </a:solidFill>
                <a:latin typeface="Consolas"/>
                <a:ea typeface="Consolas"/>
                <a:cs typeface="Consolas"/>
                <a:sym typeface="Consolas"/>
              </a:rPr>
              <a:t>3</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pos = arr.indexOf(value);</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console.log(pos);</a:t>
            </a:r>
            <a:endParaRPr>
              <a:solidFill>
                <a:srgbClr val="000000"/>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Got apples</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Find the file </a:t>
            </a:r>
            <a:r>
              <a:rPr b="1" lang="en"/>
              <a:t>gotApples.js</a:t>
            </a:r>
            <a:r>
              <a:rPr lang="en"/>
              <a:t> in today’s source code. </a:t>
            </a:r>
            <a:endParaRPr/>
          </a:p>
          <a:p>
            <a:pPr indent="-342900" lvl="0" marL="457200">
              <a:spcBef>
                <a:spcPts val="0"/>
              </a:spcBef>
              <a:spcAft>
                <a:spcPts val="0"/>
              </a:spcAft>
              <a:buSzPts val="1800"/>
              <a:buAutoNum type="arabicPeriod"/>
            </a:pPr>
            <a:r>
              <a:rPr lang="en"/>
              <a:t>Create a function that uses if/else and Array.indexOf to answer either question.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Array Challenges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We’ve added some basic array challenges for you in Codepen. </a:t>
            </a:r>
            <a:endParaRPr/>
          </a:p>
          <a:p>
            <a:pPr indent="0" lvl="0" marL="0" rtl="0">
              <a:spcBef>
                <a:spcPts val="1600"/>
              </a:spcBef>
              <a:spcAft>
                <a:spcPts val="0"/>
              </a:spcAft>
              <a:buNone/>
            </a:pPr>
            <a:r>
              <a:rPr lang="en"/>
              <a:t>Let’s check them out and complete them as a class. </a:t>
            </a:r>
            <a:endParaRPr/>
          </a:p>
          <a:p>
            <a:pPr indent="0" lvl="0" marL="0" rtl="0">
              <a:spcBef>
                <a:spcPts val="1600"/>
              </a:spcBef>
              <a:spcAft>
                <a:spcPts val="0"/>
              </a:spcAft>
              <a:buNone/>
            </a:pPr>
            <a:r>
              <a:rPr lang="en" sz="3000" u="sng">
                <a:solidFill>
                  <a:schemeClr val="hlink"/>
                </a:solidFill>
                <a:hlinkClick r:id="rId3"/>
              </a:rPr>
              <a:t>https://codepen.io/codeslo/collections</a:t>
            </a:r>
            <a:endParaRPr sz="3000"/>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Break! </a:t>
            </a:r>
            <a:r>
              <a:rPr lang="en" sz="2400"/>
              <a:t>Back in Five...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For Loops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Fullstack Array01 Challenges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Everyone ready for some array challenges? </a:t>
            </a:r>
            <a:endParaRPr/>
          </a:p>
          <a:p>
            <a:pPr indent="0" lvl="0" marL="0" rtl="0">
              <a:spcBef>
                <a:spcPts val="1600"/>
              </a:spcBef>
              <a:spcAft>
                <a:spcPts val="0"/>
              </a:spcAft>
              <a:buNone/>
            </a:pPr>
            <a:r>
              <a:rPr lang="en"/>
              <a:t>Our next batch of Fullstack Academy coding challenges will test your ability to work with arrays.</a:t>
            </a:r>
            <a:endParaRPr/>
          </a:p>
          <a:p>
            <a:pPr indent="0" lvl="0" marL="0" rtl="0">
              <a:spcBef>
                <a:spcPts val="1600"/>
              </a:spcBef>
              <a:spcAft>
                <a:spcPts val="0"/>
              </a:spcAft>
              <a:buNone/>
            </a:pPr>
            <a:r>
              <a:rPr lang="en"/>
              <a:t>This batch is a little harder than the last one we worked through. You know all the code necessary to complete each problem.</a:t>
            </a:r>
            <a:endParaRPr/>
          </a:p>
          <a:p>
            <a:pPr indent="0" lvl="0" marL="0">
              <a:spcBef>
                <a:spcPts val="1600"/>
              </a:spcBef>
              <a:spcAft>
                <a:spcPts val="1600"/>
              </a:spcAft>
              <a:buNone/>
            </a:pPr>
            <a:r>
              <a:rPr lang="en"/>
              <a:t>However, some of those problems contain details that might confuse you or trip you up. Try to envision how the code runs, and try to think logically and procedurally through each problem.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Pseudo code</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Pseudo code isn’t really working code. </a:t>
            </a:r>
            <a:endParaRPr/>
          </a:p>
          <a:p>
            <a:pPr indent="0" lvl="0" marL="0" rtl="0">
              <a:spcBef>
                <a:spcPts val="1600"/>
              </a:spcBef>
              <a:spcAft>
                <a:spcPts val="0"/>
              </a:spcAft>
              <a:buNone/>
            </a:pPr>
            <a:r>
              <a:rPr lang="en"/>
              <a:t>It’s a way to think about solving a complex problem. </a:t>
            </a:r>
            <a:endParaRPr/>
          </a:p>
          <a:p>
            <a:pPr indent="0" lvl="0" marL="0" rtl="0">
              <a:spcBef>
                <a:spcPts val="1600"/>
              </a:spcBef>
              <a:spcAft>
                <a:spcPts val="0"/>
              </a:spcAft>
              <a:buNone/>
            </a:pPr>
            <a:r>
              <a:rPr lang="en"/>
              <a:t>Some people like to do this on a whiteboard or on a sheet of scratch paper.</a:t>
            </a:r>
            <a:endParaRPr/>
          </a:p>
          <a:p>
            <a:pPr indent="0" lvl="0" marL="0" rtl="0">
              <a:spcBef>
                <a:spcPts val="1600"/>
              </a:spcBef>
              <a:spcAft>
                <a:spcPts val="0"/>
              </a:spcAft>
              <a:buNone/>
            </a:pPr>
            <a:r>
              <a:rPr lang="en"/>
              <a:t>Another way you can do it is simply to outline a function using comments in your coding environment. </a:t>
            </a:r>
            <a:endParaRPr/>
          </a:p>
          <a:p>
            <a:pPr indent="0" lvl="0" marL="0">
              <a:spcBef>
                <a:spcPts val="1600"/>
              </a:spcBef>
              <a:spcAft>
                <a:spcPts val="1600"/>
              </a:spcAft>
              <a:buNone/>
            </a:pPr>
            <a:r>
              <a:rPr lang="en"/>
              <a:t>Let’s look at one of today’s problems and use pseudo code to come up with a strategy for solving it.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Fullstack Challenges (cont)</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Feel free to work on your solutions in VS Code if you find that helpful to do.</a:t>
            </a:r>
            <a:endParaRPr/>
          </a:p>
          <a:p>
            <a:pPr indent="0" lvl="0" marL="0" rtl="0">
              <a:spcBef>
                <a:spcPts val="1600"/>
              </a:spcBef>
              <a:spcAft>
                <a:spcPts val="0"/>
              </a:spcAft>
              <a:buNone/>
            </a:pPr>
            <a:r>
              <a:rPr lang="en"/>
              <a:t>We’ll be looking at the </a:t>
            </a:r>
            <a:r>
              <a:rPr b="1" lang="en"/>
              <a:t>myLastIndexOf</a:t>
            </a:r>
            <a:r>
              <a:rPr lang="en"/>
              <a:t> challenge together, using pseudo code. The </a:t>
            </a:r>
            <a:r>
              <a:rPr i="1" lang="en"/>
              <a:t>actual</a:t>
            </a:r>
            <a:r>
              <a:rPr lang="en"/>
              <a:t> code is going to be up to you.</a:t>
            </a:r>
            <a:endParaRPr/>
          </a:p>
          <a:p>
            <a:pPr indent="0" lvl="0" marL="0" rtl="0">
              <a:spcBef>
                <a:spcPts val="1600"/>
              </a:spcBef>
              <a:spcAft>
                <a:spcPts val="0"/>
              </a:spcAft>
              <a:buNone/>
            </a:pPr>
            <a:r>
              <a:rPr lang="en"/>
              <a:t>Find today’s challenges right here: </a:t>
            </a:r>
            <a:endParaRPr/>
          </a:p>
          <a:p>
            <a:pPr indent="0" lvl="0" marL="0" rtl="0">
              <a:spcBef>
                <a:spcPts val="1600"/>
              </a:spcBef>
              <a:spcAft>
                <a:spcPts val="0"/>
              </a:spcAft>
              <a:buNone/>
            </a:pPr>
            <a:r>
              <a:rPr lang="en" sz="3000" u="sng">
                <a:solidFill>
                  <a:schemeClr val="hlink"/>
                </a:solidFill>
                <a:hlinkClick r:id="rId3"/>
              </a:rPr>
              <a:t>https://codepen.io/collection/DwdaQV/</a:t>
            </a:r>
            <a:endParaRPr sz="3000"/>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1000"/>
                                        <p:tgtEl>
                                          <p:spTgt spid="1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Complete All Array01 Challenges</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Good luck!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Never Leave a Challenge Unfinished</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It’s important that all of complete ALL of the Fullstack Academy coding challenges. </a:t>
            </a:r>
            <a:endParaRPr/>
          </a:p>
          <a:p>
            <a:pPr indent="0" lvl="0" marL="0" rtl="0">
              <a:spcBef>
                <a:spcPts val="1600"/>
              </a:spcBef>
              <a:spcAft>
                <a:spcPts val="0"/>
              </a:spcAft>
              <a:buNone/>
            </a:pPr>
            <a:r>
              <a:rPr lang="en"/>
              <a:t>Today is the last week of week three. The end of next week marks the halfway point for this course. </a:t>
            </a:r>
            <a:endParaRPr/>
          </a:p>
          <a:p>
            <a:pPr indent="0" lvl="0" marL="0" rtl="0">
              <a:spcBef>
                <a:spcPts val="1600"/>
              </a:spcBef>
              <a:spcAft>
                <a:spcPts val="0"/>
              </a:spcAft>
              <a:buNone/>
            </a:pPr>
            <a:r>
              <a:rPr lang="en"/>
              <a:t>You have three days coming up. Try to make sure that you’ve got all of the challenges from yesterday and today complete by the end of the weekend.</a:t>
            </a:r>
            <a:endParaRPr/>
          </a:p>
          <a:p>
            <a:pPr indent="0" lvl="0" marL="0" rtl="0">
              <a:spcBef>
                <a:spcPts val="1600"/>
              </a:spcBef>
              <a:spcAft>
                <a:spcPts val="0"/>
              </a:spcAft>
              <a:buNone/>
            </a:pPr>
            <a:r>
              <a:rPr lang="en"/>
              <a:t>Why? Because we’ve got a new batch of challenges on Monday! </a:t>
            </a:r>
            <a:endParaRPr/>
          </a:p>
          <a:p>
            <a:pPr indent="0" lvl="0" marL="0">
              <a:spcBef>
                <a:spcPts val="1600"/>
              </a:spcBef>
              <a:spcAft>
                <a:spcPts val="1600"/>
              </a:spcAft>
              <a:buNone/>
            </a:pPr>
            <a:r>
              <a:rPr lang="en"/>
              <a:t>This is the steepest part of the learning curve. It’s important to work hard, stay focused, and use the resources you have to get help.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Code 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 Loops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thing that computers are very good at is repeating a series of instructions accurately at almost unthinkable speeds. </a:t>
            </a:r>
            <a:endParaRPr/>
          </a:p>
          <a:p>
            <a:pPr indent="0" lvl="0" marL="0" rtl="0">
              <a:spcBef>
                <a:spcPts val="1600"/>
              </a:spcBef>
              <a:spcAft>
                <a:spcPts val="0"/>
              </a:spcAft>
              <a:buNone/>
            </a:pPr>
            <a:r>
              <a:rPr lang="en"/>
              <a:t>As programmers, one of the ways we use this functionality is via loops.</a:t>
            </a:r>
            <a:endParaRPr/>
          </a:p>
          <a:p>
            <a:pPr indent="0" lvl="0" marL="0" rtl="0">
              <a:spcBef>
                <a:spcPts val="1600"/>
              </a:spcBef>
              <a:spcAft>
                <a:spcPts val="0"/>
              </a:spcAft>
              <a:buNone/>
            </a:pPr>
            <a:r>
              <a:rPr lang="en"/>
              <a:t>One of the basic types of loops is the </a:t>
            </a:r>
            <a:r>
              <a:rPr b="1" lang="en"/>
              <a:t>for loop</a:t>
            </a:r>
            <a:r>
              <a:rPr lang="en"/>
              <a:t>. </a:t>
            </a:r>
            <a:endParaRPr/>
          </a:p>
          <a:p>
            <a:pPr indent="0" lvl="0" marL="0" rtl="0">
              <a:spcBef>
                <a:spcPts val="1600"/>
              </a:spcBef>
              <a:spcAft>
                <a:spcPts val="1600"/>
              </a:spcAft>
              <a:buNone/>
            </a:pPr>
            <a:r>
              <a:rPr lang="en"/>
              <a:t>Let’s write 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Anatomy of a For Loop</a:t>
            </a:r>
            <a:endParaRPr/>
          </a:p>
        </p:txBody>
      </p:sp>
      <p:pic>
        <p:nvPicPr>
          <p:cNvPr id="77" name="Google Shape;77;p16"/>
          <p:cNvPicPr preferRelativeResize="0"/>
          <p:nvPr/>
        </p:nvPicPr>
        <p:blipFill>
          <a:blip r:embed="rId3">
            <a:alphaModFix/>
          </a:blip>
          <a:stretch>
            <a:fillRect/>
          </a:stretch>
        </p:blipFill>
        <p:spPr>
          <a:xfrm>
            <a:off x="1109663" y="1286650"/>
            <a:ext cx="6924674" cy="348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 Loop Example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2400">
                <a:solidFill>
                  <a:srgbClr val="008000"/>
                </a:solidFill>
                <a:latin typeface="Consolas"/>
                <a:ea typeface="Consolas"/>
                <a:cs typeface="Consolas"/>
                <a:sym typeface="Consolas"/>
              </a:rPr>
              <a:t>// a loop that counts to twenty in the console</a:t>
            </a:r>
            <a:endParaRPr sz="2400">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FF"/>
                </a:solidFill>
                <a:latin typeface="Consolas"/>
                <a:ea typeface="Consolas"/>
                <a:cs typeface="Consolas"/>
                <a:sym typeface="Consolas"/>
              </a:rPr>
              <a:t>for</a:t>
            </a:r>
            <a:r>
              <a:rPr lang="en" sz="2400">
                <a:solidFill>
                  <a:srgbClr val="000000"/>
                </a:solidFill>
                <a:latin typeface="Consolas"/>
                <a:ea typeface="Consolas"/>
                <a:cs typeface="Consolas"/>
                <a:sym typeface="Consolas"/>
              </a:rPr>
              <a:t>(</a:t>
            </a:r>
            <a:r>
              <a:rPr lang="en" sz="2400">
                <a:solidFill>
                  <a:srgbClr val="0000FF"/>
                </a:solidFill>
                <a:latin typeface="Consolas"/>
                <a:ea typeface="Consolas"/>
                <a:cs typeface="Consolas"/>
                <a:sym typeface="Consolas"/>
              </a:rPr>
              <a:t>let</a:t>
            </a:r>
            <a:r>
              <a:rPr lang="en" sz="2400">
                <a:solidFill>
                  <a:srgbClr val="000000"/>
                </a:solidFill>
                <a:latin typeface="Consolas"/>
                <a:ea typeface="Consolas"/>
                <a:cs typeface="Consolas"/>
                <a:sym typeface="Consolas"/>
              </a:rPr>
              <a:t> i = </a:t>
            </a:r>
            <a:r>
              <a:rPr lang="en" sz="2400">
                <a:solidFill>
                  <a:srgbClr val="09885A"/>
                </a:solidFill>
                <a:latin typeface="Consolas"/>
                <a:ea typeface="Consolas"/>
                <a:cs typeface="Consolas"/>
                <a:sym typeface="Consolas"/>
              </a:rPr>
              <a:t>1</a:t>
            </a:r>
            <a:r>
              <a:rPr lang="en" sz="2400">
                <a:solidFill>
                  <a:srgbClr val="000000"/>
                </a:solidFill>
                <a:latin typeface="Consolas"/>
                <a:ea typeface="Consolas"/>
                <a:cs typeface="Consolas"/>
                <a:sym typeface="Consolas"/>
              </a:rPr>
              <a:t>; i&lt;=</a:t>
            </a:r>
            <a:r>
              <a:rPr lang="en" sz="2400">
                <a:solidFill>
                  <a:srgbClr val="09885A"/>
                </a:solidFill>
                <a:latin typeface="Consolas"/>
                <a:ea typeface="Consolas"/>
                <a:cs typeface="Consolas"/>
                <a:sym typeface="Consolas"/>
              </a:rPr>
              <a:t>20</a:t>
            </a:r>
            <a:r>
              <a:rPr lang="en" sz="2400">
                <a:solidFill>
                  <a:srgbClr val="000000"/>
                </a:solidFill>
                <a:latin typeface="Consolas"/>
                <a:ea typeface="Consolas"/>
                <a:cs typeface="Consolas"/>
                <a:sym typeface="Consolas"/>
              </a:rPr>
              <a:t>; i++){</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   console.log(i);</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608B4E"/>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000"/>
                                        <p:tgtEl>
                                          <p:spTgt spid="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1000"/>
                                        <p:tgtEl>
                                          <p:spTgt spid="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infinity… and beyond!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thing to watch out for with any kind of loop is the accidental creation of an </a:t>
            </a:r>
            <a:r>
              <a:rPr b="1" lang="en"/>
              <a:t>infinite loop</a:t>
            </a:r>
            <a:r>
              <a:rPr lang="en"/>
              <a:t>.</a:t>
            </a:r>
            <a:endParaRPr/>
          </a:p>
          <a:p>
            <a:pPr indent="0" lvl="0" marL="0" rtl="0">
              <a:spcBef>
                <a:spcPts val="1600"/>
              </a:spcBef>
              <a:spcAft>
                <a:spcPts val="0"/>
              </a:spcAft>
              <a:buNone/>
            </a:pPr>
            <a:r>
              <a:rPr lang="en"/>
              <a:t>A loop must always have an achievable exit condition. </a:t>
            </a:r>
            <a:endParaRPr/>
          </a:p>
          <a:p>
            <a:pPr indent="0" lvl="0" marL="0" rtl="0">
              <a:lnSpc>
                <a:spcPct val="135714"/>
              </a:lnSpc>
              <a:spcBef>
                <a:spcPts val="1600"/>
              </a:spcBef>
              <a:spcAft>
                <a:spcPts val="0"/>
              </a:spcAft>
              <a:buNone/>
            </a:pPr>
            <a:r>
              <a:rPr lang="en">
                <a:solidFill>
                  <a:srgbClr val="008000"/>
                </a:solidFill>
                <a:latin typeface="Consolas"/>
                <a:ea typeface="Consolas"/>
                <a:cs typeface="Consolas"/>
                <a:sym typeface="Consolas"/>
              </a:rPr>
              <a:t>// running this code will crash the environment</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for</a:t>
            </a:r>
            <a:r>
              <a:rPr lang="en">
                <a:solidFill>
                  <a:srgbClr val="000000"/>
                </a:solidFill>
                <a:latin typeface="Consolas"/>
                <a:ea typeface="Consolas"/>
                <a:cs typeface="Consolas"/>
                <a:sym typeface="Consolas"/>
              </a:rPr>
              <a:t>(</a:t>
            </a: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i = </a:t>
            </a:r>
            <a:r>
              <a:rPr lang="en">
                <a:solidFill>
                  <a:srgbClr val="09885A"/>
                </a:solidFill>
                <a:latin typeface="Consolas"/>
                <a:ea typeface="Consolas"/>
                <a:cs typeface="Consolas"/>
                <a:sym typeface="Consolas"/>
              </a:rPr>
              <a:t>0</a:t>
            </a:r>
            <a:r>
              <a:rPr lang="en">
                <a:solidFill>
                  <a:srgbClr val="000000"/>
                </a:solidFill>
                <a:latin typeface="Consolas"/>
                <a:ea typeface="Consolas"/>
                <a:cs typeface="Consolas"/>
                <a:sym typeface="Consolas"/>
              </a:rPr>
              <a:t>; i &lt; </a:t>
            </a:r>
            <a:r>
              <a:rPr lang="en">
                <a:solidFill>
                  <a:srgbClr val="09885A"/>
                </a:solidFill>
                <a:latin typeface="Consolas"/>
                <a:ea typeface="Consolas"/>
                <a:cs typeface="Consolas"/>
                <a:sym typeface="Consolas"/>
              </a:rPr>
              <a:t>10</a:t>
            </a:r>
            <a:r>
              <a:rPr lang="en">
                <a:solidFill>
                  <a:srgbClr val="000000"/>
                </a:solidFill>
                <a:latin typeface="Consolas"/>
                <a:ea typeface="Consolas"/>
                <a:cs typeface="Consolas"/>
                <a:sym typeface="Consolas"/>
              </a:rPr>
              <a:t>; i--){ </a:t>
            </a:r>
            <a:r>
              <a:rPr lang="en">
                <a:solidFill>
                  <a:srgbClr val="008000"/>
                </a:solidFill>
                <a:latin typeface="Consolas"/>
                <a:ea typeface="Consolas"/>
                <a:cs typeface="Consolas"/>
                <a:sym typeface="Consolas"/>
              </a:rPr>
              <a:t>// do you see the problem?</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   console.log(i);</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8" st="8"/>
                                            </p:txEl>
                                          </p:spTgt>
                                        </p:tgtEl>
                                        <p:attrNameLst>
                                          <p:attrName>style.visibility</p:attrName>
                                        </p:attrNameLst>
                                      </p:cBhvr>
                                      <p:to>
                                        <p:strVal val="visible"/>
                                      </p:to>
                                    </p:set>
                                    <p:animEffect filter="fade" transition="in">
                                      <p:cBhvr>
                                        <p:cTn dur="1000"/>
                                        <p:tgtEl>
                                          <p:spTgt spid="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Time to check 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Count by twos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for loop that logs all the </a:t>
            </a:r>
            <a:r>
              <a:rPr b="1" lang="en"/>
              <a:t>even</a:t>
            </a:r>
            <a:r>
              <a:rPr lang="en"/>
              <a:t> numbers between 2 and 100 to the console.</a:t>
            </a:r>
            <a:endParaRPr/>
          </a:p>
          <a:p>
            <a:pPr indent="-342900" lvl="0" marL="457200" rtl="0">
              <a:spcBef>
                <a:spcPts val="0"/>
              </a:spcBef>
              <a:spcAft>
                <a:spcPts val="0"/>
              </a:spcAft>
              <a:buSzPts val="1800"/>
              <a:buAutoNum type="arabicPeriod"/>
            </a:pPr>
            <a:r>
              <a:rPr lang="en"/>
              <a:t>Use the </a:t>
            </a:r>
            <a:r>
              <a:rPr b="1" lang="en"/>
              <a:t>modulo</a:t>
            </a:r>
            <a:r>
              <a:rPr lang="en"/>
              <a:t> (remainder) operator to test for even values.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Descending For Loops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Creating a descending for loop is just a different way of using a for loop. Instead of counting up, you count down.</a:t>
            </a:r>
            <a:endParaRPr/>
          </a:p>
          <a:p>
            <a:pPr indent="0" lvl="0" marL="0" rtl="0">
              <a:lnSpc>
                <a:spcPct val="135714"/>
              </a:lnSpc>
              <a:spcBef>
                <a:spcPts val="1600"/>
              </a:spcBef>
              <a:spcAft>
                <a:spcPts val="0"/>
              </a:spcAft>
              <a:buNone/>
            </a:pPr>
            <a:r>
              <a:rPr lang="en">
                <a:solidFill>
                  <a:srgbClr val="008000"/>
                </a:solidFill>
                <a:latin typeface="Consolas"/>
                <a:ea typeface="Consolas"/>
                <a:cs typeface="Consolas"/>
                <a:sym typeface="Consolas"/>
              </a:rPr>
              <a:t>// counts down from 20 to 0</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FF"/>
                </a:solidFill>
                <a:latin typeface="Consolas"/>
                <a:ea typeface="Consolas"/>
                <a:cs typeface="Consolas"/>
                <a:sym typeface="Consolas"/>
              </a:rPr>
              <a:t>for</a:t>
            </a:r>
            <a:r>
              <a:rPr lang="en">
                <a:solidFill>
                  <a:srgbClr val="000000"/>
                </a:solidFill>
                <a:latin typeface="Consolas"/>
                <a:ea typeface="Consolas"/>
                <a:cs typeface="Consolas"/>
                <a:sym typeface="Consolas"/>
              </a:rPr>
              <a:t>(</a:t>
            </a: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i = </a:t>
            </a:r>
            <a:r>
              <a:rPr lang="en">
                <a:solidFill>
                  <a:srgbClr val="09885A"/>
                </a:solidFill>
                <a:latin typeface="Consolas"/>
                <a:ea typeface="Consolas"/>
                <a:cs typeface="Consolas"/>
                <a:sym typeface="Consolas"/>
              </a:rPr>
              <a:t>20</a:t>
            </a:r>
            <a:r>
              <a:rPr lang="en">
                <a:solidFill>
                  <a:srgbClr val="000000"/>
                </a:solidFill>
                <a:latin typeface="Consolas"/>
                <a:ea typeface="Consolas"/>
                <a:cs typeface="Consolas"/>
                <a:sym typeface="Consolas"/>
              </a:rPr>
              <a:t>; i &gt;= </a:t>
            </a:r>
            <a:r>
              <a:rPr lang="en">
                <a:solidFill>
                  <a:srgbClr val="09885A"/>
                </a:solidFill>
                <a:latin typeface="Consolas"/>
                <a:ea typeface="Consolas"/>
                <a:cs typeface="Consolas"/>
                <a:sym typeface="Consolas"/>
              </a:rPr>
              <a:t>0</a:t>
            </a:r>
            <a:r>
              <a:rPr lang="en">
                <a:solidFill>
                  <a:srgbClr val="000000"/>
                </a:solidFill>
                <a:latin typeface="Consolas"/>
                <a:ea typeface="Consolas"/>
                <a:cs typeface="Consolas"/>
                <a:sym typeface="Consolas"/>
              </a:rPr>
              <a:t>; i--){ </a:t>
            </a:r>
            <a:r>
              <a:rPr lang="en">
                <a:solidFill>
                  <a:srgbClr val="008000"/>
                </a:solidFill>
                <a:latin typeface="Consolas"/>
                <a:ea typeface="Consolas"/>
                <a:cs typeface="Consolas"/>
                <a:sym typeface="Consolas"/>
              </a:rPr>
              <a:t>// note the i--. i++ would give us an infinite loop!</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   console.log(i);</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