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de9898662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3de98986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e9898662_0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de989866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de9898662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3de98986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de9898662_0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3de98986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de9898662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3de989866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de9898662_0_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Google Shape;141;g3de989866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de9898662_0_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Google Shape;146;g3de989866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e9898662_0_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3de989866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de9898662_0_7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3de989866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e88d8085d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Google Shape;164;g3e88d808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de9898662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de98986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e88d8085d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Google Shape;169;g3e88d808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e88d8085d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Google Shape;174;g3e88d808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e88d8085d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Google Shape;180;g3e88d808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e88d8085d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Google Shape;186;g3e88d8085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e88d8085d_0_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Google Shape;192;g3e88d808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e88d8085d_0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Google Shape;198;g3e88d808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e88d8085d_0_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Google Shape;204;g3e88d8085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e88d8085d_0_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Google Shape;210;g3e88d8085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01062b00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Google Shape;216;g401062b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01062b005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Google Shape;222;g401062b0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de9898662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3de98986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e88d8085d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Google Shape;228;g3e88d8085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01062b005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Google Shape;234;g401062b0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01062b005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Google Shape;239;g401062b0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de9898662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Google Shape;74;g3de989866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de9898662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Google Shape;80;g3de989866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de9898662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Google Shape;86;g3de98986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e9898662_0_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de98986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de9898662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Google Shape;99;g3de98986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de9898662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de98986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ode.visualstudio.com/docs/editor/debugg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mozilla.org/en-US/docs/Web/JavaScript/Reference/Global_Objects/Array/includes" TargetMode="External"/><Relationship Id="rId4" Type="http://schemas.openxmlformats.org/officeDocument/2006/relationships/hyperlink" Target="https://developer.mozilla.org/en-US/docs/Web/JavaScript/Reference/Global_Objects/String/includ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odepen.io/codeslo/collection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Week 04, Day 01</a:t>
            </a:r>
            <a:endParaRPr/>
          </a:p>
          <a:p>
            <a:pPr indent="0" lvl="0" marL="0">
              <a:spcBef>
                <a:spcPts val="0"/>
              </a:spcBef>
              <a:spcAft>
                <a:spcPts val="0"/>
              </a:spcAft>
              <a:buNone/>
            </a:pPr>
            <a:r>
              <a:rPr lang="en" sz="3000"/>
              <a:t>Debugging and Array Challenges</a:t>
            </a:r>
            <a:endParaRPr sz="3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LLC,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Wait a minute...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we have a new kind of error. The code is running okay… but it’s not giving us the result we’d expect. </a:t>
            </a:r>
            <a:endParaRPr/>
          </a:p>
          <a:p>
            <a:pPr indent="0" lvl="0" marL="0" rtl="0">
              <a:spcBef>
                <a:spcPts val="1600"/>
              </a:spcBef>
              <a:spcAft>
                <a:spcPts val="0"/>
              </a:spcAft>
              <a:buNone/>
            </a:pPr>
            <a:r>
              <a:rPr lang="en"/>
              <a:t>brokenCode01 takes a parameter, num, and if num is greater than ten it’s supposed to reduce it to ten and then return it. That’s not what is happening.</a:t>
            </a:r>
            <a:endParaRPr/>
          </a:p>
          <a:p>
            <a:pPr indent="0" lvl="0" marL="0" rtl="0">
              <a:spcBef>
                <a:spcPts val="1600"/>
              </a:spcBef>
              <a:spcAft>
                <a:spcPts val="1600"/>
              </a:spcAft>
              <a:buNone/>
            </a:pPr>
            <a:r>
              <a:rPr lang="en"/>
              <a:t>This is a type of error called a </a:t>
            </a:r>
            <a:r>
              <a:rPr b="1" lang="en"/>
              <a:t>logical error</a:t>
            </a:r>
            <a:r>
              <a:rPr lang="en"/>
              <a:t>. Basically, you’re telling your code to do something that you didn’t mean to. This is a much harder type of bug to find, since it does not generate an error message.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Technique #2: Debugging with console.log</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basic technique for ‘seeing what your app sees’ as far as variable value is concerned is </a:t>
            </a:r>
            <a:r>
              <a:rPr b="1" lang="en"/>
              <a:t>console.log</a:t>
            </a:r>
            <a:r>
              <a:rPr lang="en"/>
              <a:t>. </a:t>
            </a:r>
            <a:endParaRPr/>
          </a:p>
          <a:p>
            <a:pPr indent="0" lvl="0" marL="0" rtl="0">
              <a:spcBef>
                <a:spcPts val="1600"/>
              </a:spcBef>
              <a:spcAft>
                <a:spcPts val="0"/>
              </a:spcAft>
              <a:buNone/>
            </a:pPr>
            <a:r>
              <a:rPr lang="en"/>
              <a:t>In our case, we’re having an issue with the </a:t>
            </a:r>
            <a:r>
              <a:rPr b="1" lang="en"/>
              <a:t>myNum</a:t>
            </a:r>
            <a:r>
              <a:rPr lang="en"/>
              <a:t> variable. It is supposed to enter our if statement if it is greater than ten. </a:t>
            </a:r>
            <a:endParaRPr/>
          </a:p>
          <a:p>
            <a:pPr indent="0" lvl="0" marL="0" rtl="0">
              <a:spcBef>
                <a:spcPts val="1600"/>
              </a:spcBef>
              <a:spcAft>
                <a:spcPts val="0"/>
              </a:spcAft>
              <a:buNone/>
            </a:pPr>
            <a:r>
              <a:rPr lang="en"/>
              <a:t>Maybe it’s not for some reason? Let’s up a </a:t>
            </a:r>
            <a:r>
              <a:rPr b="1" lang="en"/>
              <a:t>console.log</a:t>
            </a:r>
            <a:r>
              <a:rPr lang="en"/>
              <a:t> statement in our code and see what it says. </a:t>
            </a:r>
            <a:endParaRPr/>
          </a:p>
          <a:p>
            <a:pPr indent="0" lvl="0" marL="0" rtl="0">
              <a:spcBef>
                <a:spcPts val="1600"/>
              </a:spcBef>
              <a:spcAft>
                <a:spcPts val="1600"/>
              </a:spcAft>
              <a:buNone/>
            </a:pPr>
            <a:r>
              <a:rPr lang="en"/>
              <a:t>We’ll do that right now in this demo...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Weird...</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a:t>
            </a:r>
            <a:r>
              <a:rPr lang="en"/>
              <a:t>myNum </a:t>
            </a:r>
            <a:r>
              <a:rPr lang="en"/>
              <a:t>is showing up as what we’d expect. So what is causing the problem? </a:t>
            </a:r>
            <a:endParaRPr/>
          </a:p>
          <a:p>
            <a:pPr indent="0" lvl="0" marL="0" rtl="0">
              <a:spcBef>
                <a:spcPts val="1600"/>
              </a:spcBef>
              <a:spcAft>
                <a:spcPts val="0"/>
              </a:spcAft>
              <a:buNone/>
            </a:pPr>
            <a:r>
              <a:rPr lang="en"/>
              <a:t>Console.log is a good, quick way to debug, but in this case we’re going to have to go deeper and use a real debugging tool.</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Chrome Devtools Debugger</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is possible to use a built-in debugger in Chrome Devtools. </a:t>
            </a:r>
            <a:endParaRPr/>
          </a:p>
          <a:p>
            <a:pPr indent="0" lvl="0" marL="0" rtl="0">
              <a:spcBef>
                <a:spcPts val="1600"/>
              </a:spcBef>
              <a:spcAft>
                <a:spcPts val="0"/>
              </a:spcAft>
              <a:buNone/>
            </a:pPr>
            <a:r>
              <a:rPr lang="en"/>
              <a:t>Basically, you open Chrome Devtools and click on the ‘sources’ tab. From there you can open any file in your project. </a:t>
            </a:r>
            <a:endParaRPr/>
          </a:p>
          <a:p>
            <a:pPr indent="0" lvl="0" marL="0" rtl="0">
              <a:spcBef>
                <a:spcPts val="1600"/>
              </a:spcBef>
              <a:spcAft>
                <a:spcPts val="0"/>
              </a:spcAft>
              <a:buNone/>
            </a:pPr>
            <a:r>
              <a:rPr lang="en"/>
              <a:t>Once you have a JavaScript file open you can click on a line number to insert a </a:t>
            </a:r>
            <a:r>
              <a:rPr b="1" lang="en"/>
              <a:t>breakpoint</a:t>
            </a:r>
            <a:r>
              <a:rPr lang="en"/>
              <a:t>. This is not to be confused with a CSS breakpoint. </a:t>
            </a:r>
            <a:endParaRPr/>
          </a:p>
          <a:p>
            <a:pPr indent="0" lvl="0" marL="0" rtl="0">
              <a:spcBef>
                <a:spcPts val="1600"/>
              </a:spcBef>
              <a:spcAft>
                <a:spcPts val="1600"/>
              </a:spcAft>
              <a:buNone/>
            </a:pPr>
            <a:r>
              <a:rPr lang="en"/>
              <a:t>In JavaScript, a breakpoint is a place to ‘pause’ the execution of your code. In the paused code, you can see things like what variables have stored as values up until the breakpoint. This is very handy.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Devtools is cool but...</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Chrome Devtools debugger is definitely usable, but we’re going to proceed with the Visual Studio Code debugging tools.</a:t>
            </a:r>
            <a:endParaRPr/>
          </a:p>
          <a:p>
            <a:pPr indent="0" lvl="0" marL="0" rtl="0">
              <a:spcBef>
                <a:spcPts val="1600"/>
              </a:spcBef>
              <a:spcAft>
                <a:spcPts val="0"/>
              </a:spcAft>
              <a:buNone/>
            </a:pPr>
            <a:r>
              <a:rPr lang="en"/>
              <a:t>This allows us to run our functions from within our coding environment. No browser necessary. </a:t>
            </a:r>
            <a:endParaRPr/>
          </a:p>
          <a:p>
            <a:pPr indent="0" lvl="0" marL="0" rtl="0">
              <a:spcBef>
                <a:spcPts val="1600"/>
              </a:spcBef>
              <a:spcAft>
                <a:spcPts val="1600"/>
              </a:spcAft>
              <a:buNone/>
            </a:pPr>
            <a:r>
              <a:rPr lang="en"/>
              <a:t>Because VS Code is our chosen debugging environment, we’ll concentrate our demos there. However, if you’d like to learn to use the Devtools debugger, there are a lot of tutorials available on YouTube and elsewhere online. It’s a good tool.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Time to check 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VS Code Debugging Tool</a:t>
            </a:r>
            <a:endParaRPr/>
          </a:p>
        </p:txBody>
      </p:sp>
      <p:sp>
        <p:nvSpPr>
          <p:cNvPr id="149" name="Google Shape;149;p28"/>
          <p:cNvSpPr txBox="1"/>
          <p:nvPr>
            <p:ph idx="1" type="body"/>
          </p:nvPr>
        </p:nvSpPr>
        <p:spPr>
          <a:xfrm>
            <a:off x="311700" y="1152475"/>
            <a:ext cx="8520600" cy="360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you want to follow along, be sure to have </a:t>
            </a:r>
            <a:r>
              <a:rPr b="1" lang="en"/>
              <a:t>brokenCode01.js</a:t>
            </a:r>
            <a:r>
              <a:rPr lang="en"/>
              <a:t> open in VS Code.</a:t>
            </a:r>
            <a:endParaRPr/>
          </a:p>
          <a:p>
            <a:pPr indent="0" lvl="0" marL="0" rtl="0">
              <a:spcBef>
                <a:spcPts val="1600"/>
              </a:spcBef>
              <a:spcAft>
                <a:spcPts val="0"/>
              </a:spcAft>
              <a:buNone/>
            </a:pPr>
            <a:r>
              <a:rPr lang="en"/>
              <a:t>In this demo we’ll show how to find your way around the debugging tool.</a:t>
            </a:r>
            <a:endParaRPr/>
          </a:p>
          <a:p>
            <a:pPr indent="0" lvl="0" marL="0" rtl="0">
              <a:spcBef>
                <a:spcPts val="1600"/>
              </a:spcBef>
              <a:spcAft>
                <a:spcPts val="0"/>
              </a:spcAft>
              <a:buNone/>
            </a:pPr>
            <a:r>
              <a:rPr lang="en"/>
              <a:t>We’ll take a look at:</a:t>
            </a:r>
            <a:endParaRPr/>
          </a:p>
          <a:p>
            <a:pPr indent="-342900" lvl="0" marL="457200" rtl="0">
              <a:spcBef>
                <a:spcPts val="1600"/>
              </a:spcBef>
              <a:spcAft>
                <a:spcPts val="0"/>
              </a:spcAft>
              <a:buSzPts val="1800"/>
              <a:buAutoNum type="arabicPeriod"/>
            </a:pPr>
            <a:r>
              <a:rPr lang="en"/>
              <a:t>Setting breakpoints with the </a:t>
            </a:r>
            <a:r>
              <a:rPr b="1" lang="en"/>
              <a:t>debugger</a:t>
            </a:r>
            <a:r>
              <a:rPr lang="en"/>
              <a:t> command</a:t>
            </a:r>
            <a:endParaRPr/>
          </a:p>
          <a:p>
            <a:pPr indent="-342900" lvl="0" marL="457200" rtl="0">
              <a:spcBef>
                <a:spcPts val="0"/>
              </a:spcBef>
              <a:spcAft>
                <a:spcPts val="0"/>
              </a:spcAft>
              <a:buSzPts val="1800"/>
              <a:buAutoNum type="arabicPeriod"/>
            </a:pPr>
            <a:r>
              <a:rPr lang="en"/>
              <a:t>Setting breakpoints with a click</a:t>
            </a:r>
            <a:endParaRPr/>
          </a:p>
          <a:p>
            <a:pPr indent="-342900" lvl="0" marL="457200" rtl="0">
              <a:spcBef>
                <a:spcPts val="0"/>
              </a:spcBef>
              <a:spcAft>
                <a:spcPts val="0"/>
              </a:spcAft>
              <a:buSzPts val="1800"/>
              <a:buAutoNum type="arabicPeriod"/>
            </a:pPr>
            <a:r>
              <a:rPr lang="en"/>
              <a:t>Watching variables in the </a:t>
            </a:r>
            <a:r>
              <a:rPr b="1" lang="en"/>
              <a:t>debug view</a:t>
            </a:r>
            <a:endParaRPr/>
          </a:p>
          <a:p>
            <a:pPr indent="-342900" lvl="0" marL="457200" rtl="0">
              <a:spcBef>
                <a:spcPts val="0"/>
              </a:spcBef>
              <a:spcAft>
                <a:spcPts val="0"/>
              </a:spcAft>
              <a:buSzPts val="1800"/>
              <a:buAutoNum type="arabicPeriod"/>
            </a:pPr>
            <a:r>
              <a:rPr lang="en"/>
              <a:t>Mousing over variables in code to see what our code sees at a specific time</a:t>
            </a:r>
            <a:endParaRPr/>
          </a:p>
          <a:p>
            <a:pPr indent="-342900" lvl="0" marL="457200" rtl="0">
              <a:spcBef>
                <a:spcPts val="0"/>
              </a:spcBef>
              <a:spcAft>
                <a:spcPts val="0"/>
              </a:spcAft>
              <a:buSzPts val="1800"/>
              <a:buAutoNum type="arabicPeriod"/>
            </a:pPr>
            <a:r>
              <a:rPr lang="en"/>
              <a:t>How to use all of these basic debugging techniques to find the problem in our application.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10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1000"/>
                                        <p:tgtEl>
                                          <p:spTgt spid="1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More about debugging</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VS Code debugging tool is both powerful and customizable. It is one of VS Code’s most compelling features. </a:t>
            </a:r>
            <a:endParaRPr/>
          </a:p>
          <a:p>
            <a:pPr indent="0" lvl="0" marL="0" rtl="0">
              <a:spcBef>
                <a:spcPts val="1600"/>
              </a:spcBef>
              <a:spcAft>
                <a:spcPts val="0"/>
              </a:spcAft>
              <a:buNone/>
            </a:pPr>
            <a:r>
              <a:rPr lang="en"/>
              <a:t>We’re going to stick with just these basics for now, but we’ll demo other features as they become useful in our projects. </a:t>
            </a:r>
            <a:endParaRPr/>
          </a:p>
          <a:p>
            <a:pPr indent="0" lvl="0" marL="0" rtl="0">
              <a:spcBef>
                <a:spcPts val="1600"/>
              </a:spcBef>
              <a:spcAft>
                <a:spcPts val="0"/>
              </a:spcAft>
              <a:buNone/>
            </a:pPr>
            <a:r>
              <a:rPr lang="en"/>
              <a:t>You can learn more about the debugging tool here: </a:t>
            </a:r>
            <a:r>
              <a:rPr lang="en" u="sng">
                <a:solidFill>
                  <a:schemeClr val="hlink"/>
                </a:solidFill>
                <a:hlinkClick r:id="rId3"/>
              </a:rPr>
              <a:t>https://code.visualstudio.com/docs/editor/debugging</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Use the Debugger</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Today, as we go through the Array01 Challenges, use the debugger to check your variables and make sure you’re setting the values you mean to.</a:t>
            </a:r>
            <a:endParaRPr/>
          </a:p>
          <a:p>
            <a:pPr indent="0" lvl="0" marL="0" rtl="0">
              <a:spcBef>
                <a:spcPts val="1600"/>
              </a:spcBef>
              <a:spcAft>
                <a:spcPts val="1600"/>
              </a:spcAft>
              <a:buNone/>
            </a:pPr>
            <a:r>
              <a:rPr lang="en"/>
              <a:t>Knowing how to use debugging tools, and knowing how to approach complex, multi-part challenges is going to be key as we move deeper into our JavaScript curriculum.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Break! </a:t>
            </a:r>
            <a:r>
              <a:rPr lang="en" sz="2400"/>
              <a:t>Back in five...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Debugging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Array01 Challenges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 #1: oddCouple</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latin typeface="Arial"/>
                <a:ea typeface="Arial"/>
                <a:cs typeface="Arial"/>
                <a:sym typeface="Arial"/>
              </a:rPr>
              <a:t>Define a function, </a:t>
            </a:r>
            <a:r>
              <a:rPr lang="en">
                <a:solidFill>
                  <a:srgbClr val="000000"/>
                </a:solidFill>
                <a:highlight>
                  <a:srgbClr val="F5F2F0"/>
                </a:highlight>
                <a:latin typeface="Consolas"/>
                <a:ea typeface="Consolas"/>
                <a:cs typeface="Consolas"/>
                <a:sym typeface="Consolas"/>
              </a:rPr>
              <a:t>oddCouple</a:t>
            </a:r>
            <a:r>
              <a:rPr lang="en">
                <a:solidFill>
                  <a:srgbClr val="333333"/>
                </a:solidFill>
                <a:latin typeface="Arial"/>
                <a:ea typeface="Arial"/>
                <a:cs typeface="Arial"/>
                <a:sym typeface="Arial"/>
              </a:rPr>
              <a:t>, that accepts an array of numbers as an argument.</a:t>
            </a:r>
            <a:endParaRPr>
              <a:solidFill>
                <a:srgbClr val="333333"/>
              </a:solidFill>
              <a:latin typeface="Arial"/>
              <a:ea typeface="Arial"/>
              <a:cs typeface="Arial"/>
              <a:sym typeface="Arial"/>
            </a:endParaRPr>
          </a:p>
          <a:p>
            <a:pPr indent="0" lvl="0" marL="0" rtl="0">
              <a:spcBef>
                <a:spcPts val="800"/>
              </a:spcBef>
              <a:spcAft>
                <a:spcPts val="0"/>
              </a:spcAft>
              <a:buNone/>
            </a:pPr>
            <a:r>
              <a:rPr lang="en">
                <a:solidFill>
                  <a:srgbClr val="000000"/>
                </a:solidFill>
                <a:highlight>
                  <a:srgbClr val="F5F2F0"/>
                </a:highlight>
                <a:latin typeface="Consolas"/>
                <a:ea typeface="Consolas"/>
                <a:cs typeface="Consolas"/>
                <a:sym typeface="Consolas"/>
              </a:rPr>
              <a:t>oddCouple</a:t>
            </a:r>
            <a:r>
              <a:rPr lang="en">
                <a:solidFill>
                  <a:srgbClr val="333333"/>
                </a:solidFill>
                <a:latin typeface="Arial"/>
                <a:ea typeface="Arial"/>
                <a:cs typeface="Arial"/>
                <a:sym typeface="Arial"/>
              </a:rPr>
              <a:t> should return a </a:t>
            </a:r>
            <a:r>
              <a:rPr b="1" lang="en">
                <a:solidFill>
                  <a:srgbClr val="333333"/>
                </a:solidFill>
                <a:latin typeface="Arial"/>
                <a:ea typeface="Arial"/>
                <a:cs typeface="Arial"/>
                <a:sym typeface="Arial"/>
              </a:rPr>
              <a:t>new array</a:t>
            </a:r>
            <a:r>
              <a:rPr lang="en">
                <a:solidFill>
                  <a:srgbClr val="333333"/>
                </a:solidFill>
                <a:latin typeface="Arial"/>
                <a:ea typeface="Arial"/>
                <a:cs typeface="Arial"/>
                <a:sym typeface="Arial"/>
              </a:rPr>
              <a:t> with the </a:t>
            </a:r>
            <a:r>
              <a:rPr b="1" lang="en">
                <a:solidFill>
                  <a:srgbClr val="333333"/>
                </a:solidFill>
                <a:latin typeface="Arial"/>
                <a:ea typeface="Arial"/>
                <a:cs typeface="Arial"/>
                <a:sym typeface="Arial"/>
              </a:rPr>
              <a:t>first two</a:t>
            </a:r>
            <a:r>
              <a:rPr lang="en">
                <a:solidFill>
                  <a:srgbClr val="333333"/>
                </a:solidFill>
                <a:latin typeface="Arial"/>
                <a:ea typeface="Arial"/>
                <a:cs typeface="Arial"/>
                <a:sym typeface="Arial"/>
              </a:rPr>
              <a:t> odd numbers from the original array.</a:t>
            </a:r>
            <a:endParaRPr>
              <a:solidFill>
                <a:srgbClr val="333333"/>
              </a:solidFill>
              <a:latin typeface="Arial"/>
              <a:ea typeface="Arial"/>
              <a:cs typeface="Arial"/>
              <a:sym typeface="Arial"/>
            </a:endParaRPr>
          </a:p>
          <a:p>
            <a:pPr indent="0" lvl="0" marL="0" rtl="0">
              <a:spcBef>
                <a:spcPts val="800"/>
              </a:spcBef>
              <a:spcAft>
                <a:spcPts val="0"/>
              </a:spcAft>
              <a:buNone/>
            </a:pPr>
            <a:r>
              <a:rPr lang="en">
                <a:solidFill>
                  <a:srgbClr val="333333"/>
                </a:solidFill>
                <a:latin typeface="Arial"/>
                <a:ea typeface="Arial"/>
                <a:cs typeface="Arial"/>
                <a:sym typeface="Arial"/>
              </a:rPr>
              <a:t>How do we approach this problem?</a:t>
            </a:r>
            <a:endParaRPr>
              <a:solidFill>
                <a:srgbClr val="333333"/>
              </a:solidFill>
              <a:latin typeface="Arial"/>
              <a:ea typeface="Arial"/>
              <a:cs typeface="Arial"/>
              <a:sym typeface="Arial"/>
            </a:endParaRPr>
          </a:p>
          <a:p>
            <a:pPr indent="0" lvl="0" marL="0" rtl="0">
              <a:spcBef>
                <a:spcPts val="800"/>
              </a:spcBef>
              <a:spcAft>
                <a:spcPts val="0"/>
              </a:spcAft>
              <a:buNone/>
            </a:pPr>
            <a:r>
              <a:rPr lang="en">
                <a:solidFill>
                  <a:srgbClr val="333333"/>
                </a:solidFill>
                <a:latin typeface="Arial"/>
                <a:ea typeface="Arial"/>
                <a:cs typeface="Arial"/>
                <a:sym typeface="Arial"/>
              </a:rPr>
              <a:t>Let’s start small, and test at each step.</a:t>
            </a:r>
            <a:endParaRPr>
              <a:solidFill>
                <a:srgbClr val="333333"/>
              </a:solidFill>
              <a:latin typeface="Arial"/>
              <a:ea typeface="Arial"/>
              <a:cs typeface="Arial"/>
              <a:sym typeface="Arial"/>
            </a:endParaRPr>
          </a:p>
          <a:p>
            <a:pPr indent="0" lvl="0" marL="0">
              <a:spcBef>
                <a:spcPts val="8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 #2: myIncludes</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latin typeface="Arial"/>
                <a:ea typeface="Arial"/>
                <a:cs typeface="Arial"/>
                <a:sym typeface="Arial"/>
              </a:rPr>
              <a:t>Define a function, </a:t>
            </a:r>
            <a:r>
              <a:rPr lang="en">
                <a:solidFill>
                  <a:srgbClr val="000000"/>
                </a:solidFill>
                <a:highlight>
                  <a:srgbClr val="F5F2F0"/>
                </a:highlight>
                <a:latin typeface="Consolas"/>
                <a:ea typeface="Consolas"/>
                <a:cs typeface="Consolas"/>
                <a:sym typeface="Consolas"/>
              </a:rPr>
              <a:t>myIncludes</a:t>
            </a:r>
            <a:r>
              <a:rPr lang="en">
                <a:solidFill>
                  <a:srgbClr val="333333"/>
                </a:solidFill>
                <a:latin typeface="Arial"/>
                <a:ea typeface="Arial"/>
                <a:cs typeface="Arial"/>
                <a:sym typeface="Arial"/>
              </a:rPr>
              <a:t>, that accepts an array and a searchValue.</a:t>
            </a:r>
            <a:endParaRPr>
              <a:solidFill>
                <a:srgbClr val="333333"/>
              </a:solidFill>
              <a:latin typeface="Arial"/>
              <a:ea typeface="Arial"/>
              <a:cs typeface="Arial"/>
              <a:sym typeface="Arial"/>
            </a:endParaRPr>
          </a:p>
          <a:p>
            <a:pPr indent="0" lvl="0" marL="0" rtl="0">
              <a:spcBef>
                <a:spcPts val="800"/>
              </a:spcBef>
              <a:spcAft>
                <a:spcPts val="0"/>
              </a:spcAft>
              <a:buNone/>
            </a:pPr>
            <a:r>
              <a:rPr lang="en">
                <a:solidFill>
                  <a:srgbClr val="000000"/>
                </a:solidFill>
                <a:highlight>
                  <a:srgbClr val="F5F2F0"/>
                </a:highlight>
                <a:latin typeface="Consolas"/>
                <a:ea typeface="Consolas"/>
                <a:cs typeface="Consolas"/>
                <a:sym typeface="Consolas"/>
              </a:rPr>
              <a:t>myIncludes</a:t>
            </a:r>
            <a:r>
              <a:rPr lang="en">
                <a:solidFill>
                  <a:srgbClr val="333333"/>
                </a:solidFill>
                <a:latin typeface="Arial"/>
                <a:ea typeface="Arial"/>
                <a:cs typeface="Arial"/>
                <a:sym typeface="Arial"/>
              </a:rPr>
              <a:t> should return true if the searchValue is an element in the array. Otherwise, </a:t>
            </a:r>
            <a:r>
              <a:rPr lang="en">
                <a:solidFill>
                  <a:srgbClr val="000000"/>
                </a:solidFill>
                <a:highlight>
                  <a:srgbClr val="F5F2F0"/>
                </a:highlight>
                <a:latin typeface="Consolas"/>
                <a:ea typeface="Consolas"/>
                <a:cs typeface="Consolas"/>
                <a:sym typeface="Consolas"/>
              </a:rPr>
              <a:t>myIncludes</a:t>
            </a:r>
            <a:r>
              <a:rPr lang="en">
                <a:solidFill>
                  <a:srgbClr val="333333"/>
                </a:solidFill>
                <a:latin typeface="Arial"/>
                <a:ea typeface="Arial"/>
                <a:cs typeface="Arial"/>
                <a:sym typeface="Arial"/>
              </a:rPr>
              <a:t> should return false.</a:t>
            </a:r>
            <a:endParaRPr>
              <a:solidFill>
                <a:srgbClr val="333333"/>
              </a:solidFill>
              <a:latin typeface="Arial"/>
              <a:ea typeface="Arial"/>
              <a:cs typeface="Arial"/>
              <a:sym typeface="Arial"/>
            </a:endParaRPr>
          </a:p>
          <a:p>
            <a:pPr indent="0" lvl="0" marL="0" rtl="0">
              <a:spcBef>
                <a:spcPts val="800"/>
              </a:spcBef>
              <a:spcAft>
                <a:spcPts val="0"/>
              </a:spcAft>
              <a:buNone/>
            </a:pPr>
            <a:r>
              <a:rPr lang="en">
                <a:solidFill>
                  <a:srgbClr val="333333"/>
                </a:solidFill>
                <a:latin typeface="Arial"/>
                <a:ea typeface="Arial"/>
                <a:cs typeface="Arial"/>
                <a:sym typeface="Arial"/>
              </a:rPr>
              <a:t>Do not use the built-in </a:t>
            </a:r>
            <a:r>
              <a:rPr lang="en" u="sng">
                <a:solidFill>
                  <a:srgbClr val="337AB7"/>
                </a:solidFill>
                <a:latin typeface="Arial"/>
                <a:ea typeface="Arial"/>
                <a:cs typeface="Arial"/>
                <a:sym typeface="Arial"/>
                <a:hlinkClick r:id="rId3"/>
              </a:rPr>
              <a:t>.includes array method</a:t>
            </a:r>
            <a:r>
              <a:rPr lang="en">
                <a:solidFill>
                  <a:srgbClr val="333333"/>
                </a:solidFill>
                <a:latin typeface="Arial"/>
                <a:ea typeface="Arial"/>
                <a:cs typeface="Arial"/>
                <a:sym typeface="Arial"/>
              </a:rPr>
              <a:t> during this problem. Feel free to use it on any future problem though! Note that strings have an </a:t>
            </a:r>
            <a:r>
              <a:rPr lang="en" u="sng">
                <a:solidFill>
                  <a:srgbClr val="337AB7"/>
                </a:solidFill>
                <a:latin typeface="Arial"/>
                <a:ea typeface="Arial"/>
                <a:cs typeface="Arial"/>
                <a:sym typeface="Arial"/>
                <a:hlinkClick r:id="rId4"/>
              </a:rPr>
              <a:t>.includes method</a:t>
            </a:r>
            <a:r>
              <a:rPr lang="en">
                <a:solidFill>
                  <a:srgbClr val="333333"/>
                </a:solidFill>
                <a:latin typeface="Arial"/>
                <a:ea typeface="Arial"/>
                <a:cs typeface="Arial"/>
                <a:sym typeface="Arial"/>
              </a:rPr>
              <a:t>, too.</a:t>
            </a:r>
            <a:endParaRPr>
              <a:solidFill>
                <a:srgbClr val="333333"/>
              </a:solidFill>
              <a:latin typeface="Arial"/>
              <a:ea typeface="Arial"/>
              <a:cs typeface="Arial"/>
              <a:sym typeface="Arial"/>
            </a:endParaRPr>
          </a:p>
          <a:p>
            <a:pPr indent="0" lvl="0" marL="0">
              <a:spcBef>
                <a:spcPts val="8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 #3: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latin typeface="Arial"/>
                <a:ea typeface="Arial"/>
                <a:cs typeface="Arial"/>
                <a:sym typeface="Arial"/>
              </a:rPr>
              <a:t>Define a function, </a:t>
            </a:r>
            <a:r>
              <a:rPr lang="en">
                <a:solidFill>
                  <a:srgbClr val="000000"/>
                </a:solidFill>
                <a:highlight>
                  <a:srgbClr val="F5F2F0"/>
                </a:highlight>
                <a:latin typeface="Consolas"/>
                <a:ea typeface="Consolas"/>
                <a:cs typeface="Consolas"/>
                <a:sym typeface="Consolas"/>
              </a:rPr>
              <a:t>myLastIndexOf</a:t>
            </a:r>
            <a:r>
              <a:rPr lang="en">
                <a:solidFill>
                  <a:srgbClr val="333333"/>
                </a:solidFill>
                <a:latin typeface="Arial"/>
                <a:ea typeface="Arial"/>
                <a:cs typeface="Arial"/>
                <a:sym typeface="Arial"/>
              </a:rPr>
              <a:t>, that accepts up to three arguments:</a:t>
            </a:r>
            <a:endParaRPr>
              <a:solidFill>
                <a:srgbClr val="333333"/>
              </a:solidFill>
              <a:latin typeface="Arial"/>
              <a:ea typeface="Arial"/>
              <a:cs typeface="Arial"/>
              <a:sym typeface="Arial"/>
            </a:endParaRPr>
          </a:p>
          <a:p>
            <a:pPr indent="-342900" lvl="0" marL="457200" rtl="0">
              <a:spcBef>
                <a:spcPts val="800"/>
              </a:spcBef>
              <a:spcAft>
                <a:spcPts val="0"/>
              </a:spcAft>
              <a:buClr>
                <a:srgbClr val="333333"/>
              </a:buClr>
              <a:buSzPts val="1800"/>
              <a:buFont typeface="Arial"/>
              <a:buAutoNum type="arabicPeriod"/>
            </a:pPr>
            <a:r>
              <a:rPr lang="en">
                <a:solidFill>
                  <a:srgbClr val="333333"/>
                </a:solidFill>
                <a:latin typeface="Arial"/>
                <a:ea typeface="Arial"/>
                <a:cs typeface="Arial"/>
                <a:sym typeface="Arial"/>
              </a:rPr>
              <a:t>array</a:t>
            </a:r>
            <a:endParaRPr>
              <a:solidFill>
                <a:srgbClr val="333333"/>
              </a:solidFill>
              <a:latin typeface="Arial"/>
              <a:ea typeface="Arial"/>
              <a:cs typeface="Arial"/>
              <a:sym typeface="Arial"/>
            </a:endParaRPr>
          </a:p>
          <a:p>
            <a:pPr indent="-342900" lvl="0" marL="457200" rtl="0">
              <a:spcBef>
                <a:spcPts val="0"/>
              </a:spcBef>
              <a:spcAft>
                <a:spcPts val="0"/>
              </a:spcAft>
              <a:buClr>
                <a:srgbClr val="333333"/>
              </a:buClr>
              <a:buSzPts val="1800"/>
              <a:buFont typeface="Arial"/>
              <a:buAutoNum type="arabicPeriod"/>
            </a:pPr>
            <a:r>
              <a:rPr lang="en">
                <a:solidFill>
                  <a:srgbClr val="333333"/>
                </a:solidFill>
                <a:latin typeface="Arial"/>
                <a:ea typeface="Arial"/>
                <a:cs typeface="Arial"/>
                <a:sym typeface="Arial"/>
              </a:rPr>
              <a:t>searchValue</a:t>
            </a:r>
            <a:endParaRPr>
              <a:solidFill>
                <a:srgbClr val="333333"/>
              </a:solidFill>
              <a:latin typeface="Arial"/>
              <a:ea typeface="Arial"/>
              <a:cs typeface="Arial"/>
              <a:sym typeface="Arial"/>
            </a:endParaRPr>
          </a:p>
          <a:p>
            <a:pPr indent="-342900" lvl="0" marL="457200" rtl="0">
              <a:spcBef>
                <a:spcPts val="0"/>
              </a:spcBef>
              <a:spcAft>
                <a:spcPts val="0"/>
              </a:spcAft>
              <a:buClr>
                <a:srgbClr val="333333"/>
              </a:buClr>
              <a:buSzPts val="1800"/>
              <a:buFont typeface="Arial"/>
              <a:buAutoNum type="arabicPeriod"/>
            </a:pPr>
            <a:r>
              <a:rPr lang="en">
                <a:solidFill>
                  <a:srgbClr val="333333"/>
                </a:solidFill>
                <a:latin typeface="Arial"/>
                <a:ea typeface="Arial"/>
                <a:cs typeface="Arial"/>
                <a:sym typeface="Arial"/>
              </a:rPr>
              <a:t>startIdx (optional)</a:t>
            </a:r>
            <a:endParaRPr>
              <a:solidFill>
                <a:srgbClr val="333333"/>
              </a:solidFill>
              <a:latin typeface="Arial"/>
              <a:ea typeface="Arial"/>
              <a:cs typeface="Arial"/>
              <a:sym typeface="Arial"/>
            </a:endParaRPr>
          </a:p>
          <a:p>
            <a:pPr indent="0" lvl="0" marL="0" rtl="0">
              <a:spcBef>
                <a:spcPts val="800"/>
              </a:spcBef>
              <a:spcAft>
                <a:spcPts val="0"/>
              </a:spcAft>
              <a:buNone/>
            </a:pPr>
            <a:r>
              <a:rPr lang="en">
                <a:solidFill>
                  <a:srgbClr val="000000"/>
                </a:solidFill>
                <a:highlight>
                  <a:srgbClr val="F5F2F0"/>
                </a:highlight>
                <a:latin typeface="Consolas"/>
                <a:ea typeface="Consolas"/>
                <a:cs typeface="Consolas"/>
                <a:sym typeface="Consolas"/>
              </a:rPr>
              <a:t>myLastIndexOf</a:t>
            </a:r>
            <a:r>
              <a:rPr lang="en">
                <a:solidFill>
                  <a:srgbClr val="333333"/>
                </a:solidFill>
                <a:latin typeface="Arial"/>
                <a:ea typeface="Arial"/>
                <a:cs typeface="Arial"/>
                <a:sym typeface="Arial"/>
              </a:rPr>
              <a:t> should return the last index at which the searchValue appears in the array.</a:t>
            </a:r>
            <a:endParaRPr>
              <a:solidFill>
                <a:srgbClr val="333333"/>
              </a:solidFill>
              <a:latin typeface="Arial"/>
              <a:ea typeface="Arial"/>
              <a:cs typeface="Arial"/>
              <a:sym typeface="Arial"/>
            </a:endParaRPr>
          </a:p>
          <a:p>
            <a:pPr indent="0" lvl="0" marL="0" rtl="0">
              <a:spcBef>
                <a:spcPts val="800"/>
              </a:spcBef>
              <a:spcAft>
                <a:spcPts val="0"/>
              </a:spcAft>
              <a:buNone/>
            </a:pPr>
            <a:r>
              <a:rPr lang="en">
                <a:solidFill>
                  <a:srgbClr val="333333"/>
                </a:solidFill>
                <a:latin typeface="Arial"/>
                <a:ea typeface="Arial"/>
                <a:cs typeface="Arial"/>
                <a:sym typeface="Arial"/>
              </a:rPr>
              <a:t>Let’s talk a bit about breaking problems like this down into individual requirements.</a:t>
            </a:r>
            <a:endParaRPr>
              <a:solidFill>
                <a:srgbClr val="333333"/>
              </a:solidFill>
              <a:latin typeface="Arial"/>
              <a:ea typeface="Arial"/>
              <a:cs typeface="Arial"/>
              <a:sym typeface="Arial"/>
            </a:endParaRPr>
          </a:p>
          <a:p>
            <a:pPr indent="0" lvl="0" marL="0">
              <a:spcBef>
                <a:spcPts val="8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1000"/>
                                        <p:tgtEl>
                                          <p:spTgt spid="1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1000"/>
                                        <p:tgtEl>
                                          <p:spTgt spid="18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 #4: myReverse</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latin typeface="Arial"/>
                <a:ea typeface="Arial"/>
                <a:cs typeface="Arial"/>
                <a:sym typeface="Arial"/>
              </a:rPr>
              <a:t>Define a function </a:t>
            </a:r>
            <a:r>
              <a:rPr lang="en">
                <a:solidFill>
                  <a:srgbClr val="000000"/>
                </a:solidFill>
                <a:highlight>
                  <a:srgbClr val="F5F2F0"/>
                </a:highlight>
                <a:latin typeface="Consolas"/>
                <a:ea typeface="Consolas"/>
                <a:cs typeface="Consolas"/>
                <a:sym typeface="Consolas"/>
              </a:rPr>
              <a:t>myReverse</a:t>
            </a:r>
            <a:r>
              <a:rPr lang="en">
                <a:solidFill>
                  <a:srgbClr val="333333"/>
                </a:solidFill>
                <a:latin typeface="Arial"/>
                <a:ea typeface="Arial"/>
                <a:cs typeface="Arial"/>
                <a:sym typeface="Arial"/>
              </a:rPr>
              <a:t> that accepts an array.</a:t>
            </a:r>
            <a:endParaRPr>
              <a:solidFill>
                <a:srgbClr val="333333"/>
              </a:solidFill>
              <a:latin typeface="Arial"/>
              <a:ea typeface="Arial"/>
              <a:cs typeface="Arial"/>
              <a:sym typeface="Arial"/>
            </a:endParaRPr>
          </a:p>
          <a:p>
            <a:pPr indent="0" lvl="0" marL="0" rtl="0">
              <a:spcBef>
                <a:spcPts val="800"/>
              </a:spcBef>
              <a:spcAft>
                <a:spcPts val="0"/>
              </a:spcAft>
              <a:buNone/>
            </a:pPr>
            <a:r>
              <a:rPr lang="en">
                <a:solidFill>
                  <a:srgbClr val="000000"/>
                </a:solidFill>
                <a:highlight>
                  <a:srgbClr val="F5F2F0"/>
                </a:highlight>
                <a:latin typeface="Consolas"/>
                <a:ea typeface="Consolas"/>
                <a:cs typeface="Consolas"/>
                <a:sym typeface="Consolas"/>
              </a:rPr>
              <a:t>myReverse</a:t>
            </a:r>
            <a:r>
              <a:rPr lang="en">
                <a:solidFill>
                  <a:srgbClr val="333333"/>
                </a:solidFill>
                <a:latin typeface="Arial"/>
                <a:ea typeface="Arial"/>
                <a:cs typeface="Arial"/>
                <a:sym typeface="Arial"/>
              </a:rPr>
              <a:t> should return a new array with the elements in reverse order.</a:t>
            </a:r>
            <a:endParaRPr>
              <a:solidFill>
                <a:srgbClr val="333333"/>
              </a:solidFill>
              <a:latin typeface="Arial"/>
              <a:ea typeface="Arial"/>
              <a:cs typeface="Arial"/>
              <a:sym typeface="Arial"/>
            </a:endParaRPr>
          </a:p>
          <a:p>
            <a:pPr indent="0" lvl="0" marL="0">
              <a:spcBef>
                <a:spcPts val="8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 #5: myUnshift</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latin typeface="Arial"/>
                <a:ea typeface="Arial"/>
                <a:cs typeface="Arial"/>
                <a:sym typeface="Arial"/>
              </a:rPr>
              <a:t>Write a function </a:t>
            </a:r>
            <a:r>
              <a:rPr lang="en">
                <a:solidFill>
                  <a:srgbClr val="000000"/>
                </a:solidFill>
                <a:highlight>
                  <a:srgbClr val="F5F2F0"/>
                </a:highlight>
                <a:latin typeface="Consolas"/>
                <a:ea typeface="Consolas"/>
                <a:cs typeface="Consolas"/>
                <a:sym typeface="Consolas"/>
              </a:rPr>
              <a:t>myUnshift</a:t>
            </a:r>
            <a:r>
              <a:rPr lang="en">
                <a:solidFill>
                  <a:srgbClr val="333333"/>
                </a:solidFill>
                <a:latin typeface="Arial"/>
                <a:ea typeface="Arial"/>
                <a:cs typeface="Arial"/>
                <a:sym typeface="Arial"/>
              </a:rPr>
              <a:t> that takes an array and a value of any type as arguments.</a:t>
            </a:r>
            <a:endParaRPr>
              <a:solidFill>
                <a:srgbClr val="333333"/>
              </a:solidFill>
              <a:latin typeface="Arial"/>
              <a:ea typeface="Arial"/>
              <a:cs typeface="Arial"/>
              <a:sym typeface="Arial"/>
            </a:endParaRPr>
          </a:p>
          <a:p>
            <a:pPr indent="0" lvl="0" marL="0" rtl="0">
              <a:spcBef>
                <a:spcPts val="800"/>
              </a:spcBef>
              <a:spcAft>
                <a:spcPts val="0"/>
              </a:spcAft>
              <a:buNone/>
            </a:pPr>
            <a:r>
              <a:rPr lang="en">
                <a:solidFill>
                  <a:srgbClr val="000000"/>
                </a:solidFill>
                <a:highlight>
                  <a:srgbClr val="F5F2F0"/>
                </a:highlight>
                <a:latin typeface="Consolas"/>
                <a:ea typeface="Consolas"/>
                <a:cs typeface="Consolas"/>
                <a:sym typeface="Consolas"/>
              </a:rPr>
              <a:t>myUnshift</a:t>
            </a:r>
            <a:r>
              <a:rPr lang="en">
                <a:solidFill>
                  <a:srgbClr val="333333"/>
                </a:solidFill>
                <a:latin typeface="Arial"/>
                <a:ea typeface="Arial"/>
                <a:cs typeface="Arial"/>
                <a:sym typeface="Arial"/>
              </a:rPr>
              <a:t> should return a new array, with the given value as the first element in the new array.</a:t>
            </a:r>
            <a:endParaRPr>
              <a:solidFill>
                <a:srgbClr val="333333"/>
              </a:solidFill>
              <a:latin typeface="Arial"/>
              <a:ea typeface="Arial"/>
              <a:cs typeface="Arial"/>
              <a:sym typeface="Arial"/>
            </a:endParaRPr>
          </a:p>
          <a:p>
            <a:pPr indent="0" lvl="0" marL="0">
              <a:spcBef>
                <a:spcPts val="8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is everyone doing?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we mentioned in the beginning, learning to program is hard. </a:t>
            </a:r>
            <a:endParaRPr/>
          </a:p>
          <a:p>
            <a:pPr indent="0" lvl="0" marL="0" rtl="0">
              <a:spcBef>
                <a:spcPts val="1600"/>
              </a:spcBef>
              <a:spcAft>
                <a:spcPts val="0"/>
              </a:spcAft>
              <a:buNone/>
            </a:pPr>
            <a:r>
              <a:rPr lang="en"/>
              <a:t>Right now, you’re in the steepest part of the learning curve. Believe it or not, the exercises we are giving you are meant to help get you through it a little bit at a time. </a:t>
            </a:r>
            <a:endParaRPr/>
          </a:p>
          <a:p>
            <a:pPr indent="0" lvl="0" marL="0">
              <a:spcBef>
                <a:spcPts val="1600"/>
              </a:spcBef>
              <a:spcAft>
                <a:spcPts val="1600"/>
              </a:spcAft>
              <a:buNone/>
            </a:pPr>
            <a:r>
              <a:rPr lang="en"/>
              <a:t>Remember: It’s okay for things to be hard, and it’s okay that doing those things can be frustrating. It’s completely natural. In development you have to appreciate the little ‘eureka’ moments when you get something to work and you feel like a magnificent genius.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000"/>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1000"/>
                                        <p:tgtEl>
                                          <p:spTgt spid="20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Where should you be at?</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 this point, we would expect you to be struggling a bit. As we warned you, learning to code is hard and we really haven’t been doing it that long.</a:t>
            </a:r>
            <a:endParaRPr/>
          </a:p>
          <a:p>
            <a:pPr indent="0" lvl="0" marL="0" rtl="0">
              <a:spcBef>
                <a:spcPts val="1600"/>
              </a:spcBef>
              <a:spcAft>
                <a:spcPts val="0"/>
              </a:spcAft>
              <a:buNone/>
            </a:pPr>
            <a:r>
              <a:rPr lang="en"/>
              <a:t>There’s a LOT of new concepts, and coding challenges can be confusing if you’re not used to looking at them.</a:t>
            </a:r>
            <a:endParaRPr/>
          </a:p>
          <a:p>
            <a:pPr indent="0" lvl="0" marL="0">
              <a:spcBef>
                <a:spcPts val="1600"/>
              </a:spcBef>
              <a:spcAft>
                <a:spcPts val="1600"/>
              </a:spcAft>
              <a:buNone/>
            </a:pPr>
            <a:r>
              <a:rPr lang="en"/>
              <a:t>However, you should be able to solve most if not all of the challenges. Maybe not without help, maybe not without a lot of time on Google and a lot of trial and error, but you should be able to solve them given enough time.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to expect from upcoming challenges</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We’re going to have a lot of challenges coming up in the next couple of weeks and you </a:t>
            </a:r>
            <a:r>
              <a:rPr b="1" lang="en"/>
              <a:t>probably will not be able to finish them in class.</a:t>
            </a:r>
            <a:endParaRPr/>
          </a:p>
          <a:p>
            <a:pPr indent="0" lvl="0" marL="0" rtl="0">
              <a:spcBef>
                <a:spcPts val="1600"/>
              </a:spcBef>
              <a:spcAft>
                <a:spcPts val="0"/>
              </a:spcAft>
              <a:buNone/>
            </a:pPr>
            <a:r>
              <a:rPr lang="en"/>
              <a:t>The expectation is that you’ll work on them in class, ask for help if you don’t understand how to approach the problem, and then finish them before the next class.</a:t>
            </a:r>
            <a:endParaRPr/>
          </a:p>
          <a:p>
            <a:pPr indent="0" lvl="0" marL="0" rtl="0">
              <a:spcBef>
                <a:spcPts val="1600"/>
              </a:spcBef>
              <a:spcAft>
                <a:spcPts val="0"/>
              </a:spcAft>
              <a:buNone/>
            </a:pPr>
            <a:r>
              <a:rPr lang="en"/>
              <a:t>If you have ‘left over’ challenges at the end of the week, the expectation is that you’ll work on them over the weekend.</a:t>
            </a:r>
            <a:endParaRPr/>
          </a:p>
          <a:p>
            <a:pPr indent="0" lvl="0" marL="0">
              <a:spcBef>
                <a:spcPts val="1600"/>
              </a:spcBef>
              <a:spcAft>
                <a:spcPts val="1600"/>
              </a:spcAft>
              <a:buNone/>
            </a:pPr>
            <a:r>
              <a:rPr lang="en"/>
              <a:t>You are not expected to work ahead of the class at all. Just try to stay caught up.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0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000"/>
                                        <p:tgtEl>
                                          <p:spTgt spid="2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your resources</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Attend or form study groups. </a:t>
            </a:r>
            <a:endParaRPr/>
          </a:p>
          <a:p>
            <a:pPr indent="0" lvl="0" marL="0" rtl="0">
              <a:spcBef>
                <a:spcPts val="1600"/>
              </a:spcBef>
              <a:spcAft>
                <a:spcPts val="0"/>
              </a:spcAft>
              <a:buNone/>
            </a:pPr>
            <a:r>
              <a:rPr lang="en"/>
              <a:t>Use the Slack channel.</a:t>
            </a:r>
            <a:endParaRPr/>
          </a:p>
          <a:p>
            <a:pPr indent="0" lvl="0" marL="0" rtl="0">
              <a:spcBef>
                <a:spcPts val="1600"/>
              </a:spcBef>
              <a:spcAft>
                <a:spcPts val="0"/>
              </a:spcAft>
              <a:buNone/>
            </a:pPr>
            <a:r>
              <a:rPr lang="en"/>
              <a:t>Use online resources like Stack Overflow.</a:t>
            </a:r>
            <a:endParaRPr/>
          </a:p>
          <a:p>
            <a:pPr indent="0" lvl="0" marL="0" rtl="0">
              <a:spcBef>
                <a:spcPts val="1600"/>
              </a:spcBef>
              <a:spcAft>
                <a:spcPts val="0"/>
              </a:spcAft>
              <a:buNone/>
            </a:pPr>
            <a:r>
              <a:rPr lang="en"/>
              <a:t>Search the Internet for help. YouTube has instructional videos on a huge variety of programming topics. </a:t>
            </a:r>
            <a:endParaRPr/>
          </a:p>
          <a:p>
            <a:pPr indent="0" lvl="0" marL="0" rtl="0">
              <a:spcBef>
                <a:spcPts val="1600"/>
              </a:spcBef>
              <a:spcAft>
                <a:spcPts val="0"/>
              </a:spcAft>
              <a:buNone/>
            </a:pPr>
            <a:r>
              <a:rPr lang="en"/>
              <a:t>If you’re confused about a topic, try to build a function to test it in VS Code. </a:t>
            </a:r>
            <a:endParaRPr/>
          </a:p>
          <a:p>
            <a:pPr indent="0" lvl="0" marL="0">
              <a:spcBef>
                <a:spcPts val="1600"/>
              </a:spcBef>
              <a:spcAft>
                <a:spcPts val="1600"/>
              </a:spcAft>
              <a:buNone/>
            </a:pPr>
            <a:r>
              <a:rPr lang="en"/>
              <a:t>Don’t give up!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10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1000"/>
                                        <p:tgtEl>
                                          <p:spTgt spid="2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1000"/>
                                        <p:tgtEl>
                                          <p:spTgt spid="22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Debugging is a big deal</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Debugging is the practice of finding and removing errors -- “bugs” -- in code.</a:t>
            </a:r>
            <a:endParaRPr/>
          </a:p>
          <a:p>
            <a:pPr indent="0" lvl="0" marL="0" rtl="0">
              <a:spcBef>
                <a:spcPts val="1600"/>
              </a:spcBef>
              <a:spcAft>
                <a:spcPts val="0"/>
              </a:spcAft>
              <a:buNone/>
            </a:pPr>
            <a:r>
              <a:rPr lang="en"/>
              <a:t>In web development, there are several common techniques used for debugging code. We are going to talk about a few, but we’ll concentrate on how to use the debugging tools bundled with Visual Studio Code. </a:t>
            </a:r>
            <a:endParaRPr/>
          </a:p>
          <a:p>
            <a:pPr indent="0" lvl="0" marL="0" rtl="0">
              <a:spcBef>
                <a:spcPts val="1600"/>
              </a:spcBef>
              <a:spcAft>
                <a:spcPts val="1600"/>
              </a:spcAft>
              <a:buNone/>
            </a:pPr>
            <a:r>
              <a:rPr lang="en"/>
              <a:t>It is very rare for any function to work the first time you try to use it. Errors happen. These debugging techniques will allow you to unravel the mystery of why your code is breaking. Once you know what the problem is, fixing it gets a lot easier.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Coming Up</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Tomorrow we’ll be working through the Array02 challenges.</a:t>
            </a:r>
            <a:endParaRPr/>
          </a:p>
          <a:p>
            <a:pPr indent="0" lvl="0" marL="0" rtl="0">
              <a:spcBef>
                <a:spcPts val="1600"/>
              </a:spcBef>
              <a:spcAft>
                <a:spcPts val="0"/>
              </a:spcAft>
              <a:buNone/>
            </a:pPr>
            <a:r>
              <a:rPr lang="en"/>
              <a:t>Want an early start? You can find them at </a:t>
            </a:r>
            <a:r>
              <a:rPr lang="en" u="sng">
                <a:solidFill>
                  <a:schemeClr val="hlink"/>
                </a:solidFill>
                <a:hlinkClick r:id="rId3"/>
              </a:rPr>
              <a:t>https://codepen.io/codeslo/collections</a:t>
            </a:r>
            <a:endParaRPr/>
          </a:p>
          <a:p>
            <a:pPr indent="0" lvl="0" marL="0">
              <a:spcBef>
                <a:spcPts val="1600"/>
              </a:spcBef>
              <a:spcAft>
                <a:spcPts val="1600"/>
              </a:spcAft>
              <a:buNone/>
            </a:pPr>
            <a:r>
              <a:rPr lang="en"/>
              <a:t>We’ll only be doing the first four challenges tomorrow.</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Code 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Debugging technique #1: Read the error message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Copy </a:t>
            </a:r>
            <a:r>
              <a:rPr b="1" lang="en"/>
              <a:t>brokenCode01</a:t>
            </a:r>
            <a:r>
              <a:rPr lang="en"/>
              <a:t> into your working directory.</a:t>
            </a:r>
            <a:endParaRPr/>
          </a:p>
          <a:p>
            <a:pPr indent="-342900" lvl="0" marL="457200" rtl="0">
              <a:spcBef>
                <a:spcPts val="0"/>
              </a:spcBef>
              <a:spcAft>
                <a:spcPts val="0"/>
              </a:spcAft>
              <a:buSzPts val="1800"/>
              <a:buAutoNum type="arabicPeriod"/>
            </a:pPr>
            <a:r>
              <a:rPr lang="en"/>
              <a:t>Run it using code runner. It’s broken! Look at the error message.</a:t>
            </a:r>
            <a:endParaRPr/>
          </a:p>
          <a:p>
            <a:pPr indent="0" lvl="0" marL="0" rt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Well… this doesn’t look good.</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ReferenceError: nums is not defined</a:t>
            </a:r>
            <a:br>
              <a:rPr lang="en"/>
            </a:br>
            <a:r>
              <a:rPr lang="en"/>
              <a:t>    at brokenCode01 (c:\Users\still\Documents\Code\bootcamp-prep\Week-03\Day-02\brokenCode01.js:2:17)</a:t>
            </a:r>
            <a:br>
              <a:rPr lang="en"/>
            </a:br>
            <a:r>
              <a:rPr lang="en"/>
              <a:t>    at Object.&lt;anonymous&gt; (c:\Users\still\Documents\Code\bootcamp-prep\Week-03\Day-02\brokenCode01.js:11:1)</a:t>
            </a:r>
            <a:br>
              <a:rPr lang="en"/>
            </a:br>
            <a:r>
              <a:rPr lang="en"/>
              <a:t>    at Module._compile (module.js:652:30)</a:t>
            </a:r>
            <a:endParaRPr/>
          </a:p>
          <a:p>
            <a:pPr indent="0" lvl="0" marL="0" rtl="0">
              <a:spcBef>
                <a:spcPts val="1600"/>
              </a:spcBef>
              <a:spcAft>
                <a:spcPts val="1600"/>
              </a:spcAft>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172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But wait, there’s some good information here</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ReferenceError</a:t>
            </a:r>
            <a:r>
              <a:rPr lang="en"/>
              <a:t>: </a:t>
            </a:r>
            <a:r>
              <a:rPr lang="en">
                <a:solidFill>
                  <a:srgbClr val="FF0000"/>
                </a:solidFill>
              </a:rPr>
              <a:t>nums is not defined</a:t>
            </a:r>
            <a:br>
              <a:rPr lang="en"/>
            </a:br>
            <a:r>
              <a:rPr lang="en"/>
              <a:t>    at </a:t>
            </a:r>
            <a:r>
              <a:rPr lang="en">
                <a:solidFill>
                  <a:srgbClr val="0000FF"/>
                </a:solidFill>
              </a:rPr>
              <a:t>brokenCode01 </a:t>
            </a:r>
            <a:r>
              <a:rPr lang="en"/>
              <a:t>(c:\Users\still\Documents\Code\bootcamp-prep\Week-03\Day-02\</a:t>
            </a:r>
            <a:r>
              <a:rPr b="1" lang="en"/>
              <a:t>brokenCode01.js:2:17</a:t>
            </a:r>
            <a:r>
              <a:rPr lang="en"/>
              <a:t>)</a:t>
            </a:r>
            <a:br>
              <a:rPr lang="en"/>
            </a:br>
            <a:r>
              <a:rPr lang="en"/>
              <a:t>    at Object.&lt;anonymous&gt; (c:\Users\still\Documents\Code\bootcamp-prep\Week-03\Day-02\brokenCode01.js:11:1)</a:t>
            </a:r>
            <a:br>
              <a:rPr lang="en"/>
            </a:br>
            <a:r>
              <a:rPr lang="en"/>
              <a:t>    at Module._compile (module.js:652:30)</a:t>
            </a:r>
            <a:endParaRPr/>
          </a:p>
          <a:p>
            <a:pPr indent="0" lvl="0" marL="0" rtl="0">
              <a:spcBef>
                <a:spcPts val="1600"/>
              </a:spcBef>
              <a:spcAft>
                <a:spcPts val="1600"/>
              </a:spcAft>
              <a:buNone/>
            </a:pPr>
            <a:r>
              <a:rPr lang="en"/>
              <a: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Reading the error</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b="1" lang="en"/>
              <a:t>ReferenceError</a:t>
            </a:r>
            <a:r>
              <a:rPr lang="en"/>
              <a:t>: </a:t>
            </a:r>
            <a:r>
              <a:rPr lang="en">
                <a:solidFill>
                  <a:srgbClr val="FF0000"/>
                </a:solidFill>
              </a:rPr>
              <a:t>nums is not defined</a:t>
            </a:r>
            <a:br>
              <a:rPr lang="en"/>
            </a:br>
            <a:r>
              <a:rPr lang="en"/>
              <a:t>    at </a:t>
            </a:r>
            <a:r>
              <a:rPr lang="en">
                <a:solidFill>
                  <a:srgbClr val="0000FF"/>
                </a:solidFill>
              </a:rPr>
              <a:t>brokenCode01 </a:t>
            </a:r>
            <a:r>
              <a:rPr lang="en"/>
              <a:t>(c:\Users\still\Documents\Code\bootcamp-prep\Week-03\Day-02\</a:t>
            </a:r>
            <a:r>
              <a:rPr b="1" lang="en"/>
              <a:t>brokenCode01.js:2:17</a:t>
            </a:r>
            <a:r>
              <a:rPr lang="en"/>
              <a:t>)</a:t>
            </a:r>
            <a:endParaRPr b="1"/>
          </a:p>
        </p:txBody>
      </p:sp>
      <p:sp>
        <p:nvSpPr>
          <p:cNvPr id="96" name="Google Shape;96;p19"/>
          <p:cNvSpPr txBox="1"/>
          <p:nvPr/>
        </p:nvSpPr>
        <p:spPr>
          <a:xfrm>
            <a:off x="481200" y="2564275"/>
            <a:ext cx="8201700" cy="178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A </a:t>
            </a:r>
            <a:r>
              <a:rPr b="1" lang="en" sz="1800"/>
              <a:t>reference error</a:t>
            </a:r>
            <a:r>
              <a:rPr lang="en" sz="1800"/>
              <a:t> means that your code is trying to use a variable that does not exist in the current context. Is our variable incorrectly named?</a:t>
            </a:r>
            <a:endParaRPr sz="1800"/>
          </a:p>
          <a:p>
            <a:pPr indent="0" lvl="0" marL="0" rtl="0">
              <a:spcBef>
                <a:spcPts val="0"/>
              </a:spcBef>
              <a:spcAft>
                <a:spcPts val="0"/>
              </a:spcAft>
              <a:buNone/>
            </a:pPr>
            <a:r>
              <a:t/>
            </a:r>
            <a:endParaRPr sz="1800"/>
          </a:p>
          <a:p>
            <a:pPr indent="0" lvl="0" marL="0" rtl="0">
              <a:spcBef>
                <a:spcPts val="0"/>
              </a:spcBef>
              <a:spcAft>
                <a:spcPts val="0"/>
              </a:spcAft>
              <a:buNone/>
            </a:pPr>
            <a:r>
              <a:rPr lang="en" sz="1800"/>
              <a:t>Below the error code, the JavaScript compiler tells us </a:t>
            </a:r>
            <a:r>
              <a:rPr i="1" lang="en" sz="1800"/>
              <a:t>exactly where the code is located.</a:t>
            </a:r>
            <a:r>
              <a:rPr lang="en" sz="1800"/>
              <a:t> In this case, it’s in our brokenCode01.js file, line 2.</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But what about all those other files in the error?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All that text that JavaScript vomits up on the console when something is borked is called a </a:t>
            </a:r>
            <a:r>
              <a:rPr b="1" lang="en"/>
              <a:t>stack trace</a:t>
            </a:r>
            <a:r>
              <a:rPr lang="en"/>
              <a:t>. When looking at a stack trace, try to zero in on </a:t>
            </a:r>
            <a:r>
              <a:rPr b="1" lang="en"/>
              <a:t>code that you are working on.</a:t>
            </a:r>
            <a:r>
              <a:rPr lang="en"/>
              <a:t> Or at least something someone on your team is working on. The rest of those are internal files or files from libraries you’re using. 99% of the time, they are not the problem.</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Nums is not defined</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Okay, so our reference error says “nums is not defined” and now we know exactly where the code is breaking. We want to look at that line, and usually the lines above it, as well.</a:t>
            </a:r>
            <a:endParaRPr/>
          </a:p>
          <a:p>
            <a:pPr indent="0" lvl="0" marL="0" rtl="0">
              <a:lnSpc>
                <a:spcPct val="135714"/>
              </a:lnSpc>
              <a:spcBef>
                <a:spcPts val="1600"/>
              </a:spcBef>
              <a:spcAft>
                <a:spcPts val="0"/>
              </a:spcAft>
              <a:buNone/>
            </a:pPr>
            <a:r>
              <a:rPr lang="en">
                <a:solidFill>
                  <a:srgbClr val="0000FF"/>
                </a:solidFill>
                <a:latin typeface="Consolas"/>
                <a:ea typeface="Consolas"/>
                <a:cs typeface="Consolas"/>
                <a:sym typeface="Consolas"/>
              </a:rPr>
              <a:t>function</a:t>
            </a:r>
            <a:r>
              <a:rPr lang="en">
                <a:solidFill>
                  <a:srgbClr val="000000"/>
                </a:solidFill>
                <a:latin typeface="Consolas"/>
                <a:ea typeface="Consolas"/>
                <a:cs typeface="Consolas"/>
                <a:sym typeface="Consolas"/>
              </a:rPr>
              <a:t> brokenCode01(</a:t>
            </a:r>
            <a:r>
              <a:rPr lang="en">
                <a:solidFill>
                  <a:srgbClr val="FF0000"/>
                </a:solidFill>
                <a:latin typeface="Consolas"/>
                <a:ea typeface="Consolas"/>
                <a:cs typeface="Consolas"/>
                <a:sym typeface="Consolas"/>
              </a:rPr>
              <a:t>num</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00000"/>
                </a:solidFill>
                <a:latin typeface="Consolas"/>
                <a:ea typeface="Consolas"/>
                <a:cs typeface="Consolas"/>
                <a:sym typeface="Consolas"/>
              </a:rPr>
              <a:t>   </a:t>
            </a:r>
            <a:r>
              <a:rPr lang="en">
                <a:solidFill>
                  <a:srgbClr val="0000FF"/>
                </a:solidFill>
                <a:latin typeface="Consolas"/>
                <a:ea typeface="Consolas"/>
                <a:cs typeface="Consolas"/>
                <a:sym typeface="Consolas"/>
              </a:rPr>
              <a:t>let</a:t>
            </a:r>
            <a:r>
              <a:rPr lang="en">
                <a:solidFill>
                  <a:srgbClr val="000000"/>
                </a:solidFill>
                <a:latin typeface="Consolas"/>
                <a:ea typeface="Consolas"/>
                <a:cs typeface="Consolas"/>
                <a:sym typeface="Consolas"/>
              </a:rPr>
              <a:t> myNum = </a:t>
            </a:r>
            <a:r>
              <a:rPr lang="en">
                <a:solidFill>
                  <a:srgbClr val="FF0000"/>
                </a:solidFill>
                <a:latin typeface="Consolas"/>
                <a:ea typeface="Consolas"/>
                <a:cs typeface="Consolas"/>
                <a:sym typeface="Consolas"/>
              </a:rPr>
              <a:t>nums</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t/>
            </a:r>
            <a:endParaRPr sz="1050">
              <a:solidFill>
                <a:srgbClr val="569CD6"/>
              </a:solidFill>
              <a:latin typeface="Consolas"/>
              <a:ea typeface="Consolas"/>
              <a:cs typeface="Consolas"/>
              <a:sym typeface="Consolas"/>
            </a:endParaRPr>
          </a:p>
          <a:p>
            <a:pPr indent="0" lvl="0" marL="0" rtl="0">
              <a:spcBef>
                <a:spcPts val="0"/>
              </a:spcBef>
              <a:spcAft>
                <a:spcPts val="0"/>
              </a:spcAft>
              <a:buNone/>
            </a:pPr>
            <a:r>
              <a:rPr lang="en"/>
              <a:t>Can anyone see the problem here? </a:t>
            </a:r>
            <a:endParaRPr/>
          </a:p>
          <a:p>
            <a:pPr indent="0" lvl="0" marL="0" rtl="0">
              <a:spcBef>
                <a:spcPts val="1600"/>
              </a:spcBef>
              <a:spcAft>
                <a:spcPts val="0"/>
              </a:spcAft>
              <a:buNone/>
            </a:pPr>
            <a:r>
              <a:rPr lang="en"/>
              <a:t>Let’s fix it!</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