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Economica"/>
      <p:regular r:id="rId42"/>
      <p:bold r:id="rId43"/>
      <p:italic r:id="rId44"/>
      <p:boldItalic r:id="rId45"/>
    </p:embeddedFont>
    <p:embeddedFont>
      <p:font typeface="Source Code Pro"/>
      <p:regular r:id="rId46"/>
      <p:bold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Economica-regular.fntdata"/><Relationship Id="rId41" Type="http://schemas.openxmlformats.org/officeDocument/2006/relationships/slide" Target="slides/slide37.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SourceCodePro-regular.fntdata"/><Relationship Id="rId45"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SourceCodePro-bold.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122a577e4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122a577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122a577e4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122a577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d757d55a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Google Shape;126;g3d757d5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e0c766197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Google Shape;132;g3e0c7661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e0c766197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Google Shape;138;g3e0c76619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0c766197_1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Google Shape;144;g3e0c76619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e0c766197_1_1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Google Shape;150;g3e0c76619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122a577e4_0_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Google Shape;156;g3122a577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122a577e4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Google Shape;162;g3122a577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122a577e4_0_5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Google Shape;169;g3122a577e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438658fc0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Google Shape;66;g3438658fc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122a577e4_0_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3122a577e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d757d55a4_0_2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Google Shape;180;g3d757d55a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e20706a60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Google Shape;187;g3e20706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d757d55a4_0_10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Google Shape;192;g3d757d55a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122a577e4_0_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Google Shape;198;g3122a577e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122a577e4_0_9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Google Shape;204;g3122a577e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2509803ce_0_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Google Shape;211;g32509803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122a577e4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Google Shape;217;g3122a577e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d757d55a4_0_3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Google Shape;224;g3d757d55a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122a577e4_0_10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Google Shape;230;g3122a577e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438658fc0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Google Shape;72;g3438658fc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122a577e4_0_11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Google Shape;236;g3122a577e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122a577e4_0_12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Google Shape;243;g3122a577e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3122a577e4_0_1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Google Shape;249;g3122a577e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122a577e4_0_1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Google Shape;255;g3122a577e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122a577e4_0_1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Google Shape;262;g3122a577e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122a577e4_0_1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Google Shape;268;g3122a577e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122a577e4_0_1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Google Shape;274;g3122a577e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122a577e4_0_1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Google Shape;280;g3122a577e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e25f6c839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e25f6c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438658fc0_0_10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Google Shape;84;g3438658fc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438658fc0_0_10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Google Shape;90;g3438658fc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438658fc0_0_1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Google Shape;96;g3438658f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122a577e4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Google Shape;101;g3122a57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122a577e4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Google Shape;108;g3122a577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codeslo/bootcamp-pre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scm.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01, Day 03</a:t>
            </a:r>
            <a:endParaRPr/>
          </a:p>
          <a:p>
            <a:pPr indent="0" lvl="0" marL="0">
              <a:spcBef>
                <a:spcPts val="0"/>
              </a:spcBef>
              <a:spcAft>
                <a:spcPts val="0"/>
              </a:spcAft>
              <a:buNone/>
            </a:pPr>
            <a:r>
              <a:rPr lang="en"/>
              <a:t>CSS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Let’s talk about style</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That How to Google page is a little boring isn’t it? Let’s give it some style.</a:t>
            </a:r>
            <a:endParaRPr/>
          </a:p>
          <a:p>
            <a:pPr indent="0" lvl="0" marL="0">
              <a:spcBef>
                <a:spcPts val="1600"/>
              </a:spcBef>
              <a:spcAft>
                <a:spcPts val="0"/>
              </a:spcAft>
              <a:buNone/>
            </a:pPr>
            <a:r>
              <a:rPr lang="en"/>
              <a:t>In web development, HTML defines the </a:t>
            </a:r>
            <a:r>
              <a:rPr i="1" lang="en"/>
              <a:t>content</a:t>
            </a:r>
            <a:r>
              <a:rPr lang="en"/>
              <a:t> of a page and a technology called CSS -- Cascading Style Sheets -- defines the </a:t>
            </a:r>
            <a:r>
              <a:rPr i="1" lang="en"/>
              <a:t>presentation</a:t>
            </a:r>
            <a:r>
              <a:rPr lang="en"/>
              <a:t> of that content. </a:t>
            </a:r>
            <a:endParaRPr/>
          </a:p>
          <a:p>
            <a:pPr indent="0" lvl="0" marL="0">
              <a:spcBef>
                <a:spcPts val="1600"/>
              </a:spcBef>
              <a:spcAft>
                <a:spcPts val="1600"/>
              </a:spcAft>
              <a:buNone/>
            </a:pPr>
            <a:r>
              <a:rPr lang="en"/>
              <a:t>Let’s take a quick look at a How to Google Page without CSS.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Not too Inspiring</a:t>
            </a:r>
            <a:endParaRPr/>
          </a:p>
        </p:txBody>
      </p:sp>
      <p:sp>
        <p:nvSpPr>
          <p:cNvPr id="123" name="Google Shape;123;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Now let’s take the same HTML, but add some CSS styling.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Right?</a:t>
            </a:r>
            <a:endParaRPr/>
          </a:p>
        </p:txBody>
      </p:sp>
      <p:sp>
        <p:nvSpPr>
          <p:cNvPr id="129" name="Google Shape;129;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CSS makes a big difference. In that page, the presentation of every element was changed. Fonts were altered. Text size was, as well. Background colors were changed, as were the spacing of elements. Borders were added.Even the basic layout of the text was styled.</a:t>
            </a:r>
            <a:endParaRPr/>
          </a:p>
          <a:p>
            <a:pPr indent="0" lvl="0" marL="0" rtl="0">
              <a:spcBef>
                <a:spcPts val="1600"/>
              </a:spcBef>
              <a:spcAft>
                <a:spcPts val="0"/>
              </a:spcAft>
              <a:buNone/>
            </a:pPr>
            <a:r>
              <a:rPr lang="en"/>
              <a:t>The end result is a page that is not only nicer to look at, it is easier to read.</a:t>
            </a:r>
            <a:endParaRPr/>
          </a:p>
          <a:p>
            <a:pPr indent="0" lvl="0" marL="0" rtl="0">
              <a:spcBef>
                <a:spcPts val="1600"/>
              </a:spcBef>
              <a:spcAft>
                <a:spcPts val="1600"/>
              </a:spcAft>
              <a:buNone/>
            </a:pPr>
            <a:r>
              <a:rPr lang="en"/>
              <a:t>That’s what CSS is for. Presenting your content in a way that will get it consumed by the user.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Speaking of Git… code examples</a:t>
            </a:r>
            <a:endParaRPr/>
          </a:p>
        </p:txBody>
      </p:sp>
      <p:sp>
        <p:nvSpPr>
          <p:cNvPr id="135" name="Google Shape;135;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this class we’re going to use a program called Git a </a:t>
            </a:r>
            <a:r>
              <a:rPr b="1" lang="en"/>
              <a:t>lot</a:t>
            </a:r>
            <a:r>
              <a:rPr lang="en"/>
              <a:t>.</a:t>
            </a:r>
            <a:endParaRPr/>
          </a:p>
          <a:p>
            <a:pPr indent="0" lvl="0" marL="0" rtl="0">
              <a:spcBef>
                <a:spcPts val="1600"/>
              </a:spcBef>
              <a:spcAft>
                <a:spcPts val="0"/>
              </a:spcAft>
              <a:buNone/>
            </a:pPr>
            <a:r>
              <a:rPr b="1" lang="en"/>
              <a:t>Git</a:t>
            </a:r>
            <a:r>
              <a:rPr lang="en"/>
              <a:t> is a program used for </a:t>
            </a:r>
            <a:r>
              <a:rPr b="1" lang="en"/>
              <a:t>source control. </a:t>
            </a:r>
            <a:endParaRPr/>
          </a:p>
          <a:p>
            <a:pPr indent="0" lvl="0" marL="0" rtl="0">
              <a:spcBef>
                <a:spcPts val="1600"/>
              </a:spcBef>
              <a:spcAft>
                <a:spcPts val="0"/>
              </a:spcAft>
              <a:buNone/>
            </a:pPr>
            <a:r>
              <a:rPr lang="en"/>
              <a:t>Source control is simply a way to keep track of different versions of your software. It can be used to separate out development from production code, to safely add new features, or to roll back to an earlier version of your code.</a:t>
            </a:r>
            <a:endParaRPr/>
          </a:p>
          <a:p>
            <a:pPr indent="0" lvl="0" marL="0" rtl="0">
              <a:spcBef>
                <a:spcPts val="1600"/>
              </a:spcBef>
              <a:spcAft>
                <a:spcPts val="0"/>
              </a:spcAft>
              <a:buNone/>
            </a:pPr>
            <a:r>
              <a:rPr lang="en"/>
              <a:t>It can also be used to easily copy code, and to make code available to others, which is what we’ll be doing today.</a:t>
            </a:r>
            <a:endParaRPr/>
          </a:p>
          <a:p>
            <a:pPr indent="0" lvl="0" marL="0">
              <a:spcBef>
                <a:spcPts val="1600"/>
              </a:spcBef>
              <a:spcAft>
                <a:spcPts val="1600"/>
              </a:spcAft>
              <a:buNone/>
            </a:pPr>
            <a:r>
              <a:rPr lang="en"/>
              <a:t>Git revisions are called </a:t>
            </a:r>
            <a:r>
              <a:rPr b="1" lang="en"/>
              <a:t>repositories</a:t>
            </a:r>
            <a:r>
              <a:rPr lang="en"/>
              <a:t> or </a:t>
            </a:r>
            <a:r>
              <a:rPr b="1" lang="en"/>
              <a:t>repos</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GitHub</a:t>
            </a:r>
            <a:endParaRPr/>
          </a:p>
        </p:txBody>
      </p:sp>
      <p:sp>
        <p:nvSpPr>
          <p:cNvPr id="141" name="Google Shape;141;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GitHub</a:t>
            </a:r>
            <a:r>
              <a:rPr lang="en"/>
              <a:t> is basically the world’s nexus for open-source software. It is free to use and it’s where we’ll be storing the </a:t>
            </a:r>
            <a:r>
              <a:rPr b="1" lang="en"/>
              <a:t>repos</a:t>
            </a:r>
            <a:r>
              <a:rPr lang="en"/>
              <a:t> for this class. As this class goes on you’ll get daily practice in </a:t>
            </a:r>
            <a:r>
              <a:rPr b="1" lang="en"/>
              <a:t>cloning</a:t>
            </a:r>
            <a:r>
              <a:rPr lang="en"/>
              <a:t>, </a:t>
            </a:r>
            <a:r>
              <a:rPr b="1" lang="en"/>
              <a:t>pulling</a:t>
            </a:r>
            <a:r>
              <a:rPr lang="en"/>
              <a:t>, and </a:t>
            </a:r>
            <a:r>
              <a:rPr b="1" lang="en"/>
              <a:t>pushing</a:t>
            </a:r>
            <a:r>
              <a:rPr lang="en"/>
              <a:t> repos to Github. Eventually we’ll learn to use it to host our portfolio pages for free.</a:t>
            </a:r>
            <a:endParaRPr/>
          </a:p>
          <a:p>
            <a:pPr indent="0" lvl="0" marL="0">
              <a:spcBef>
                <a:spcPts val="1600"/>
              </a:spcBef>
              <a:spcAft>
                <a:spcPts val="1600"/>
              </a:spcAft>
              <a:buNone/>
            </a:pPr>
            <a:r>
              <a:rPr lang="en"/>
              <a:t>Right now, let’s do a simple Git command to download the source code for the two </a:t>
            </a:r>
            <a:r>
              <a:rPr b="1" lang="en"/>
              <a:t>How to Google</a:t>
            </a:r>
            <a:r>
              <a:rPr lang="en"/>
              <a:t> examples you just saw.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t>Exercise: Git Clone</a:t>
            </a:r>
            <a:endParaRPr b="1"/>
          </a:p>
        </p:txBody>
      </p:sp>
      <p:sp>
        <p:nvSpPr>
          <p:cNvPr id="147" name="Google Shape;147;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VS Code, open a </a:t>
            </a:r>
            <a:r>
              <a:rPr b="1" lang="en"/>
              <a:t>terminal</a:t>
            </a:r>
            <a:r>
              <a:rPr lang="en"/>
              <a:t> by using the </a:t>
            </a:r>
            <a:r>
              <a:rPr b="1" lang="en"/>
              <a:t>ctrl + ~ </a:t>
            </a:r>
            <a:r>
              <a:rPr lang="en"/>
              <a:t>keyboard shortcut</a:t>
            </a:r>
            <a:endParaRPr/>
          </a:p>
          <a:p>
            <a:pPr indent="-342900" lvl="0" marL="457200" rtl="0">
              <a:spcBef>
                <a:spcPts val="0"/>
              </a:spcBef>
              <a:spcAft>
                <a:spcPts val="0"/>
              </a:spcAft>
              <a:buSzPts val="1800"/>
              <a:buAutoNum type="arabicPeriod"/>
            </a:pPr>
            <a:r>
              <a:rPr lang="en"/>
              <a:t>In your terminal, type the following command: </a:t>
            </a:r>
            <a:r>
              <a:rPr b="1" lang="en">
                <a:latin typeface="Source Code Pro"/>
                <a:ea typeface="Source Code Pro"/>
                <a:cs typeface="Source Code Pro"/>
                <a:sym typeface="Source Code Pro"/>
              </a:rPr>
              <a:t>git clone </a:t>
            </a:r>
            <a:r>
              <a:rPr b="1" lang="en" u="sng">
                <a:solidFill>
                  <a:schemeClr val="accent2"/>
                </a:solidFill>
                <a:latin typeface="Source Code Pro"/>
                <a:ea typeface="Source Code Pro"/>
                <a:cs typeface="Source Code Pro"/>
                <a:sym typeface="Source Code Pro"/>
                <a:hlinkClick r:id="rId3"/>
              </a:rPr>
              <a:t>https://github.com/codeslo/bootcamp-prep</a:t>
            </a:r>
            <a:endParaRPr>
              <a:solidFill>
                <a:schemeClr val="accent2"/>
              </a:solidFill>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AutoNum type="arabicPeriod"/>
            </a:pPr>
            <a:r>
              <a:rPr lang="en">
                <a:latin typeface="Source Code Pro"/>
                <a:ea typeface="Source Code Pro"/>
                <a:cs typeface="Source Code Pro"/>
                <a:sym typeface="Source Code Pro"/>
              </a:rPr>
              <a:t>Watch the magic!</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AutoNum type="arabicPeriod"/>
            </a:pPr>
            <a:r>
              <a:rPr lang="en">
                <a:latin typeface="Source Code Pro"/>
                <a:ea typeface="Source Code Pro"/>
                <a:cs typeface="Source Code Pro"/>
                <a:sym typeface="Source Code Pro"/>
              </a:rPr>
              <a:t>You should now have a new sub-folder called </a:t>
            </a:r>
            <a:r>
              <a:rPr b="1" lang="en">
                <a:latin typeface="Source Code Pro"/>
                <a:ea typeface="Source Code Pro"/>
                <a:cs typeface="Source Code Pro"/>
                <a:sym typeface="Source Code Pro"/>
              </a:rPr>
              <a:t>bootcamp-prep</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AutoNum type="arabicPeriod"/>
            </a:pPr>
            <a:r>
              <a:rPr lang="en">
                <a:latin typeface="Source Code Pro"/>
                <a:ea typeface="Source Code Pro"/>
                <a:cs typeface="Source Code Pro"/>
                <a:sym typeface="Source Code Pro"/>
              </a:rPr>
              <a:t>Open the folder and you’ll see more sub-folders with many code examples. Find today’s folder to see the How to Google examples.</a:t>
            </a:r>
            <a:endParaRPr>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More Git Later...</a:t>
            </a:r>
            <a:endParaRPr/>
          </a:p>
        </p:txBody>
      </p:sp>
      <p:sp>
        <p:nvSpPr>
          <p:cNvPr id="153" name="Google Shape;153;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upcoming classes we’ll use Git to keep our source code files up-to-date. We’ll be able to refresh and add new files in seconds.</a:t>
            </a:r>
            <a:endParaRPr/>
          </a:p>
          <a:p>
            <a:pPr indent="0" lvl="0" marL="0" rtl="0">
              <a:spcBef>
                <a:spcPts val="1600"/>
              </a:spcBef>
              <a:spcAft>
                <a:spcPts val="0"/>
              </a:spcAft>
              <a:buNone/>
            </a:pPr>
            <a:r>
              <a:rPr lang="en"/>
              <a:t>One thing to keep in mind, is that the bootcamp-prep folder we just created should </a:t>
            </a:r>
            <a:r>
              <a:rPr b="1" lang="en"/>
              <a:t>only be used for source-code</a:t>
            </a:r>
            <a:r>
              <a:rPr lang="en"/>
              <a:t>. Be sure to create your own projects and exercises in a </a:t>
            </a:r>
            <a:r>
              <a:rPr b="1" lang="en"/>
              <a:t>separate folder</a:t>
            </a:r>
            <a:r>
              <a:rPr lang="en"/>
              <a:t>. This avoids the possibility of either overwriting your projects or getting Git errors that might seem confusing at this stage.</a:t>
            </a:r>
            <a:endParaRPr/>
          </a:p>
          <a:p>
            <a:pPr indent="0" lvl="0" marL="0">
              <a:spcBef>
                <a:spcPts val="1600"/>
              </a:spcBef>
              <a:spcAft>
                <a:spcPts val="1600"/>
              </a:spcAft>
              <a:buNone/>
            </a:pPr>
            <a:r>
              <a:rPr lang="en"/>
              <a:t>For now, let’s get back to CSS.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Key Points for CSS</a:t>
            </a:r>
            <a:endParaRPr/>
          </a:p>
        </p:txBody>
      </p:sp>
      <p:sp>
        <p:nvSpPr>
          <p:cNvPr id="159" name="Google Shape;159;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CSS uses </a:t>
            </a:r>
            <a:r>
              <a:rPr b="1" lang="en"/>
              <a:t>Selectors</a:t>
            </a:r>
            <a:r>
              <a:rPr lang="en"/>
              <a:t> to hook into elements in an HTML document. This is how it knows what elements to style.</a:t>
            </a:r>
            <a:endParaRPr/>
          </a:p>
          <a:p>
            <a:pPr indent="-342900" lvl="0" marL="457200" rtl="0">
              <a:spcBef>
                <a:spcPts val="0"/>
              </a:spcBef>
              <a:spcAft>
                <a:spcPts val="0"/>
              </a:spcAft>
              <a:buSzPts val="1800"/>
              <a:buAutoNum type="arabicPeriod"/>
            </a:pPr>
            <a:r>
              <a:rPr lang="en"/>
              <a:t>CSS uses properties called </a:t>
            </a:r>
            <a:r>
              <a:rPr b="1" lang="en"/>
              <a:t>rules</a:t>
            </a:r>
            <a:r>
              <a:rPr lang="en"/>
              <a:t> to tell the browser how to style an element</a:t>
            </a:r>
            <a:endParaRPr/>
          </a:p>
          <a:p>
            <a:pPr indent="-342900" lvl="0" marL="457200" rtl="0">
              <a:spcBef>
                <a:spcPts val="0"/>
              </a:spcBef>
              <a:spcAft>
                <a:spcPts val="0"/>
              </a:spcAft>
              <a:buSzPts val="1800"/>
              <a:buAutoNum type="arabicPeriod"/>
            </a:pPr>
            <a:r>
              <a:rPr lang="en"/>
              <a:t>There are </a:t>
            </a:r>
            <a:r>
              <a:rPr i="1" lang="en"/>
              <a:t>thousands</a:t>
            </a:r>
            <a:r>
              <a:rPr lang="en"/>
              <a:t> of CSS rules and no one knows all of them. </a:t>
            </a:r>
            <a:endParaRPr/>
          </a:p>
          <a:p>
            <a:pPr indent="-342900" lvl="0" marL="457200" rtl="0">
              <a:spcBef>
                <a:spcPts val="0"/>
              </a:spcBef>
              <a:spcAft>
                <a:spcPts val="0"/>
              </a:spcAft>
              <a:buSzPts val="1800"/>
              <a:buAutoNum type="arabicPeriod"/>
            </a:pPr>
            <a:r>
              <a:rPr lang="en"/>
              <a:t>If you find yourself in need of a CSS rule you don’t know, refer to your “how to Google” page. </a:t>
            </a:r>
            <a:endParaRPr/>
          </a:p>
          <a:p>
            <a:pPr indent="-342900" lvl="0" marL="457200">
              <a:spcBef>
                <a:spcPts val="0"/>
              </a:spcBef>
              <a:spcAft>
                <a:spcPts val="0"/>
              </a:spcAft>
              <a:buSzPts val="1800"/>
              <a:buAutoNum type="arabicPeriod"/>
            </a:pPr>
            <a:r>
              <a:rPr lang="en"/>
              <a:t>CSS can be frustrating in the beginning. Like anything, it gets easier the more you use it.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Inline Styling</a:t>
            </a:r>
            <a:endParaRPr/>
          </a:p>
        </p:txBody>
      </p:sp>
      <p:sp>
        <p:nvSpPr>
          <p:cNvPr id="165" name="Google Shape;16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simple way to add CSS styling is to write a </a:t>
            </a:r>
            <a:r>
              <a:rPr b="1" lang="en"/>
              <a:t>style</a:t>
            </a:r>
            <a:r>
              <a:rPr lang="en"/>
              <a:t> property right into an element’s HTML tag. This automatically </a:t>
            </a:r>
            <a:r>
              <a:rPr b="1" lang="en"/>
              <a:t>selects</a:t>
            </a:r>
            <a:r>
              <a:rPr lang="en"/>
              <a:t> the element in question. Then all you have to do is define a rule or two.</a:t>
            </a:r>
            <a:endParaRPr/>
          </a:p>
          <a:p>
            <a:pPr indent="0" lvl="0" marL="0">
              <a:spcBef>
                <a:spcPts val="1600"/>
              </a:spcBef>
              <a:spcAft>
                <a:spcPts val="0"/>
              </a:spcAft>
              <a:buNone/>
            </a:pPr>
            <a:r>
              <a:rPr lang="en"/>
              <a:t>The problem with inline styling is you’d have to add it for every element individually.</a:t>
            </a:r>
            <a:endParaRPr/>
          </a:p>
          <a:p>
            <a:pPr indent="0" lvl="0" marL="0">
              <a:spcBef>
                <a:spcPts val="1600"/>
              </a:spcBef>
              <a:spcAft>
                <a:spcPts val="1600"/>
              </a:spcAft>
              <a:buNone/>
            </a:pPr>
            <a:r>
              <a:t/>
            </a:r>
            <a:endParaRPr/>
          </a:p>
        </p:txBody>
      </p:sp>
      <p:sp>
        <p:nvSpPr>
          <p:cNvPr id="166" name="Google Shape;166;p30"/>
          <p:cNvSpPr txBox="1"/>
          <p:nvPr/>
        </p:nvSpPr>
        <p:spPr>
          <a:xfrm>
            <a:off x="436200" y="3227050"/>
            <a:ext cx="8271600" cy="14130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style</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"color:blue;"</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is a Blue Heading</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element has no style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Internal Style Sheet</a:t>
            </a:r>
            <a:endParaRPr/>
          </a:p>
        </p:txBody>
      </p:sp>
      <p:sp>
        <p:nvSpPr>
          <p:cNvPr id="172" name="Google Shape;172;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A better way to style a page is with a </a:t>
            </a:r>
            <a:r>
              <a:rPr b="1" lang="en"/>
              <a:t>style sheet</a:t>
            </a:r>
            <a:r>
              <a:rPr lang="en"/>
              <a:t>. A style sheet contains rules that can be used by multiple elements on a page.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Git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Did you install Git? We’re going to use it a little later.</a:t>
            </a:r>
            <a:endParaRPr/>
          </a:p>
          <a:p>
            <a:pPr indent="0" lvl="0" marL="0">
              <a:spcBef>
                <a:spcPts val="1600"/>
              </a:spcBef>
              <a:spcAft>
                <a:spcPts val="0"/>
              </a:spcAft>
              <a:buNone/>
            </a:pPr>
            <a:r>
              <a:rPr lang="en"/>
              <a:t>If not, try to install it now.</a:t>
            </a:r>
            <a:endParaRPr/>
          </a:p>
          <a:p>
            <a:pPr indent="0" lvl="0" marL="0">
              <a:spcBef>
                <a:spcPts val="1600"/>
              </a:spcBef>
              <a:spcAft>
                <a:spcPts val="0"/>
              </a:spcAft>
              <a:buNone/>
            </a:pPr>
            <a:r>
              <a:rPr lang="en" u="sng">
                <a:solidFill>
                  <a:schemeClr val="hlink"/>
                </a:solidFill>
                <a:hlinkClick r:id="rId3"/>
              </a:rPr>
              <a:t>https://git-scm.com/</a:t>
            </a:r>
            <a:endParaRPr/>
          </a:p>
          <a:p>
            <a:pPr indent="0" lvl="0" mar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nvSpPr>
        <p:spPr>
          <a:xfrm>
            <a:off x="290775" y="348925"/>
            <a:ext cx="8592600" cy="45318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style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D7BA7D"/>
                </a:solidFill>
                <a:latin typeface="Consolas"/>
                <a:ea typeface="Consolas"/>
                <a:cs typeface="Consolas"/>
                <a:sym typeface="Consolas"/>
              </a:rPr>
              <a:t>h1</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color</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blue</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style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is a blue heading</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So is this one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h1</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h2</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element has no style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h2</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Exercise: Now you make a stylesheet</a:t>
            </a:r>
            <a:endParaRPr/>
          </a:p>
        </p:txBody>
      </p:sp>
      <p:sp>
        <p:nvSpPr>
          <p:cNvPr id="183" name="Google Shape;183;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a stylesheet in the head area of your How to Google page.</a:t>
            </a:r>
            <a:endParaRPr/>
          </a:p>
          <a:p>
            <a:pPr indent="0" lvl="0" marL="0">
              <a:spcBef>
                <a:spcPts val="1600"/>
              </a:spcBef>
              <a:spcAft>
                <a:spcPts val="0"/>
              </a:spcAft>
              <a:buNone/>
            </a:pPr>
            <a:r>
              <a:rPr lang="en"/>
              <a:t>For now, just include a single rule to make sure everything is working. Don’t forget to refresh your page!</a:t>
            </a:r>
            <a:endParaRPr/>
          </a:p>
          <a:p>
            <a:pPr indent="0" lvl="0" marL="0" rtl="0">
              <a:lnSpc>
                <a:spcPct val="135714"/>
              </a:lnSpc>
              <a:spcBef>
                <a:spcPts val="1600"/>
              </a:spcBef>
              <a:spcAft>
                <a:spcPts val="0"/>
              </a:spcAft>
              <a:buClr>
                <a:schemeClr val="dk1"/>
              </a:buClr>
              <a:buSzPts val="1100"/>
              <a:buFont typeface="Arial"/>
              <a:buNone/>
            </a:pPr>
            <a:r>
              <a:t/>
            </a:r>
            <a:endParaRPr sz="1050">
              <a:solidFill>
                <a:srgbClr val="D4D4D4"/>
              </a:solidFill>
              <a:latin typeface="Consolas"/>
              <a:ea typeface="Consolas"/>
              <a:cs typeface="Consolas"/>
              <a:sym typeface="Consolas"/>
            </a:endParaRPr>
          </a:p>
          <a:p>
            <a:pPr indent="0" lvl="0" marL="0" rtl="0">
              <a:spcBef>
                <a:spcPts val="0"/>
              </a:spcBef>
              <a:spcAft>
                <a:spcPts val="1600"/>
              </a:spcAft>
              <a:buNone/>
            </a:pPr>
            <a:r>
              <a:t/>
            </a:r>
            <a:endParaRPr/>
          </a:p>
        </p:txBody>
      </p:sp>
      <p:sp>
        <p:nvSpPr>
          <p:cNvPr id="184" name="Google Shape;184;p33"/>
          <p:cNvSpPr txBox="1"/>
          <p:nvPr/>
        </p:nvSpPr>
        <p:spPr>
          <a:xfrm>
            <a:off x="410225" y="2627500"/>
            <a:ext cx="8193900" cy="1809300"/>
          </a:xfrm>
          <a:prstGeom prst="rect">
            <a:avLst/>
          </a:prstGeom>
          <a:solidFill>
            <a:schemeClr val="dk1"/>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D7BA7D"/>
                </a:solidFill>
                <a:latin typeface="Consolas"/>
                <a:ea typeface="Consolas"/>
                <a:cs typeface="Consolas"/>
                <a:sym typeface="Consolas"/>
              </a:rPr>
              <a:t>h1</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457200" lvl="0" marL="0" rtl="0">
              <a:lnSpc>
                <a:spcPct val="135714"/>
              </a:lnSpc>
              <a:spcBef>
                <a:spcPts val="0"/>
              </a:spcBef>
              <a:spcAft>
                <a:spcPts val="0"/>
              </a:spcAft>
              <a:buClr>
                <a:schemeClr val="dk1"/>
              </a:buClr>
              <a:buSzPts val="1100"/>
              <a:buFont typeface="Arial"/>
              <a:buNone/>
            </a:pPr>
            <a:r>
              <a:rPr lang="en" sz="1800">
                <a:solidFill>
                  <a:srgbClr val="9CDCFE"/>
                </a:solidFill>
                <a:latin typeface="Consolas"/>
                <a:ea typeface="Consolas"/>
                <a:cs typeface="Consolas"/>
                <a:sym typeface="Consolas"/>
              </a:rPr>
              <a:t>font-size</a:t>
            </a:r>
            <a:r>
              <a:rPr lang="en" sz="1800">
                <a:solidFill>
                  <a:srgbClr val="D4D4D4"/>
                </a:solidFill>
                <a:latin typeface="Consolas"/>
                <a:ea typeface="Consolas"/>
                <a:cs typeface="Consolas"/>
                <a:sym typeface="Consolas"/>
              </a:rPr>
              <a:t>: </a:t>
            </a:r>
            <a:r>
              <a:rPr lang="en" sz="1800">
                <a:solidFill>
                  <a:srgbClr val="B5CEA8"/>
                </a:solidFill>
                <a:latin typeface="Consolas"/>
                <a:ea typeface="Consolas"/>
                <a:cs typeface="Consolas"/>
                <a:sym typeface="Consolas"/>
              </a:rPr>
              <a:t>80px</a:t>
            </a: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Time to Check 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5"/>
          <p:cNvPicPr preferRelativeResize="0"/>
          <p:nvPr/>
        </p:nvPicPr>
        <p:blipFill>
          <a:blip r:embed="rId3">
            <a:alphaModFix/>
          </a:blip>
          <a:stretch>
            <a:fillRect/>
          </a:stretch>
        </p:blipFill>
        <p:spPr>
          <a:xfrm>
            <a:off x="1269447" y="1093848"/>
            <a:ext cx="6605106" cy="3492450"/>
          </a:xfrm>
          <a:prstGeom prst="rect">
            <a:avLst/>
          </a:prstGeom>
          <a:noFill/>
          <a:ln>
            <a:noFill/>
          </a:ln>
        </p:spPr>
      </p:pic>
      <p:sp>
        <p:nvSpPr>
          <p:cNvPr id="195" name="Google Shape;195;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Anatomy of a CSS Rule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Color and Background Color</a:t>
            </a:r>
            <a:endParaRPr/>
          </a:p>
        </p:txBody>
      </p:sp>
      <p:sp>
        <p:nvSpPr>
          <p:cNvPr id="201" name="Google Shape;201;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far too many CSS rules for us to go over all of them in this class (not that we know them all) but we’ll go over some common ones.</a:t>
            </a:r>
            <a:endParaRPr/>
          </a:p>
          <a:p>
            <a:pPr indent="0" lvl="0" marL="0">
              <a:spcBef>
                <a:spcPts val="1600"/>
              </a:spcBef>
              <a:spcAft>
                <a:spcPts val="0"/>
              </a:spcAft>
              <a:buNone/>
            </a:pPr>
            <a:r>
              <a:rPr lang="en"/>
              <a:t>The </a:t>
            </a:r>
            <a:r>
              <a:rPr b="1" lang="en"/>
              <a:t>color</a:t>
            </a:r>
            <a:r>
              <a:rPr lang="en"/>
              <a:t> property changes the </a:t>
            </a:r>
            <a:r>
              <a:rPr b="1" lang="en"/>
              <a:t>font color</a:t>
            </a:r>
            <a:r>
              <a:rPr lang="en"/>
              <a:t> of an element. It can be set to a variety of english-language settings like “red” or “blue” or it can be set using a hex value such as </a:t>
            </a:r>
            <a:r>
              <a:rPr b="1" lang="en"/>
              <a:t>#fffff</a:t>
            </a:r>
            <a:r>
              <a:rPr lang="en"/>
              <a:t> or </a:t>
            </a:r>
            <a:r>
              <a:rPr b="1" lang="en"/>
              <a:t>#</a:t>
            </a:r>
            <a:r>
              <a:rPr b="1" lang="en"/>
              <a:t>37474F</a:t>
            </a:r>
            <a:r>
              <a:rPr lang="en"/>
              <a:t>.</a:t>
            </a:r>
            <a:endParaRPr/>
          </a:p>
          <a:p>
            <a:pPr indent="0" lvl="0" marL="0">
              <a:spcBef>
                <a:spcPts val="1600"/>
              </a:spcBef>
              <a:spcAft>
                <a:spcPts val="1600"/>
              </a:spcAft>
              <a:buNone/>
            </a:pPr>
            <a:r>
              <a:rPr lang="en"/>
              <a:t>The </a:t>
            </a:r>
            <a:r>
              <a:rPr b="1" lang="en"/>
              <a:t>background-color </a:t>
            </a:r>
            <a:r>
              <a:rPr lang="en"/>
              <a:t>property changes the, well, background color of an element. It is set in the same way as the color property.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Classes and IDs</a:t>
            </a:r>
            <a:endParaRPr/>
          </a:p>
        </p:txBody>
      </p:sp>
      <p:sp>
        <p:nvSpPr>
          <p:cNvPr id="207" name="Google Shape;207;p3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 can also assign specific </a:t>
            </a:r>
            <a:r>
              <a:rPr b="1" lang="en"/>
              <a:t>selectors</a:t>
            </a:r>
            <a:r>
              <a:rPr lang="en"/>
              <a:t> to elements in order to style them.</a:t>
            </a:r>
            <a:endParaRPr/>
          </a:p>
          <a:p>
            <a:pPr indent="0" lvl="0" marL="0">
              <a:spcBef>
                <a:spcPts val="1600"/>
              </a:spcBef>
              <a:spcAft>
                <a:spcPts val="0"/>
              </a:spcAft>
              <a:buNone/>
            </a:pPr>
            <a:r>
              <a:rPr lang="en"/>
              <a:t>For example, let’s imagine that you wanted to change all the text in one paragraph to aqua and another to gold. In order to do that, we’d assign </a:t>
            </a:r>
            <a:r>
              <a:rPr b="1" lang="en"/>
              <a:t>classes</a:t>
            </a:r>
            <a:r>
              <a:rPr lang="en"/>
              <a:t> to those elements like this (note, the class names are arbitrary):</a:t>
            </a:r>
            <a:endParaRPr/>
          </a:p>
          <a:p>
            <a:pPr indent="0" lvl="0" marL="0">
              <a:spcBef>
                <a:spcPts val="1600"/>
              </a:spcBef>
              <a:spcAft>
                <a:spcPts val="1600"/>
              </a:spcAft>
              <a:buNone/>
            </a:pPr>
            <a:r>
              <a:t/>
            </a:r>
            <a:endParaRPr/>
          </a:p>
        </p:txBody>
      </p:sp>
      <p:sp>
        <p:nvSpPr>
          <p:cNvPr id="208" name="Google Shape;208;p37"/>
          <p:cNvSpPr txBox="1"/>
          <p:nvPr/>
        </p:nvSpPr>
        <p:spPr>
          <a:xfrm>
            <a:off x="421100" y="2932525"/>
            <a:ext cx="8301900" cy="15273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p</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class</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"color-one"</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text is aqua</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p</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p</a:t>
            </a: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class</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"color-two"</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This text is gold</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p</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Difference Between Classes and IDs</a:t>
            </a:r>
            <a:endParaRPr/>
          </a:p>
        </p:txBody>
      </p:sp>
      <p:sp>
        <p:nvSpPr>
          <p:cNvPr id="214" name="Google Shape;214;p3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IDs can be used for styling in the same way that classes can.</a:t>
            </a:r>
            <a:endParaRPr/>
          </a:p>
          <a:p>
            <a:pPr indent="0" lvl="0" marL="0">
              <a:spcBef>
                <a:spcPts val="1600"/>
              </a:spcBef>
              <a:spcAft>
                <a:spcPts val="0"/>
              </a:spcAft>
              <a:buNone/>
            </a:pPr>
            <a:r>
              <a:rPr lang="en"/>
              <a:t>The big difference between the two is semantic. Classes are usually used for styling, while IDs are usually used for hooking into a specific element (such as a button) with JavaScript.</a:t>
            </a:r>
            <a:endParaRPr/>
          </a:p>
          <a:p>
            <a:pPr indent="0" lvl="0" marL="0">
              <a:spcBef>
                <a:spcPts val="1600"/>
              </a:spcBef>
              <a:spcAft>
                <a:spcPts val="0"/>
              </a:spcAft>
              <a:buNone/>
            </a:pPr>
            <a:r>
              <a:rPr lang="en"/>
              <a:t>IDs should be </a:t>
            </a:r>
            <a:r>
              <a:rPr b="1" lang="en"/>
              <a:t>unique</a:t>
            </a:r>
            <a:r>
              <a:rPr lang="en"/>
              <a:t> in a page.</a:t>
            </a:r>
            <a:endParaRPr/>
          </a:p>
          <a:p>
            <a:pPr indent="0" lvl="0" marL="0">
              <a:spcBef>
                <a:spcPts val="1600"/>
              </a:spcBef>
              <a:spcAft>
                <a:spcPts val="1600"/>
              </a:spcAft>
              <a:buNone/>
            </a:pPr>
            <a:r>
              <a:rPr lang="en"/>
              <a:t>Classes can, and often are, shared by many elements.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Styling with Class</a:t>
            </a:r>
            <a:endParaRPr/>
          </a:p>
        </p:txBody>
      </p:sp>
      <p:sp>
        <p:nvSpPr>
          <p:cNvPr id="220" name="Google Shape;220;p3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CSS for styling that text looks like this (note that a period designates a class in CSS):</a:t>
            </a:r>
            <a:endParaRPr/>
          </a:p>
          <a:p>
            <a:pPr indent="0" lvl="0" marL="0">
              <a:spcBef>
                <a:spcPts val="1600"/>
              </a:spcBef>
              <a:spcAft>
                <a:spcPts val="1600"/>
              </a:spcAft>
              <a:buNone/>
            </a:pPr>
            <a:r>
              <a:t/>
            </a:r>
            <a:endParaRPr/>
          </a:p>
        </p:txBody>
      </p:sp>
      <p:sp>
        <p:nvSpPr>
          <p:cNvPr id="221" name="Google Shape;221;p39"/>
          <p:cNvSpPr txBox="1"/>
          <p:nvPr/>
        </p:nvSpPr>
        <p:spPr>
          <a:xfrm>
            <a:off x="451200" y="1968925"/>
            <a:ext cx="8241600" cy="30147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style</a:t>
            </a:r>
            <a:r>
              <a:rPr lang="en" sz="1800">
                <a:solidFill>
                  <a:srgbClr val="808080"/>
                </a:solidFill>
                <a:latin typeface="Consolas"/>
                <a:ea typeface="Consolas"/>
                <a:cs typeface="Consolas"/>
                <a:sym typeface="Consolas"/>
              </a:rPr>
              <a:t>&gt;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D7BA7D"/>
                </a:solidFill>
                <a:latin typeface="Consolas"/>
                <a:ea typeface="Consolas"/>
                <a:cs typeface="Consolas"/>
                <a:sym typeface="Consolas"/>
              </a:rPr>
              <a:t>.color-one</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color</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aqua</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D7BA7D"/>
                </a:solidFill>
                <a:latin typeface="Consolas"/>
                <a:ea typeface="Consolas"/>
                <a:cs typeface="Consolas"/>
                <a:sym typeface="Consolas"/>
              </a:rPr>
              <a:t>.color-two</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9CDCFE"/>
                </a:solidFill>
                <a:latin typeface="Consolas"/>
                <a:ea typeface="Consolas"/>
                <a:cs typeface="Consolas"/>
                <a:sym typeface="Consolas"/>
              </a:rPr>
              <a:t>color</a:t>
            </a:r>
            <a:r>
              <a:rPr lang="en" sz="1800">
                <a:solidFill>
                  <a:srgbClr val="D4D4D4"/>
                </a:solidFill>
                <a:latin typeface="Consolas"/>
                <a:ea typeface="Consolas"/>
                <a:cs typeface="Consolas"/>
                <a:sym typeface="Consolas"/>
              </a:rPr>
              <a:t>:</a:t>
            </a:r>
            <a:r>
              <a:rPr lang="en" sz="1800">
                <a:solidFill>
                  <a:srgbClr val="CE9178"/>
                </a:solidFill>
                <a:latin typeface="Consolas"/>
                <a:ea typeface="Consolas"/>
                <a:cs typeface="Consolas"/>
                <a:sym typeface="Consolas"/>
              </a:rPr>
              <a:t>gold</a:t>
            </a:r>
            <a:r>
              <a:rPr lang="en" sz="1800">
                <a:solidFill>
                  <a:srgbClr val="D4D4D4"/>
                </a:solidFill>
                <a:latin typeface="Consolas"/>
                <a:ea typeface="Consolas"/>
                <a:cs typeface="Consolas"/>
                <a:sym typeface="Consolas"/>
              </a:rPr>
              <a:t>;</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endParaRPr sz="18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style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Colorize it</a:t>
            </a:r>
            <a:endParaRPr/>
          </a:p>
        </p:txBody>
      </p:sp>
      <p:sp>
        <p:nvSpPr>
          <p:cNvPr id="227" name="Google Shape;227;p4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Assign different classes to various elements on your How to Google page</a:t>
            </a:r>
            <a:endParaRPr/>
          </a:p>
          <a:p>
            <a:pPr indent="-342900" lvl="0" marL="457200" rtl="0">
              <a:spcBef>
                <a:spcPts val="0"/>
              </a:spcBef>
              <a:spcAft>
                <a:spcPts val="0"/>
              </a:spcAft>
              <a:buSzPts val="1800"/>
              <a:buAutoNum type="arabicPeriod"/>
            </a:pPr>
            <a:r>
              <a:rPr lang="en"/>
              <a:t>Using CSS and an internal stylesheet, change the color and background color of these elements.</a:t>
            </a:r>
            <a:endParaRPr/>
          </a:p>
          <a:p>
            <a:pPr indent="-342900" lvl="0" marL="457200">
              <a:spcBef>
                <a:spcPts val="0"/>
              </a:spcBef>
              <a:spcAft>
                <a:spcPts val="0"/>
              </a:spcAft>
              <a:buSzPts val="1800"/>
              <a:buAutoNum type="arabicPeriod"/>
            </a:pPr>
            <a:r>
              <a:rPr lang="en"/>
              <a:t>Go crazy. We’re not going for high art here, we’re just getting comfortable with CSS.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Big and Little</a:t>
            </a:r>
            <a:endParaRPr/>
          </a:p>
        </p:txBody>
      </p:sp>
      <p:sp>
        <p:nvSpPr>
          <p:cNvPr id="233" name="Google Shape;233;p41"/>
          <p:cNvSpPr txBox="1"/>
          <p:nvPr>
            <p:ph idx="1" type="body"/>
          </p:nvPr>
        </p:nvSpPr>
        <p:spPr>
          <a:xfrm>
            <a:off x="311700" y="1017725"/>
            <a:ext cx="8520600" cy="3853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1.Make a brand new HTML document called </a:t>
            </a:r>
            <a:r>
              <a:rPr b="1" lang="en"/>
              <a:t>big-and-little.html</a:t>
            </a:r>
            <a:endParaRPr/>
          </a:p>
          <a:p>
            <a:pPr indent="0" lvl="0" marL="0">
              <a:spcBef>
                <a:spcPts val="1600"/>
              </a:spcBef>
              <a:spcAft>
                <a:spcPts val="0"/>
              </a:spcAft>
              <a:buNone/>
            </a:pPr>
            <a:r>
              <a:rPr lang="en"/>
              <a:t>2. Add doctype, head, and body sections to your document</a:t>
            </a:r>
            <a:endParaRPr/>
          </a:p>
          <a:p>
            <a:pPr indent="0" lvl="0" marL="0">
              <a:spcBef>
                <a:spcPts val="1600"/>
              </a:spcBef>
              <a:spcAft>
                <a:spcPts val="0"/>
              </a:spcAft>
              <a:buNone/>
            </a:pPr>
            <a:r>
              <a:rPr lang="en"/>
              <a:t>3. Add a title and internal stylesheet to your head section</a:t>
            </a:r>
            <a:endParaRPr/>
          </a:p>
          <a:p>
            <a:pPr indent="0" lvl="0" marL="0">
              <a:spcBef>
                <a:spcPts val="1600"/>
              </a:spcBef>
              <a:spcAft>
                <a:spcPts val="0"/>
              </a:spcAft>
              <a:buNone/>
            </a:pPr>
            <a:r>
              <a:rPr lang="en"/>
              <a:t>4. In the body section, create two sets of paragraph elements. One should say “big text” the other should say “small text”</a:t>
            </a:r>
            <a:endParaRPr/>
          </a:p>
          <a:p>
            <a:pPr indent="0" lvl="0" marL="0">
              <a:spcBef>
                <a:spcPts val="1600"/>
              </a:spcBef>
              <a:spcAft>
                <a:spcPts val="0"/>
              </a:spcAft>
              <a:buNone/>
            </a:pPr>
            <a:r>
              <a:rPr lang="en"/>
              <a:t>5. Assign separate classes to your &lt;p&gt; elements. </a:t>
            </a:r>
            <a:endParaRPr/>
          </a:p>
          <a:p>
            <a:pPr indent="0" lvl="0" marL="0">
              <a:spcBef>
                <a:spcPts val="1600"/>
              </a:spcBef>
              <a:spcAft>
                <a:spcPts val="0"/>
              </a:spcAft>
              <a:buNone/>
            </a:pPr>
            <a:r>
              <a:rPr lang="en"/>
              <a:t>6. Give one class a CSS rule of </a:t>
            </a:r>
            <a:r>
              <a:rPr b="1" lang="en"/>
              <a:t>font-size: 24px</a:t>
            </a:r>
            <a:r>
              <a:rPr lang="en">
                <a:solidFill>
                  <a:schemeClr val="accent5"/>
                </a:solidFill>
              </a:rPr>
              <a:t> </a:t>
            </a:r>
            <a:r>
              <a:rPr lang="en"/>
              <a:t>and the other </a:t>
            </a:r>
            <a:r>
              <a:rPr b="1" lang="en"/>
              <a:t>font-size: 8px</a:t>
            </a:r>
            <a:endParaRPr b="1"/>
          </a:p>
          <a:p>
            <a:pPr indent="0" lvl="0" marL="0">
              <a:spcBef>
                <a:spcPts val="1600"/>
              </a:spcBef>
              <a:spcAft>
                <a:spcPts val="1600"/>
              </a:spcAft>
              <a:buNone/>
            </a:pPr>
            <a:r>
              <a:rPr lang="en"/>
              <a:t>7. Don’t forget semicolons!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 Important VS Code Setting</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 haven’t already…</a:t>
            </a:r>
            <a:endParaRPr/>
          </a:p>
          <a:p>
            <a:pPr indent="-342900" lvl="0" marL="457200" rtl="0">
              <a:spcBef>
                <a:spcPts val="1600"/>
              </a:spcBef>
              <a:spcAft>
                <a:spcPts val="0"/>
              </a:spcAft>
              <a:buSzPts val="1800"/>
              <a:buAutoNum type="arabicPeriod"/>
            </a:pPr>
            <a:r>
              <a:rPr lang="en"/>
              <a:t>Open VS Code</a:t>
            </a:r>
            <a:endParaRPr/>
          </a:p>
          <a:p>
            <a:pPr indent="-342900" lvl="0" marL="457200" rtl="0">
              <a:spcBef>
                <a:spcPts val="0"/>
              </a:spcBef>
              <a:spcAft>
                <a:spcPts val="0"/>
              </a:spcAft>
              <a:buSzPts val="1800"/>
              <a:buAutoNum type="arabicPeriod"/>
            </a:pPr>
            <a:r>
              <a:rPr lang="en"/>
              <a:t>In the top menu go to View → Toggle Word Wrap and click this option. If your code ever goes off the edge of the right side of the screen, use this option to make it wrap around. This won’t hurt your code.</a:t>
            </a:r>
            <a:endParaRPr/>
          </a:p>
          <a:p>
            <a:pPr indent="-342900" lvl="0" marL="457200" rtl="0">
              <a:spcBef>
                <a:spcPts val="0"/>
              </a:spcBef>
              <a:spcAft>
                <a:spcPts val="0"/>
              </a:spcAft>
              <a:buSzPts val="1800"/>
              <a:buAutoNum type="arabicPeriod"/>
            </a:pPr>
            <a:r>
              <a:rPr lang="en"/>
              <a:t>Alternately, use the keyboard shortcut Alt + Z</a:t>
            </a:r>
            <a:endParaRPr/>
          </a:p>
          <a:p>
            <a:pPr indent="-342900" lvl="0" marL="457200">
              <a:spcBef>
                <a:spcPts val="0"/>
              </a:spcBef>
              <a:spcAft>
                <a:spcPts val="0"/>
              </a:spcAft>
              <a:buSzPts val="1800"/>
              <a:buAutoNum type="arabicPeriod"/>
            </a:pPr>
            <a:r>
              <a:rPr lang="en"/>
              <a:t>Done!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Margins, Padding, and Borders</a:t>
            </a:r>
            <a:endParaRPr/>
          </a:p>
        </p:txBody>
      </p:sp>
      <p:sp>
        <p:nvSpPr>
          <p:cNvPr id="239" name="Google Shape;239;p42"/>
          <p:cNvSpPr txBox="1"/>
          <p:nvPr>
            <p:ph idx="1" type="body"/>
          </p:nvPr>
        </p:nvSpPr>
        <p:spPr>
          <a:xfrm>
            <a:off x="311700" y="1225225"/>
            <a:ext cx="8520600" cy="3432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Make a new HTML document called </a:t>
            </a:r>
            <a:r>
              <a:rPr b="1" lang="en"/>
              <a:t>box-model.html</a:t>
            </a:r>
            <a:endParaRPr/>
          </a:p>
          <a:p>
            <a:pPr indent="-342900" lvl="0" marL="457200" rtl="0">
              <a:spcBef>
                <a:spcPts val="0"/>
              </a:spcBef>
              <a:spcAft>
                <a:spcPts val="0"/>
              </a:spcAft>
              <a:buSzPts val="1800"/>
              <a:buAutoNum type="arabicPeriod"/>
            </a:pPr>
            <a:r>
              <a:rPr lang="en"/>
              <a:t>Give it doctype, head and body tags with an internal stylesheet in the head</a:t>
            </a:r>
            <a:endParaRPr/>
          </a:p>
          <a:p>
            <a:pPr indent="-342900" lvl="0" marL="457200" rtl="0">
              <a:spcBef>
                <a:spcPts val="0"/>
              </a:spcBef>
              <a:spcAft>
                <a:spcPts val="0"/>
              </a:spcAft>
              <a:buSzPts val="1800"/>
              <a:buAutoNum type="arabicPeriod"/>
            </a:pPr>
            <a:r>
              <a:rPr lang="en"/>
              <a:t>In &lt;body&gt; create an heading element that reads “This is An Element”</a:t>
            </a:r>
            <a:endParaRPr/>
          </a:p>
          <a:p>
            <a:pPr indent="-342900" lvl="0" marL="457200" rtl="0">
              <a:spcBef>
                <a:spcPts val="0"/>
              </a:spcBef>
              <a:spcAft>
                <a:spcPts val="0"/>
              </a:spcAft>
              <a:buSzPts val="1800"/>
              <a:buAutoNum type="arabicPeriod"/>
            </a:pPr>
            <a:r>
              <a:rPr lang="en"/>
              <a:t>Give it a class of “my-box”</a:t>
            </a:r>
            <a:endParaRPr/>
          </a:p>
          <a:p>
            <a:pPr indent="-342900" lvl="0" marL="457200" rtl="0">
              <a:spcBef>
                <a:spcPts val="0"/>
              </a:spcBef>
              <a:spcAft>
                <a:spcPts val="0"/>
              </a:spcAft>
              <a:buSzPts val="1800"/>
              <a:buAutoNum type="arabicPeriod"/>
            </a:pPr>
            <a:r>
              <a:rPr lang="en"/>
              <a:t>Give .my-box a property of </a:t>
            </a:r>
            <a:r>
              <a:rPr b="1" lang="en"/>
              <a:t>border</a:t>
            </a:r>
            <a:r>
              <a:rPr lang="en"/>
              <a:t> with a value of </a:t>
            </a:r>
            <a:r>
              <a:rPr b="1" lang="en"/>
              <a:t>2px solid black</a:t>
            </a:r>
            <a:endParaRPr/>
          </a:p>
          <a:p>
            <a:pPr indent="-342900" lvl="0" marL="457200" rtl="0">
              <a:spcBef>
                <a:spcPts val="0"/>
              </a:spcBef>
              <a:spcAft>
                <a:spcPts val="0"/>
              </a:spcAft>
              <a:buSzPts val="1800"/>
              <a:buAutoNum type="arabicPeriod"/>
            </a:pPr>
            <a:r>
              <a:rPr lang="en"/>
              <a:t>Open your new page in a browser.</a:t>
            </a:r>
            <a:endParaRPr/>
          </a:p>
          <a:p>
            <a:pPr indent="0" lvl="0" marL="0" rtl="0">
              <a:spcBef>
                <a:spcPts val="1600"/>
              </a:spcBef>
              <a:spcAft>
                <a:spcPts val="1600"/>
              </a:spcAft>
              <a:buNone/>
            </a:pPr>
            <a:r>
              <a:t/>
            </a:r>
            <a:endParaRPr/>
          </a:p>
        </p:txBody>
      </p:sp>
      <p:sp>
        <p:nvSpPr>
          <p:cNvPr id="240" name="Google Shape;240;p42"/>
          <p:cNvSpPr txBox="1"/>
          <p:nvPr/>
        </p:nvSpPr>
        <p:spPr>
          <a:xfrm>
            <a:off x="401050" y="3237575"/>
            <a:ext cx="8341800" cy="15027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style</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D7BA7D"/>
                </a:solidFill>
                <a:latin typeface="Consolas"/>
                <a:ea typeface="Consolas"/>
                <a:cs typeface="Consolas"/>
                <a:sym typeface="Consolas"/>
              </a:rPr>
              <a:t>.my-box</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r>
              <a:rPr lang="en">
                <a:solidFill>
                  <a:srgbClr val="9CDCFE"/>
                </a:solidFill>
                <a:latin typeface="Consolas"/>
                <a:ea typeface="Consolas"/>
                <a:cs typeface="Consolas"/>
                <a:sym typeface="Consolas"/>
              </a:rPr>
              <a:t>border</a:t>
            </a:r>
            <a:r>
              <a:rPr lang="en">
                <a:solidFill>
                  <a:srgbClr val="D4D4D4"/>
                </a:solidFill>
                <a:latin typeface="Consolas"/>
                <a:ea typeface="Consolas"/>
                <a:cs typeface="Consolas"/>
                <a:sym typeface="Consolas"/>
              </a:rPr>
              <a:t>:</a:t>
            </a:r>
            <a:r>
              <a:rPr lang="en">
                <a:solidFill>
                  <a:srgbClr val="B5CEA8"/>
                </a:solidFill>
                <a:latin typeface="Consolas"/>
                <a:ea typeface="Consolas"/>
                <a:cs typeface="Consolas"/>
                <a:sym typeface="Consolas"/>
              </a:rPr>
              <a:t>2px</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solid</a:t>
            </a:r>
            <a:r>
              <a:rPr lang="en">
                <a:solidFill>
                  <a:srgbClr val="D4D4D4"/>
                </a:solidFill>
                <a:latin typeface="Consolas"/>
                <a:ea typeface="Consolas"/>
                <a:cs typeface="Consolas"/>
                <a:sym typeface="Consolas"/>
              </a:rPr>
              <a:t> </a:t>
            </a:r>
            <a:r>
              <a:rPr lang="en">
                <a:solidFill>
                  <a:srgbClr val="CE9178"/>
                </a:solidFill>
                <a:latin typeface="Consolas"/>
                <a:ea typeface="Consolas"/>
                <a:cs typeface="Consolas"/>
                <a:sym typeface="Consolas"/>
              </a:rPr>
              <a:t>black</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D4D4D4"/>
                </a:solidFill>
                <a:latin typeface="Consolas"/>
                <a:ea typeface="Consolas"/>
                <a:cs typeface="Consolas"/>
                <a:sym typeface="Consolas"/>
              </a:rPr>
              <a:t>       }</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808080"/>
                </a:solidFill>
                <a:latin typeface="Consolas"/>
                <a:ea typeface="Consolas"/>
                <a:cs typeface="Consolas"/>
                <a:sym typeface="Consolas"/>
              </a:rPr>
              <a:t>&lt;/</a:t>
            </a:r>
            <a:r>
              <a:rPr lang="en">
                <a:solidFill>
                  <a:srgbClr val="569CD6"/>
                </a:solidFill>
                <a:latin typeface="Consolas"/>
                <a:ea typeface="Consolas"/>
                <a:cs typeface="Consolas"/>
                <a:sym typeface="Consolas"/>
              </a:rPr>
              <a:t>style</a:t>
            </a:r>
            <a:r>
              <a:rPr lang="en">
                <a:solidFill>
                  <a:srgbClr val="808080"/>
                </a:solidFill>
                <a:latin typeface="Consolas"/>
                <a:ea typeface="Consolas"/>
                <a:cs typeface="Consolas"/>
                <a:sym typeface="Consolas"/>
              </a:rPr>
              <a:t>&gt;</a:t>
            </a:r>
            <a:endParaRPr>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Margins, Padding, and Border (cont.)</a:t>
            </a:r>
            <a:endParaRPr/>
          </a:p>
        </p:txBody>
      </p:sp>
      <p:sp>
        <p:nvSpPr>
          <p:cNvPr id="246" name="Google Shape;246;p4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 Give .my-box a property of </a:t>
            </a:r>
            <a:r>
              <a:rPr b="1" lang="en"/>
              <a:t>width </a:t>
            </a:r>
            <a:r>
              <a:rPr lang="en"/>
              <a:t>with a value of </a:t>
            </a:r>
            <a:r>
              <a:rPr b="1" lang="en"/>
              <a:t>200px</a:t>
            </a:r>
            <a:endParaRPr/>
          </a:p>
          <a:p>
            <a:pPr indent="0" lvl="0" marL="0">
              <a:spcBef>
                <a:spcPts val="1600"/>
              </a:spcBef>
              <a:spcAft>
                <a:spcPts val="0"/>
              </a:spcAft>
              <a:buNone/>
            </a:pPr>
            <a:r>
              <a:rPr lang="en"/>
              <a:t>8. Note how the text wraps automatically.</a:t>
            </a:r>
            <a:endParaRPr/>
          </a:p>
          <a:p>
            <a:pPr indent="0" lvl="0" marL="0">
              <a:spcBef>
                <a:spcPts val="1600"/>
              </a:spcBef>
              <a:spcAft>
                <a:spcPts val="0"/>
              </a:spcAft>
              <a:buNone/>
            </a:pPr>
            <a:r>
              <a:rPr lang="en"/>
              <a:t>9. Give .my-box a property of </a:t>
            </a:r>
            <a:r>
              <a:rPr b="1" lang="en"/>
              <a:t>padding</a:t>
            </a:r>
            <a:r>
              <a:rPr lang="en"/>
              <a:t> with a value of </a:t>
            </a:r>
            <a:r>
              <a:rPr b="1" lang="en"/>
              <a:t>25px;</a:t>
            </a:r>
            <a:endParaRPr/>
          </a:p>
          <a:p>
            <a:pPr indent="0" lvl="0" marL="0">
              <a:spcBef>
                <a:spcPts val="1600"/>
              </a:spcBef>
              <a:spcAft>
                <a:spcPts val="1600"/>
              </a:spcAft>
              <a:buNone/>
            </a:pPr>
            <a:r>
              <a:rPr lang="en"/>
              <a:t>10. Note how this pushes the border </a:t>
            </a:r>
            <a:r>
              <a:rPr i="1" lang="en"/>
              <a:t>away</a:t>
            </a:r>
            <a:r>
              <a:rPr lang="en"/>
              <a:t> from the element. Padding goes </a:t>
            </a:r>
            <a:r>
              <a:rPr b="1" lang="en"/>
              <a:t>inside</a:t>
            </a:r>
            <a:r>
              <a:rPr lang="en"/>
              <a:t> the border.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Margins, Padding and Borders (cont)</a:t>
            </a:r>
            <a:endParaRPr/>
          </a:p>
        </p:txBody>
      </p:sp>
      <p:sp>
        <p:nvSpPr>
          <p:cNvPr id="252" name="Google Shape;252;p4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11. Now give .my-box a property of </a:t>
            </a:r>
            <a:r>
              <a:rPr b="1" lang="en"/>
              <a:t>margin</a:t>
            </a:r>
            <a:r>
              <a:rPr lang="en"/>
              <a:t> with a value of </a:t>
            </a:r>
            <a:r>
              <a:rPr b="1" lang="en"/>
              <a:t>50px</a:t>
            </a:r>
            <a:endParaRPr/>
          </a:p>
          <a:p>
            <a:pPr indent="0" lvl="0" marL="0">
              <a:spcBef>
                <a:spcPts val="1600"/>
              </a:spcBef>
              <a:spcAft>
                <a:spcPts val="1600"/>
              </a:spcAft>
              <a:buNone/>
            </a:pPr>
            <a:r>
              <a:rPr lang="en"/>
              <a:t>12. Note how this pushes the element away from the </a:t>
            </a:r>
            <a:r>
              <a:rPr i="1" lang="en"/>
              <a:t>edge of the page.</a:t>
            </a:r>
            <a:r>
              <a:rPr lang="en"/>
              <a:t> Margins go </a:t>
            </a:r>
            <a:r>
              <a:rPr b="1" lang="en"/>
              <a:t>outside</a:t>
            </a:r>
            <a:r>
              <a:rPr lang="en"/>
              <a:t> of borders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The Box Model</a:t>
            </a:r>
            <a:endParaRPr/>
          </a:p>
        </p:txBody>
      </p:sp>
      <p:sp>
        <p:nvSpPr>
          <p:cNvPr id="258" name="Google Shape;258;p4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of the key ideas of CSS is </a:t>
            </a:r>
            <a:r>
              <a:rPr b="1" lang="en"/>
              <a:t>The Box Model</a:t>
            </a:r>
            <a:endParaRPr b="1"/>
          </a:p>
          <a:p>
            <a:pPr indent="0" lvl="0" marL="0">
              <a:spcBef>
                <a:spcPts val="1600"/>
              </a:spcBef>
              <a:spcAft>
                <a:spcPts val="1600"/>
              </a:spcAft>
              <a:buNone/>
            </a:pPr>
            <a:r>
              <a:t/>
            </a:r>
            <a:endParaRPr/>
          </a:p>
        </p:txBody>
      </p:sp>
      <p:pic>
        <p:nvPicPr>
          <p:cNvPr id="259" name="Google Shape;259;p45"/>
          <p:cNvPicPr preferRelativeResize="0"/>
          <p:nvPr/>
        </p:nvPicPr>
        <p:blipFill>
          <a:blip r:embed="rId3">
            <a:alphaModFix/>
          </a:blip>
          <a:stretch>
            <a:fillRect/>
          </a:stretch>
        </p:blipFill>
        <p:spPr>
          <a:xfrm>
            <a:off x="2636925" y="1679250"/>
            <a:ext cx="3479124" cy="2693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See your own box model</a:t>
            </a:r>
            <a:endParaRPr/>
          </a:p>
        </p:txBody>
      </p:sp>
      <p:sp>
        <p:nvSpPr>
          <p:cNvPr id="265" name="Google Shape;265;p4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Open your box-model.html page in the </a:t>
            </a:r>
            <a:r>
              <a:rPr b="1" lang="en"/>
              <a:t>Chrome Browser</a:t>
            </a:r>
            <a:endParaRPr/>
          </a:p>
          <a:p>
            <a:pPr indent="-342900" lvl="0" marL="457200" rtl="0">
              <a:spcBef>
                <a:spcPts val="0"/>
              </a:spcBef>
              <a:spcAft>
                <a:spcPts val="0"/>
              </a:spcAft>
              <a:buSzPts val="1800"/>
              <a:buAutoNum type="arabicPeriod"/>
            </a:pPr>
            <a:r>
              <a:rPr lang="en"/>
              <a:t>Right-click your element and select </a:t>
            </a:r>
            <a:r>
              <a:rPr b="1" lang="en"/>
              <a:t>inspect element</a:t>
            </a:r>
            <a:endParaRPr/>
          </a:p>
          <a:p>
            <a:pPr indent="-342900" lvl="0" marL="457200" rtl="0">
              <a:spcBef>
                <a:spcPts val="0"/>
              </a:spcBef>
              <a:spcAft>
                <a:spcPts val="0"/>
              </a:spcAft>
              <a:buSzPts val="1800"/>
              <a:buAutoNum type="arabicPeriod"/>
            </a:pPr>
            <a:r>
              <a:rPr lang="en"/>
              <a:t>What you’re seeing now is the </a:t>
            </a:r>
            <a:r>
              <a:rPr b="1" lang="en"/>
              <a:t>Chrome Dev Tools</a:t>
            </a:r>
            <a:r>
              <a:rPr lang="en"/>
              <a:t> which is one of the most important tools a web developer can have.</a:t>
            </a:r>
            <a:endParaRPr/>
          </a:p>
          <a:p>
            <a:pPr indent="-342900" lvl="0" marL="457200" rtl="0">
              <a:spcBef>
                <a:spcPts val="0"/>
              </a:spcBef>
              <a:spcAft>
                <a:spcPts val="0"/>
              </a:spcAft>
              <a:buSzPts val="1800"/>
              <a:buAutoNum type="arabicPeriod"/>
            </a:pPr>
            <a:r>
              <a:rPr lang="en"/>
              <a:t>Watch our demonstration to see how you can use the dev tools to view the box model for any element in any web page</a:t>
            </a:r>
            <a:endParaRPr/>
          </a:p>
          <a:p>
            <a:pPr indent="-342900" lvl="0" marL="457200" rtl="0">
              <a:spcBef>
                <a:spcPts val="0"/>
              </a:spcBef>
              <a:spcAft>
                <a:spcPts val="0"/>
              </a:spcAft>
              <a:buSzPts val="1800"/>
              <a:buAutoNum type="arabicPeriod"/>
            </a:pPr>
            <a:r>
              <a:rPr lang="en"/>
              <a:t>Try this trick on your How to Google page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Chrome Dev Tools</a:t>
            </a:r>
            <a:endParaRPr/>
          </a:p>
        </p:txBody>
      </p:sp>
      <p:sp>
        <p:nvSpPr>
          <p:cNvPr id="271" name="Google Shape;271;p4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 course, the Chrome Dev Tools do a </a:t>
            </a:r>
            <a:r>
              <a:rPr b="1" lang="en"/>
              <a:t>LOT</a:t>
            </a:r>
            <a:r>
              <a:rPr lang="en"/>
              <a:t> more than just letting us view the box model. </a:t>
            </a:r>
            <a:endParaRPr/>
          </a:p>
          <a:p>
            <a:pPr indent="0" lvl="0" marL="0">
              <a:spcBef>
                <a:spcPts val="1600"/>
              </a:spcBef>
              <a:spcAft>
                <a:spcPts val="1600"/>
              </a:spcAft>
              <a:buNone/>
            </a:pPr>
            <a:r>
              <a:rPr lang="en"/>
              <a:t>Check out this demonstration for how you can use the Dev Tools to view and change CSS rules for any page.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Coming Up</a:t>
            </a:r>
            <a:endParaRPr/>
          </a:p>
        </p:txBody>
      </p:sp>
      <p:sp>
        <p:nvSpPr>
          <p:cNvPr id="277" name="Google Shape;277;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our last class for this week we’ll learn about a handy HTML element called a </a:t>
            </a:r>
            <a:r>
              <a:rPr b="1" lang="en"/>
              <a:t>div</a:t>
            </a:r>
            <a:r>
              <a:rPr lang="en"/>
              <a:t>. We’ll also learn how to use width, height, and the box model to control the placement of elements on a page. </a:t>
            </a:r>
            <a:endParaRPr/>
          </a:p>
          <a:p>
            <a:pPr indent="0" lvl="0" marL="0">
              <a:spcBef>
                <a:spcPts val="1600"/>
              </a:spcBef>
              <a:spcAft>
                <a:spcPts val="1600"/>
              </a:spcAft>
              <a:buNone/>
            </a:pPr>
            <a:r>
              <a:rPr lang="en"/>
              <a:t>Then we’ll take what we’ve learned and attempt to give our How to Google page some style.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7200"/>
              <a:t>Code On!</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Demo: How to set text-wrapping as the default</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Learn how to customize VS Code default settings.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HTML</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Yesterday, we worked on some basic HTML.</a:t>
            </a:r>
            <a:endParaRPr/>
          </a:p>
          <a:p>
            <a:pPr indent="0" lvl="0" marL="0">
              <a:spcBef>
                <a:spcPts val="1600"/>
              </a:spcBef>
              <a:spcAft>
                <a:spcPts val="0"/>
              </a:spcAft>
              <a:buNone/>
            </a:pPr>
            <a:r>
              <a:rPr lang="en"/>
              <a:t>Today, we’re going to make our HTML a little more sophisticated.</a:t>
            </a:r>
            <a:endParaRPr/>
          </a:p>
          <a:p>
            <a:pPr indent="0" lvl="0" marL="0">
              <a:spcBef>
                <a:spcPts val="1600"/>
              </a:spcBef>
              <a:spcAft>
                <a:spcPts val="0"/>
              </a:spcAft>
              <a:buNone/>
            </a:pPr>
            <a:r>
              <a:rPr lang="en"/>
              <a:t>That’s the way CodeSLO works. We start with basics and each class builds on the last.</a:t>
            </a:r>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Doctype, Head, Body, and Comments</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are many parts of an HTML document that are invisible to the user.</a:t>
            </a:r>
            <a:endParaRPr/>
          </a:p>
          <a:p>
            <a:pPr indent="0" lvl="0" marL="0">
              <a:spcBef>
                <a:spcPts val="1600"/>
              </a:spcBef>
              <a:spcAft>
                <a:spcPts val="0"/>
              </a:spcAft>
              <a:buNone/>
            </a:pPr>
            <a:r>
              <a:rPr lang="en"/>
              <a:t>Some of these contain information that tells the browser how to display content.</a:t>
            </a:r>
            <a:endParaRPr/>
          </a:p>
          <a:p>
            <a:pPr indent="0" lvl="0" marL="0">
              <a:spcBef>
                <a:spcPts val="1600"/>
              </a:spcBef>
              <a:spcAft>
                <a:spcPts val="1600"/>
              </a:spcAft>
              <a:buNone/>
            </a:pPr>
            <a:r>
              <a:rPr lang="en"/>
              <a:t>Others contain information that is useful to the developer (that’s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nvSpPr>
        <p:spPr>
          <a:xfrm>
            <a:off x="245700" y="288750"/>
            <a:ext cx="8652600" cy="46221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D4D4D4"/>
                </a:solidFill>
                <a:latin typeface="Consolas"/>
                <a:ea typeface="Consolas"/>
                <a:cs typeface="Consolas"/>
                <a:sym typeface="Consolas"/>
              </a:rPr>
              <a:t>DOCTYPE html</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608B4E"/>
                </a:solidFill>
                <a:latin typeface="Consolas"/>
                <a:ea typeface="Consolas"/>
                <a:cs typeface="Consolas"/>
                <a:sym typeface="Consolas"/>
              </a:rPr>
              <a:t>&lt;!-- head content is invisible to users but still important  --&gt;</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608B4E"/>
                </a:solidFill>
                <a:latin typeface="Consolas"/>
                <a:ea typeface="Consolas"/>
                <a:cs typeface="Consolas"/>
                <a:sym typeface="Consolas"/>
              </a:rPr>
              <a:t>&lt;!-- Body content can be seen by users unless inside a tag --&gt;</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608B4E"/>
                </a:solidFill>
                <a:latin typeface="Consolas"/>
                <a:ea typeface="Consolas"/>
                <a:cs typeface="Consolas"/>
                <a:sym typeface="Consolas"/>
              </a:rPr>
              <a:t>&lt;!-- This is a comment. It cannot be seen by users and is meant for the developer. Comments are really useful! --&gt;</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body</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Title</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type of field that goes in the head section of your HTML document is the title. The title shows up on the tab you have a page open in. It is contained within tags, like other content we’ve seen.</a:t>
            </a:r>
            <a:endParaRPr/>
          </a:p>
          <a:p>
            <a:pPr indent="0" lvl="0" marL="0">
              <a:spcBef>
                <a:spcPts val="1600"/>
              </a:spcBef>
              <a:spcAft>
                <a:spcPts val="1600"/>
              </a:spcAft>
              <a:buNone/>
            </a:pPr>
            <a:r>
              <a:t/>
            </a:r>
            <a:endParaRPr/>
          </a:p>
        </p:txBody>
      </p:sp>
      <p:sp>
        <p:nvSpPr>
          <p:cNvPr id="105" name="Google Shape;105;p20"/>
          <p:cNvSpPr txBox="1"/>
          <p:nvPr/>
        </p:nvSpPr>
        <p:spPr>
          <a:xfrm>
            <a:off x="436200" y="2324100"/>
            <a:ext cx="8271600" cy="2356200"/>
          </a:xfrm>
          <a:prstGeom prst="rect">
            <a:avLst/>
          </a:prstGeom>
          <a:solidFill>
            <a:srgbClr val="434343"/>
          </a:solidFill>
          <a:ln>
            <a:noFill/>
          </a:ln>
        </p:spPr>
        <p:txBody>
          <a:bodyPr anchorCtr="0" anchor="t" bIns="91425" lIns="91425" spcFirstLastPara="1" rIns="91425" wrap="square" tIns="91425">
            <a:noAutofit/>
          </a:bodyPr>
          <a:lstStyle/>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title</a:t>
            </a:r>
            <a:r>
              <a:rPr lang="en" sz="1800">
                <a:solidFill>
                  <a:srgbClr val="808080"/>
                </a:solidFill>
                <a:latin typeface="Consolas"/>
                <a:ea typeface="Consolas"/>
                <a:cs typeface="Consolas"/>
                <a:sym typeface="Consolas"/>
              </a:rPr>
              <a:t>&gt;</a:t>
            </a:r>
            <a:r>
              <a:rPr lang="en" sz="1800">
                <a:solidFill>
                  <a:srgbClr val="D4D4D4"/>
                </a:solidFill>
                <a:latin typeface="Consolas"/>
                <a:ea typeface="Consolas"/>
                <a:cs typeface="Consolas"/>
                <a:sym typeface="Consolas"/>
              </a:rPr>
              <a:t>My Page Title</a:t>
            </a: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title</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D4D4D4"/>
                </a:solidFill>
                <a:latin typeface="Consolas"/>
                <a:ea typeface="Consolas"/>
                <a:cs typeface="Consolas"/>
                <a:sym typeface="Consolas"/>
              </a:rPr>
              <a:t>   </a:t>
            </a:r>
            <a:r>
              <a:rPr lang="en" sz="1800">
                <a:solidFill>
                  <a:srgbClr val="608B4E"/>
                </a:solidFill>
                <a:latin typeface="Consolas"/>
                <a:ea typeface="Consolas"/>
                <a:cs typeface="Consolas"/>
                <a:sym typeface="Consolas"/>
              </a:rPr>
              <a:t>&lt;!-- head content is invisible to users but still important  --&gt;</a:t>
            </a:r>
            <a:endParaRPr sz="1800">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sz="1800">
                <a:solidFill>
                  <a:srgbClr val="808080"/>
                </a:solidFill>
                <a:latin typeface="Consolas"/>
                <a:ea typeface="Consolas"/>
                <a:cs typeface="Consolas"/>
                <a:sym typeface="Consolas"/>
              </a:rPr>
              <a:t>&lt;/</a:t>
            </a:r>
            <a:r>
              <a:rPr lang="en" sz="1800">
                <a:solidFill>
                  <a:srgbClr val="569CD6"/>
                </a:solidFill>
                <a:latin typeface="Consolas"/>
                <a:ea typeface="Consolas"/>
                <a:cs typeface="Consolas"/>
                <a:sym typeface="Consolas"/>
              </a:rPr>
              <a:t>head</a:t>
            </a:r>
            <a:r>
              <a:rPr lang="en" sz="1800">
                <a:solidFill>
                  <a:srgbClr val="808080"/>
                </a:solidFill>
                <a:latin typeface="Consolas"/>
                <a:ea typeface="Consolas"/>
                <a:cs typeface="Consolas"/>
                <a:sym typeface="Consolas"/>
              </a:rPr>
              <a:t>&gt;</a:t>
            </a:r>
            <a:endParaRPr sz="1800">
              <a:solidFill>
                <a:srgbClr val="808080"/>
              </a:solidFill>
              <a:latin typeface="Consolas"/>
              <a:ea typeface="Consolas"/>
              <a:cs typeface="Consolas"/>
              <a:sym typeface="Consolas"/>
            </a:endParaRPr>
          </a:p>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Exercise One: Add doctype, head and body tags</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lang="en" sz="2400"/>
              <a:t>Open your “How to Google” page from last week’s class</a:t>
            </a:r>
            <a:endParaRPr sz="2400"/>
          </a:p>
          <a:p>
            <a:pPr indent="-381000" lvl="0" marL="457200" rtl="0">
              <a:spcBef>
                <a:spcPts val="0"/>
              </a:spcBef>
              <a:spcAft>
                <a:spcPts val="0"/>
              </a:spcAft>
              <a:buSzPts val="2400"/>
              <a:buAutoNum type="arabicPeriod"/>
            </a:pPr>
            <a:r>
              <a:rPr lang="en" sz="2400"/>
              <a:t>Add Doctype, Head, and Body tags to your document</a:t>
            </a:r>
            <a:endParaRPr sz="2400"/>
          </a:p>
          <a:p>
            <a:pPr indent="-381000" lvl="0" marL="457200" rtl="0">
              <a:spcBef>
                <a:spcPts val="0"/>
              </a:spcBef>
              <a:spcAft>
                <a:spcPts val="0"/>
              </a:spcAft>
              <a:buSzPts val="2400"/>
              <a:buAutoNum type="arabicPeriod"/>
            </a:pPr>
            <a:r>
              <a:rPr lang="en" sz="2400"/>
              <a:t>Add a title to the head section</a:t>
            </a:r>
            <a:endParaRPr sz="2400"/>
          </a:p>
          <a:p>
            <a:pPr indent="-381000" lvl="0" marL="457200">
              <a:spcBef>
                <a:spcPts val="0"/>
              </a:spcBef>
              <a:spcAft>
                <a:spcPts val="0"/>
              </a:spcAft>
              <a:buSzPts val="2400"/>
              <a:buAutoNum type="arabicPeriod"/>
            </a:pPr>
            <a:r>
              <a:rPr lang="en" sz="2400"/>
              <a:t>All of your content from last week goes between the body tags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