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Verdana" panose="020B0604030504040204" pitchFamily="34" charset="0"/>
      <p:regular r:id="rId41"/>
      <p:bold r:id="rId42"/>
      <p:italic r:id="rId43"/>
      <p:boldItalic r:id="rId44"/>
    </p:embeddedFont>
    <p:embeddedFont>
      <p:font typeface="Oswald"/>
      <p:regular r:id="rId45"/>
      <p:bold r:id="rId46"/>
    </p:embeddedFont>
    <p:embeddedFont>
      <p:font typeface="Average" panose="020B0604020202020204" charset="0"/>
      <p:regular r:id="rId47"/>
    </p:embeddedFont>
    <p:embeddedFont>
      <p:font typeface="Consolas" panose="020B060902020403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88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407645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243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e0dbf23bb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e0dbf23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394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e0dbf23bb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Google Shape;119;g3e0dbf23b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1497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e0dbf23bb_0_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Google Shape;125;g3e0dbf23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10853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e0dbf23bb_0_2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Google Shape;132;g3e0dbf23b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1040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0dbf23bb_0_2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Google Shape;138;g3e0dbf23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569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d87750e5f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Google Shape;144;g3d87750e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3795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d87750e5f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Google Shape;149;g3d87750e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811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d87750e5f_0_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Google Shape;156;g3d87750e5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9095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d87750e5f_0_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Google Shape;162;g3d87750e5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3812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e2050d6f4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Google Shape;168;g3e2050d6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720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e2bb2a1e9_9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Google Shape;63;g3e2bb2a1e9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688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e2050d6f4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Google Shape;174;g3e2050d6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0103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e2050d6f4_0_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Google Shape;181;g3e2050d6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7828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e2050d6f4_0_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Google Shape;187;g3e2050d6f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194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e2050d6f4_0_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Google Shape;193;g3e2050d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2143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e2050d6f4_0_2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3e2050d6f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834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e2050d6f4_0_3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Google Shape;203;g3e2050d6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18283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e2050d6f4_0_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Google Shape;209;g3e2050d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4800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e2050d6f4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Google Shape;215;g3e2050d6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708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e2050d6f4_0_5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Google Shape;220;g3e2050d6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609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e25f6c830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Google Shape;226;g3e25f6c8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469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e2bb2a0ad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Google Shape;69;g3e2bb2a0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11210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e25f6c830_0_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Google Shape;232;g3e25f6c8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17261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e25f6c830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Google Shape;238;g3e25f6c83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7358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e25f6c830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Google Shape;244;g3e25f6c83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3608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e25f6c830_0_2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Google Shape;250;g3e25f6c83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43967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e25f6c830_0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Google Shape;257;g3e25f6c83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5342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e25f6c830_0_3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Google Shape;264;g3e25f6c8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2042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e25f6c830_0_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Google Shape;270;g3e25f6c83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182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e25f6c830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g3e25f6c83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1143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e25f6c830_0_5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Google Shape;281;g3e25f6c83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40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e2bb2a1e9_17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Google Shape;75;g3e2bb2a1e9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295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e0c67d5f3_0_99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Google Shape;81;g3e0c67d5f3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6689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e0c67d5f3_0_9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Google Shape;87;g3e0c67d5f3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34334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e0c67d5f3_0_98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Google Shape;94;g3e0c67d5f3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566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e0c67d5f3_0_99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e0c67d5f3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880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0c67d5f3_0_100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Google Shape;106;g3e0c67d5f3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5034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deslo/bootcamp-pre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701300"/>
            <a:ext cx="8520600" cy="1960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Week 01, Day 04</a:t>
            </a:r>
            <a:endParaRPr sz="3000"/>
          </a:p>
          <a:p>
            <a:pPr marL="0" lvl="0" indent="0" rtl="0">
              <a:spcBef>
                <a:spcPts val="0"/>
              </a:spcBef>
              <a:spcAft>
                <a:spcPts val="0"/>
              </a:spcAft>
              <a:buNone/>
            </a:pPr>
            <a:endParaRPr sz="3000"/>
          </a:p>
          <a:p>
            <a:pPr marL="0" lvl="0" indent="0">
              <a:spcBef>
                <a:spcPts val="0"/>
              </a:spcBef>
              <a:spcAft>
                <a:spcPts val="0"/>
              </a:spcAft>
              <a:buNone/>
            </a:pPr>
            <a:r>
              <a:rPr lang="en" sz="3000"/>
              <a:t>Divs and Positioning</a:t>
            </a:r>
            <a:endParaRPr sz="3000"/>
          </a:p>
        </p:txBody>
      </p:sp>
      <p:sp>
        <p:nvSpPr>
          <p:cNvPr id="60" name="Google Shape;60;p13"/>
          <p:cNvSpPr txBox="1">
            <a:spLocks noGrp="1"/>
          </p:cNvSpPr>
          <p:nvPr>
            <p:ph type="subTitle" idx="1"/>
          </p:nvPr>
        </p:nvSpPr>
        <p:spPr>
          <a:xfrm>
            <a:off x="311700" y="34112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CodeSLO 2018</a:t>
            </a:r>
            <a:endParaRPr/>
          </a:p>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Header Element</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HTML5 brought with it several innovations to the way HTML was written before. One of these was the addition of </a:t>
            </a:r>
            <a:r>
              <a:rPr lang="en" i="1"/>
              <a:t>semantic HTML</a:t>
            </a:r>
            <a:r>
              <a:rPr lang="en"/>
              <a:t>. </a:t>
            </a:r>
            <a:endParaRPr/>
          </a:p>
          <a:p>
            <a:pPr marL="0" lvl="0" indent="0" rtl="0">
              <a:spcBef>
                <a:spcPts val="1600"/>
              </a:spcBef>
              <a:spcAft>
                <a:spcPts val="0"/>
              </a:spcAft>
              <a:buNone/>
            </a:pPr>
            <a:r>
              <a:rPr lang="en"/>
              <a:t>One of these semantic elements is </a:t>
            </a:r>
            <a:r>
              <a:rPr lang="en" b="1"/>
              <a:t>&lt;header&gt;</a:t>
            </a:r>
            <a:r>
              <a:rPr lang="en"/>
              <a:t>. Header is essentially a div, but it makes your HTML code a little easier to read. There are also some advantages for ADA compliance issues, such as making sure your site is consumable by screen-readers. </a:t>
            </a:r>
            <a:endParaRPr/>
          </a:p>
          <a:p>
            <a:pPr marL="0" lvl="0" indent="0" rtl="0">
              <a:spcBef>
                <a:spcPts val="1600"/>
              </a:spcBef>
              <a:spcAft>
                <a:spcPts val="0"/>
              </a:spcAft>
              <a:buNone/>
            </a:pPr>
            <a:r>
              <a:rPr lang="en"/>
              <a:t>Go ahead and change the </a:t>
            </a:r>
            <a:r>
              <a:rPr lang="en" b="1"/>
              <a:t>div</a:t>
            </a:r>
            <a:r>
              <a:rPr lang="en"/>
              <a:t> tags around your </a:t>
            </a:r>
            <a:r>
              <a:rPr lang="en" b="1"/>
              <a:t>h1</a:t>
            </a:r>
            <a:r>
              <a:rPr lang="en"/>
              <a:t> element into </a:t>
            </a:r>
            <a:r>
              <a:rPr lang="en" b="1"/>
              <a:t>header</a:t>
            </a:r>
            <a:r>
              <a:rPr lang="en"/>
              <a:t> tags.</a:t>
            </a:r>
            <a:endParaRPr/>
          </a:p>
          <a:p>
            <a:pPr marL="0" lvl="0" indent="0">
              <a:spcBef>
                <a:spcPts val="1600"/>
              </a:spcBef>
              <a:spcAft>
                <a:spcPts val="1600"/>
              </a:spcAft>
              <a:buNone/>
            </a:pPr>
            <a:endParaRPr/>
          </a:p>
        </p:txBody>
      </p:sp>
      <p:sp>
        <p:nvSpPr>
          <p:cNvPr id="116" name="Google Shape;116;p22"/>
          <p:cNvSpPr txBox="1"/>
          <p:nvPr/>
        </p:nvSpPr>
        <p:spPr>
          <a:xfrm>
            <a:off x="568350" y="3650225"/>
            <a:ext cx="8007300" cy="779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header</a:t>
            </a:r>
            <a:r>
              <a:rPr lang="en" sz="1800">
                <a:solidFill>
                  <a:srgbClr val="808080"/>
                </a:solidFill>
                <a:latin typeface="Verdana"/>
                <a:ea typeface="Verdana"/>
                <a:cs typeface="Verdana"/>
                <a:sym typeface="Verdana"/>
              </a:rPr>
              <a:t>&gt;&lt;</a:t>
            </a:r>
            <a:r>
              <a:rPr lang="en" sz="1800">
                <a:solidFill>
                  <a:srgbClr val="569CD6"/>
                </a:solidFill>
                <a:latin typeface="Verdana"/>
                <a:ea typeface="Verdana"/>
                <a:cs typeface="Verdana"/>
                <a:sym typeface="Verdana"/>
              </a:rPr>
              <a:t>h1</a:t>
            </a:r>
            <a:r>
              <a:rPr lang="en" sz="1800">
                <a:solidFill>
                  <a:srgbClr val="808080"/>
                </a:solidFill>
                <a:latin typeface="Verdana"/>
                <a:ea typeface="Verdana"/>
                <a:cs typeface="Verdana"/>
                <a:sym typeface="Verdana"/>
              </a:rPr>
              <a:t>&gt;</a:t>
            </a:r>
            <a:r>
              <a:rPr lang="en" sz="1800">
                <a:solidFill>
                  <a:srgbClr val="D4D4D4"/>
                </a:solidFill>
                <a:latin typeface="Verdana"/>
                <a:ea typeface="Verdana"/>
                <a:cs typeface="Verdana"/>
                <a:sym typeface="Verdana"/>
              </a:rPr>
              <a:t>This is a header</a:t>
            </a: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h1</a:t>
            </a:r>
            <a:r>
              <a:rPr lang="en" sz="1800">
                <a:solidFill>
                  <a:srgbClr val="808080"/>
                </a:solidFill>
                <a:latin typeface="Verdana"/>
                <a:ea typeface="Verdana"/>
                <a:cs typeface="Verdana"/>
                <a:sym typeface="Verdana"/>
              </a:rPr>
              <a:t>&gt;&lt;/</a:t>
            </a:r>
            <a:r>
              <a:rPr lang="en" sz="1800">
                <a:solidFill>
                  <a:srgbClr val="569CD6"/>
                </a:solidFill>
                <a:latin typeface="Verdana"/>
                <a:ea typeface="Verdana"/>
                <a:cs typeface="Verdana"/>
                <a:sym typeface="Verdana"/>
              </a:rPr>
              <a:t>header</a:t>
            </a:r>
            <a:r>
              <a:rPr lang="en" sz="1800">
                <a:solidFill>
                  <a:srgbClr val="808080"/>
                </a:solidFill>
                <a:latin typeface="Verdana"/>
                <a:ea typeface="Verdana"/>
                <a:cs typeface="Verdana"/>
                <a:sym typeface="Verdana"/>
              </a:rPr>
              <a:t>&gt;</a:t>
            </a:r>
            <a:endParaRPr sz="1800">
              <a:solidFill>
                <a:srgbClr val="808080"/>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 Inspecting header-container</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use the Chrome Dev Tools to inspect header-container.</a:t>
            </a:r>
            <a:endParaRPr/>
          </a:p>
          <a:p>
            <a:pPr marL="0" lvl="0" indent="0">
              <a:spcBef>
                <a:spcPts val="1600"/>
              </a:spcBef>
              <a:spcAft>
                <a:spcPts val="1600"/>
              </a:spcAft>
              <a:buNone/>
            </a:pPr>
            <a:r>
              <a:rPr lang="en"/>
              <a:t>We’ll talk about </a:t>
            </a:r>
            <a:r>
              <a:rPr lang="en" b="1"/>
              <a:t>block-level</a:t>
            </a:r>
            <a:r>
              <a:rPr lang="en"/>
              <a:t> and </a:t>
            </a:r>
            <a:r>
              <a:rPr lang="en" b="1"/>
              <a:t>inline </a:t>
            </a:r>
            <a:r>
              <a:rPr lang="en"/>
              <a:t>elements and how we can tell which elements are which.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Styling the Header</a:t>
            </a:r>
            <a:endParaRPr/>
          </a:p>
        </p:txBody>
      </p:sp>
      <p:sp>
        <p:nvSpPr>
          <p:cNvPr id="128" name="Google Shape;128;p24"/>
          <p:cNvSpPr txBox="1">
            <a:spLocks noGrp="1"/>
          </p:cNvSpPr>
          <p:nvPr>
            <p:ph type="body" idx="1"/>
          </p:nvPr>
        </p:nvSpPr>
        <p:spPr>
          <a:xfrm>
            <a:off x="311700" y="1152475"/>
            <a:ext cx="8520600" cy="3651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Add an inline stylesheet to your project</a:t>
            </a:r>
            <a:endParaRPr/>
          </a:p>
          <a:p>
            <a:pPr marL="457200" lvl="0" indent="-342900" rtl="0">
              <a:spcBef>
                <a:spcPts val="0"/>
              </a:spcBef>
              <a:spcAft>
                <a:spcPts val="0"/>
              </a:spcAft>
              <a:buSzPts val="1800"/>
              <a:buAutoNum type="arabicPeriod"/>
            </a:pPr>
            <a:r>
              <a:rPr lang="en"/>
              <a:t>Create a CSS rule for </a:t>
            </a:r>
            <a:r>
              <a:rPr lang="en" b="1"/>
              <a:t>header </a:t>
            </a:r>
            <a:r>
              <a:rPr lang="en"/>
              <a:t>elements</a:t>
            </a:r>
            <a:endParaRPr/>
          </a:p>
          <a:p>
            <a:pPr marL="457200" lvl="0" indent="-342900" rtl="0">
              <a:spcBef>
                <a:spcPts val="0"/>
              </a:spcBef>
              <a:spcAft>
                <a:spcPts val="0"/>
              </a:spcAft>
              <a:buSzPts val="1800"/>
              <a:buAutoNum type="arabicPeriod"/>
            </a:pPr>
            <a:r>
              <a:rPr lang="en"/>
              <a:t>Give header a </a:t>
            </a:r>
            <a:r>
              <a:rPr lang="en" b="1"/>
              <a:t>background-color</a:t>
            </a:r>
            <a:r>
              <a:rPr lang="en"/>
              <a:t> of your choosing and a </a:t>
            </a:r>
            <a:r>
              <a:rPr lang="en" b="1"/>
              <a:t>color</a:t>
            </a:r>
            <a:r>
              <a:rPr lang="en"/>
              <a:t> that contrasts with your background enough to be readable.</a:t>
            </a:r>
            <a:endParaRPr/>
          </a:p>
          <a:p>
            <a:pPr marL="457200" lvl="0" indent="-342900" rtl="0">
              <a:spcBef>
                <a:spcPts val="0"/>
              </a:spcBef>
              <a:spcAft>
                <a:spcPts val="0"/>
              </a:spcAft>
              <a:buSzPts val="1800"/>
              <a:buAutoNum type="arabicPeriod"/>
            </a:pPr>
            <a:r>
              <a:rPr lang="en"/>
              <a:t>Give your </a:t>
            </a:r>
            <a:r>
              <a:rPr lang="en" b="1"/>
              <a:t>header</a:t>
            </a:r>
            <a:r>
              <a:rPr lang="en"/>
              <a:t> element a height of 150px;</a:t>
            </a:r>
            <a:endParaRPr/>
          </a:p>
          <a:p>
            <a:pPr marL="457200" lvl="0" indent="-342900" rtl="0">
              <a:spcBef>
                <a:spcPts val="0"/>
              </a:spcBef>
              <a:spcAft>
                <a:spcPts val="0"/>
              </a:spcAft>
              <a:buSzPts val="1800"/>
              <a:buAutoNum type="arabicPeriod"/>
            </a:pPr>
            <a:r>
              <a:rPr lang="en"/>
              <a:t>Increase the height of </a:t>
            </a:r>
            <a:r>
              <a:rPr lang="en" b="1"/>
              <a:t>h1</a:t>
            </a:r>
            <a:r>
              <a:rPr lang="en"/>
              <a:t> elements that are inside your header. Select only these h1 elements like this:</a:t>
            </a:r>
            <a:endParaRPr/>
          </a:p>
          <a:p>
            <a:pPr marL="457200" lvl="0" indent="0" rtl="0">
              <a:spcBef>
                <a:spcPts val="1600"/>
              </a:spcBef>
              <a:spcAft>
                <a:spcPts val="1600"/>
              </a:spcAft>
              <a:buNone/>
            </a:pPr>
            <a:endParaRPr/>
          </a:p>
        </p:txBody>
      </p:sp>
      <p:sp>
        <p:nvSpPr>
          <p:cNvPr id="129" name="Google Shape;129;p24"/>
          <p:cNvSpPr txBox="1"/>
          <p:nvPr/>
        </p:nvSpPr>
        <p:spPr>
          <a:xfrm>
            <a:off x="858450" y="3448225"/>
            <a:ext cx="7653900" cy="12408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800">
                <a:solidFill>
                  <a:srgbClr val="D7BA7D"/>
                </a:solidFill>
                <a:latin typeface="Verdana"/>
                <a:ea typeface="Verdana"/>
                <a:cs typeface="Verdana"/>
                <a:sym typeface="Verdana"/>
              </a:rPr>
              <a:t>header h1</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font-size</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75px</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endParaRPr sz="1800">
              <a:solidFill>
                <a:srgbClr val="D4D4D4"/>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Styling the header (cont)</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In the file </a:t>
            </a:r>
            <a:r>
              <a:rPr lang="en" b="1"/>
              <a:t>header-container-finished</a:t>
            </a:r>
            <a:r>
              <a:rPr lang="en"/>
              <a:t> you’ll see more styling rules applied to the header.</a:t>
            </a:r>
            <a:endParaRPr/>
          </a:p>
          <a:p>
            <a:pPr marL="457200" lvl="0" indent="-342900" rtl="0">
              <a:spcBef>
                <a:spcPts val="0"/>
              </a:spcBef>
              <a:spcAft>
                <a:spcPts val="0"/>
              </a:spcAft>
              <a:buSzPts val="1800"/>
              <a:buAutoNum type="arabicPeriod"/>
            </a:pPr>
            <a:r>
              <a:rPr lang="en"/>
              <a:t>Add each rule to your own project, one at a time. Don’t copy/paste, actually type them out. As you add each rule, be sure to refresh your browser window to see what the rule does</a:t>
            </a:r>
            <a:endParaRPr/>
          </a:p>
          <a:p>
            <a:pPr marL="457200" lvl="0" indent="-342900" rtl="0">
              <a:spcBef>
                <a:spcPts val="0"/>
              </a:spcBef>
              <a:spcAft>
                <a:spcPts val="0"/>
              </a:spcAft>
              <a:buSzPts val="1800"/>
              <a:buAutoNum type="arabicPeriod"/>
            </a:pPr>
            <a:r>
              <a:rPr lang="en"/>
              <a:t>Copying code like this is a great way to pick up new CSS tricks. Especially since the CSS of every page on the Internet is easily accessible!</a:t>
            </a:r>
            <a:endParaRPr/>
          </a:p>
          <a:p>
            <a:pPr marL="457200" lvl="0" indent="-342900" rtl="0">
              <a:spcBef>
                <a:spcPts val="0"/>
              </a:spcBef>
              <a:spcAft>
                <a:spcPts val="0"/>
              </a:spcAft>
              <a:buSzPts val="1800"/>
              <a:buAutoNum type="arabicPeriod"/>
            </a:pPr>
            <a:r>
              <a:rPr lang="en"/>
              <a:t>Note: You’ll also want to copy the selector and rule for html and body.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talk about what we did</a:t>
            </a: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Let’s take a look at </a:t>
            </a:r>
            <a:r>
              <a:rPr lang="en" b="1"/>
              <a:t>header-container-finished</a:t>
            </a:r>
            <a:r>
              <a:rPr lang="en"/>
              <a:t> in a browser and talk about what our CSS did, why negative margins are a thing, and why we zero-out the margins, padding, and border of our body element.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Positioning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look at those rules for &lt;body&gt; again</a:t>
            </a:r>
            <a:endParaRPr/>
          </a:p>
        </p:txBody>
      </p:sp>
      <p:sp>
        <p:nvSpPr>
          <p:cNvPr id="152" name="Google Shape;15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What do these rules tell us about our page? </a:t>
            </a:r>
            <a:endParaRPr/>
          </a:p>
        </p:txBody>
      </p:sp>
      <p:sp>
        <p:nvSpPr>
          <p:cNvPr id="153" name="Google Shape;153;p28"/>
          <p:cNvSpPr txBox="1"/>
          <p:nvPr/>
        </p:nvSpPr>
        <p:spPr>
          <a:xfrm>
            <a:off x="418400" y="1890050"/>
            <a:ext cx="8303100" cy="2633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800">
                <a:solidFill>
                  <a:srgbClr val="D7BA7D"/>
                </a:solidFill>
                <a:latin typeface="Verdana"/>
                <a:ea typeface="Verdana"/>
                <a:cs typeface="Verdana"/>
                <a:sym typeface="Verdana"/>
              </a:rPr>
              <a:t>html,body</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margin</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0</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padding</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0</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border</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0</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height</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100%</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9CDCFE"/>
                </a:solidFill>
                <a:latin typeface="Verdana"/>
                <a:ea typeface="Verdana"/>
                <a:cs typeface="Verdana"/>
                <a:sym typeface="Verdana"/>
              </a:rPr>
              <a:t>width</a:t>
            </a:r>
            <a:r>
              <a:rPr lang="en" sz="1800">
                <a:solidFill>
                  <a:srgbClr val="D4D4D4"/>
                </a:solidFill>
                <a:latin typeface="Verdana"/>
                <a:ea typeface="Verdana"/>
                <a:cs typeface="Verdana"/>
                <a:sym typeface="Verdana"/>
              </a:rPr>
              <a:t>:</a:t>
            </a:r>
            <a:r>
              <a:rPr lang="en" sz="1800">
                <a:solidFill>
                  <a:srgbClr val="B5CEA8"/>
                </a:solidFill>
                <a:latin typeface="Verdana"/>
                <a:ea typeface="Verdana"/>
                <a:cs typeface="Verdana"/>
                <a:sym typeface="Verdana"/>
              </a:rPr>
              <a:t>100%</a:t>
            </a:r>
            <a:r>
              <a:rPr lang="en" sz="1800">
                <a:solidFill>
                  <a:srgbClr val="D4D4D4"/>
                </a:solidFill>
                <a:latin typeface="Verdana"/>
                <a:ea typeface="Verdana"/>
                <a:cs typeface="Verdana"/>
                <a:sym typeface="Verdana"/>
              </a:rPr>
              <a:t>;</a:t>
            </a:r>
            <a:endParaRPr sz="1800">
              <a:solidFill>
                <a:srgbClr val="D4D4D4"/>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endParaRPr sz="1800">
              <a:solidFill>
                <a:srgbClr val="D4D4D4"/>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Width</a:t>
            </a:r>
            <a:endParaRPr/>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can define width either with pixels or as a percentage of the width of the parent div.</a:t>
            </a:r>
            <a:endParaRPr/>
          </a:p>
          <a:p>
            <a:pPr marL="0" lvl="0" indent="0" rtl="0">
              <a:spcBef>
                <a:spcPts val="1600"/>
              </a:spcBef>
              <a:spcAft>
                <a:spcPts val="0"/>
              </a:spcAft>
              <a:buNone/>
            </a:pPr>
            <a:r>
              <a:rPr lang="en"/>
              <a:t>What if we had a page where the body had a width of 100%. The page contains a div with a width of 50%, and that div contains a child div that also has a width of 50%.</a:t>
            </a:r>
            <a:endParaRPr/>
          </a:p>
          <a:p>
            <a:pPr marL="0" lvl="0" indent="0">
              <a:spcBef>
                <a:spcPts val="1600"/>
              </a:spcBef>
              <a:spcAft>
                <a:spcPts val="1600"/>
              </a:spcAft>
              <a:buNone/>
            </a:pPr>
            <a:r>
              <a:rPr lang="en"/>
              <a:t>Would the child div cover 50% of the screen?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Width</a:t>
            </a:r>
            <a:endParaRPr/>
          </a:p>
        </p:txBody>
      </p:sp>
      <p:sp>
        <p:nvSpPr>
          <p:cNvPr id="165" name="Google Shape;16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Create a new file called </a:t>
            </a:r>
            <a:r>
              <a:rPr lang="en" b="1"/>
              <a:t>width-lab.html</a:t>
            </a:r>
            <a:endParaRPr/>
          </a:p>
          <a:p>
            <a:pPr marL="457200" lvl="0" indent="-342900" rtl="0">
              <a:spcBef>
                <a:spcPts val="0"/>
              </a:spcBef>
              <a:spcAft>
                <a:spcPts val="0"/>
              </a:spcAft>
              <a:buSzPts val="1800"/>
              <a:buAutoNum type="arabicPeriod"/>
            </a:pPr>
            <a:r>
              <a:rPr lang="en"/>
              <a:t>Give width-lab a head and body and doctype declaration</a:t>
            </a:r>
            <a:endParaRPr/>
          </a:p>
          <a:p>
            <a:pPr marL="457200" lvl="0" indent="-342900" rtl="0">
              <a:spcBef>
                <a:spcPts val="0"/>
              </a:spcBef>
              <a:spcAft>
                <a:spcPts val="0"/>
              </a:spcAft>
              <a:buSzPts val="1800"/>
              <a:buAutoNum type="arabicPeriod"/>
            </a:pPr>
            <a:r>
              <a:rPr lang="en"/>
              <a:t>Give width a title and an internal stylesheet</a:t>
            </a:r>
            <a:endParaRPr/>
          </a:p>
          <a:p>
            <a:pPr marL="457200" lvl="0" indent="-342900" rtl="0">
              <a:spcBef>
                <a:spcPts val="0"/>
              </a:spcBef>
              <a:spcAft>
                <a:spcPts val="0"/>
              </a:spcAft>
              <a:buSzPts val="1800"/>
              <a:buAutoNum type="arabicPeriod"/>
            </a:pPr>
            <a:r>
              <a:rPr lang="en"/>
              <a:t>In </a:t>
            </a:r>
            <a:r>
              <a:rPr lang="en" b="1"/>
              <a:t>&lt;body&gt;</a:t>
            </a:r>
            <a:r>
              <a:rPr lang="en"/>
              <a:t> create two divs, one inside the other</a:t>
            </a:r>
            <a:endParaRPr/>
          </a:p>
          <a:p>
            <a:pPr marL="457200" lvl="0" indent="-342900" rtl="0">
              <a:spcBef>
                <a:spcPts val="0"/>
              </a:spcBef>
              <a:spcAft>
                <a:spcPts val="0"/>
              </a:spcAft>
              <a:buSzPts val="1800"/>
              <a:buAutoNum type="arabicPeriod"/>
            </a:pPr>
            <a:r>
              <a:rPr lang="en"/>
              <a:t>Give the outer div an id of </a:t>
            </a:r>
            <a:r>
              <a:rPr lang="en" b="1"/>
              <a:t>parent-div</a:t>
            </a:r>
            <a:endParaRPr/>
          </a:p>
          <a:p>
            <a:pPr marL="457200" lvl="0" indent="-342900" rtl="0">
              <a:spcBef>
                <a:spcPts val="0"/>
              </a:spcBef>
              <a:spcAft>
                <a:spcPts val="0"/>
              </a:spcAft>
              <a:buSzPts val="1800"/>
              <a:buAutoNum type="arabicPeriod"/>
            </a:pPr>
            <a:r>
              <a:rPr lang="en"/>
              <a:t>Give the inner div an id of </a:t>
            </a:r>
            <a:r>
              <a:rPr lang="en" b="1"/>
              <a:t>child-div</a:t>
            </a:r>
            <a:endParaRPr/>
          </a:p>
          <a:p>
            <a:pPr marL="457200" lvl="0" indent="-342900" rtl="0">
              <a:spcBef>
                <a:spcPts val="0"/>
              </a:spcBef>
              <a:spcAft>
                <a:spcPts val="0"/>
              </a:spcAft>
              <a:buSzPts val="1800"/>
              <a:buAutoNum type="arabicPeriod"/>
            </a:pPr>
            <a:r>
              <a:rPr lang="en"/>
              <a:t>In your stylesheet, give </a:t>
            </a:r>
            <a:r>
              <a:rPr lang="en" b="1"/>
              <a:t>parent-div </a:t>
            </a:r>
            <a:r>
              <a:rPr lang="en"/>
              <a:t>a </a:t>
            </a:r>
            <a:r>
              <a:rPr lang="en" b="1"/>
              <a:t>background-color</a:t>
            </a:r>
            <a:r>
              <a:rPr lang="en"/>
              <a:t> of green</a:t>
            </a:r>
            <a:endParaRPr/>
          </a:p>
          <a:p>
            <a:pPr marL="457200" lvl="0" indent="-342900" rtl="0">
              <a:spcBef>
                <a:spcPts val="0"/>
              </a:spcBef>
              <a:spcAft>
                <a:spcPts val="0"/>
              </a:spcAft>
              <a:buSzPts val="1800"/>
              <a:buAutoNum type="arabicPeriod"/>
            </a:pPr>
            <a:r>
              <a:rPr lang="en"/>
              <a:t>Give </a:t>
            </a:r>
            <a:r>
              <a:rPr lang="en" b="1"/>
              <a:t>child-div</a:t>
            </a:r>
            <a:r>
              <a:rPr lang="en"/>
              <a:t> a </a:t>
            </a:r>
            <a:r>
              <a:rPr lang="en" b="1"/>
              <a:t>background-color</a:t>
            </a:r>
            <a:r>
              <a:rPr lang="en"/>
              <a:t> of pink</a:t>
            </a:r>
            <a:endParaRPr/>
          </a:p>
          <a:p>
            <a:pPr marL="457200" lvl="0" indent="-342900" rtl="0">
              <a:spcBef>
                <a:spcPts val="0"/>
              </a:spcBef>
              <a:spcAft>
                <a:spcPts val="0"/>
              </a:spcAft>
              <a:buSzPts val="1800"/>
              <a:buAutoNum type="arabicPeriod"/>
            </a:pPr>
            <a:r>
              <a:rPr lang="en"/>
              <a:t>In your stylesheet, set the width of both </a:t>
            </a:r>
            <a:r>
              <a:rPr lang="en" b="1"/>
              <a:t>parent-div</a:t>
            </a:r>
            <a:r>
              <a:rPr lang="en"/>
              <a:t> and </a:t>
            </a:r>
            <a:r>
              <a:rPr lang="en" b="1"/>
              <a:t>child-div</a:t>
            </a:r>
            <a:r>
              <a:rPr lang="en"/>
              <a:t> to </a:t>
            </a:r>
            <a:r>
              <a:rPr lang="en" b="1"/>
              <a:t>50%</a:t>
            </a:r>
            <a:endParaRPr/>
          </a:p>
          <a:p>
            <a:pPr marL="457200" lvl="0" indent="-342900" rtl="0">
              <a:spcBef>
                <a:spcPts val="0"/>
              </a:spcBef>
              <a:spcAft>
                <a:spcPts val="0"/>
              </a:spcAft>
              <a:buSzPts val="1800"/>
              <a:buAutoNum type="arabicPeriod"/>
            </a:pPr>
            <a:r>
              <a:rPr lang="en"/>
              <a:t>Give #parent-div a height of 200px and #child-div a height of 100px;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Margin</a:t>
            </a:r>
            <a:endParaRPr/>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As we mentioned in another class, margin sets the space between the edge of your element and the </a:t>
            </a:r>
            <a:r>
              <a:rPr lang="en" b="1"/>
              <a:t>edge of the element’s parent.</a:t>
            </a:r>
            <a:endParaRPr b="1"/>
          </a:p>
          <a:p>
            <a:pPr marL="0" lvl="0" indent="0" rtl="0">
              <a:spcBef>
                <a:spcPts val="1600"/>
              </a:spcBef>
              <a:spcAft>
                <a:spcPts val="0"/>
              </a:spcAft>
              <a:buNone/>
            </a:pPr>
            <a:r>
              <a:rPr lang="en"/>
              <a:t>Normally, you can’t center a block-level element, because it goes edge-to-edge across its parent. Basically, that makes it “centered” by default.</a:t>
            </a:r>
            <a:endParaRPr/>
          </a:p>
          <a:p>
            <a:pPr marL="0" lvl="0" indent="0" rtl="0">
              <a:spcBef>
                <a:spcPts val="1600"/>
              </a:spcBef>
              <a:spcAft>
                <a:spcPts val="0"/>
              </a:spcAft>
              <a:buNone/>
            </a:pPr>
            <a:r>
              <a:rPr lang="en"/>
              <a:t>When you change the width of a block-level element, centering becomes possible.</a:t>
            </a:r>
            <a:endParaRPr/>
          </a:p>
          <a:p>
            <a:pPr marL="0" lvl="0" indent="0" rtl="0">
              <a:spcBef>
                <a:spcPts val="1600"/>
              </a:spcBef>
              <a:spcAft>
                <a:spcPts val="0"/>
              </a:spcAft>
              <a:buNone/>
            </a:pPr>
            <a:r>
              <a:rPr lang="en"/>
              <a:t>Give </a:t>
            </a:r>
            <a:r>
              <a:rPr lang="en" b="1"/>
              <a:t>#child-div</a:t>
            </a:r>
            <a:r>
              <a:rPr lang="en"/>
              <a:t> a rule of </a:t>
            </a:r>
            <a:r>
              <a:rPr lang="en" b="1"/>
              <a:t>margin: auto</a:t>
            </a:r>
            <a:endParaRPr/>
          </a:p>
          <a:p>
            <a:pPr marL="0" lvl="0" indent="0">
              <a:spcBef>
                <a:spcPts val="1600"/>
              </a:spcBef>
              <a:spcAft>
                <a:spcPts val="1600"/>
              </a:spcAft>
              <a:buNone/>
            </a:pPr>
            <a:r>
              <a:rPr lang="en"/>
              <a:t>What happens?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Slack Channel</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few of our fellow class members have established a </a:t>
            </a:r>
            <a:r>
              <a:rPr lang="en" b="1"/>
              <a:t>Slack Channel</a:t>
            </a:r>
            <a:r>
              <a:rPr lang="en"/>
              <a:t> for the class. Slack is a popular online chat application that works on desktops and mobile devices. </a:t>
            </a:r>
            <a:endParaRPr/>
          </a:p>
          <a:p>
            <a:pPr marL="0" lvl="0" indent="0">
              <a:spcBef>
                <a:spcPts val="1600"/>
              </a:spcBef>
              <a:spcAft>
                <a:spcPts val="0"/>
              </a:spcAft>
              <a:buNone/>
            </a:pPr>
            <a:r>
              <a:rPr lang="en"/>
              <a:t>Everyone should have received a link to the channel via email, earlier today. </a:t>
            </a:r>
            <a:endParaRPr/>
          </a:p>
          <a:p>
            <a:pPr marL="0" lvl="0" indent="0">
              <a:spcBef>
                <a:spcPts val="1600"/>
              </a:spcBef>
              <a:spcAft>
                <a:spcPts val="0"/>
              </a:spcAft>
              <a:buNone/>
            </a:pPr>
            <a:r>
              <a:rPr lang="en"/>
              <a:t>Remember, the no-jerk rule applies on Slack, too.</a:t>
            </a:r>
            <a:endParaRPr/>
          </a:p>
          <a:p>
            <a:pPr marL="0" lvl="0" indent="0">
              <a:spcBef>
                <a:spcPts val="1600"/>
              </a:spcBef>
              <a:spcAft>
                <a:spcPts val="1600"/>
              </a:spcAft>
              <a:buNone/>
            </a:pPr>
            <a:r>
              <a:rPr lang="en"/>
              <a:t>Check it out!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Another way to set margins</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Margins for each side of an element (top, right, bottom, left) can also be set all at once. </a:t>
            </a:r>
            <a:endParaRPr/>
          </a:p>
          <a:p>
            <a:pPr marL="0" lvl="0" indent="0" rtl="0">
              <a:spcBef>
                <a:spcPts val="1600"/>
              </a:spcBef>
              <a:spcAft>
                <a:spcPts val="0"/>
              </a:spcAft>
              <a:buNone/>
            </a:pPr>
            <a:r>
              <a:rPr lang="en"/>
              <a:t>You can set </a:t>
            </a:r>
            <a:r>
              <a:rPr lang="en" b="1"/>
              <a:t>padding</a:t>
            </a:r>
            <a:r>
              <a:rPr lang="en"/>
              <a:t> and </a:t>
            </a:r>
            <a:r>
              <a:rPr lang="en" b="1"/>
              <a:t>border</a:t>
            </a:r>
            <a:r>
              <a:rPr lang="en"/>
              <a:t> using the same pattern.</a:t>
            </a:r>
            <a:endParaRPr/>
          </a:p>
          <a:p>
            <a:pPr marL="0" lvl="0" indent="0" rtl="0">
              <a:spcBef>
                <a:spcPts val="1600"/>
              </a:spcBef>
              <a:spcAft>
                <a:spcPts val="0"/>
              </a:spcAft>
              <a:buNone/>
            </a:pPr>
            <a:r>
              <a:rPr lang="en"/>
              <a:t>The order goes just like it is above, starting at the top and working clockwise around the element.</a:t>
            </a:r>
            <a:endParaRPr/>
          </a:p>
          <a:p>
            <a:pPr marL="0" lvl="0" indent="0" rtl="0">
              <a:spcBef>
                <a:spcPts val="1600"/>
              </a:spcBef>
              <a:spcAft>
                <a:spcPts val="0"/>
              </a:spcAft>
              <a:buNone/>
            </a:pPr>
            <a:endParaRPr/>
          </a:p>
          <a:p>
            <a:pPr marL="0" lvl="0" indent="0">
              <a:spcBef>
                <a:spcPts val="1600"/>
              </a:spcBef>
              <a:spcAft>
                <a:spcPts val="1600"/>
              </a:spcAft>
              <a:buNone/>
            </a:pPr>
            <a:endParaRPr/>
          </a:p>
        </p:txBody>
      </p:sp>
      <p:sp>
        <p:nvSpPr>
          <p:cNvPr id="178" name="Google Shape;178;p32"/>
          <p:cNvSpPr txBox="1"/>
          <p:nvPr/>
        </p:nvSpPr>
        <p:spPr>
          <a:xfrm>
            <a:off x="471300" y="3096225"/>
            <a:ext cx="8201400" cy="16503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2400">
                <a:solidFill>
                  <a:srgbClr val="9CDCFE"/>
                </a:solidFill>
                <a:latin typeface="Consolas"/>
                <a:ea typeface="Consolas"/>
                <a:cs typeface="Consolas"/>
                <a:sym typeface="Consolas"/>
              </a:rPr>
              <a:t>margin</a:t>
            </a:r>
            <a:r>
              <a:rPr lang="en" sz="2400">
                <a:solidFill>
                  <a:srgbClr val="D4D4D4"/>
                </a:solidFill>
                <a:latin typeface="Consolas"/>
                <a:ea typeface="Consolas"/>
                <a:cs typeface="Consolas"/>
                <a:sym typeface="Consolas"/>
              </a:rPr>
              <a:t>: </a:t>
            </a:r>
            <a:r>
              <a:rPr lang="en" sz="2400">
                <a:solidFill>
                  <a:srgbClr val="B5CEA8"/>
                </a:solidFill>
                <a:latin typeface="Consolas"/>
                <a:ea typeface="Consolas"/>
                <a:cs typeface="Consolas"/>
                <a:sym typeface="Consolas"/>
              </a:rPr>
              <a:t>25px</a:t>
            </a:r>
            <a:r>
              <a:rPr lang="en" sz="2400">
                <a:solidFill>
                  <a:srgbClr val="D4D4D4"/>
                </a:solidFill>
                <a:latin typeface="Consolas"/>
                <a:ea typeface="Consolas"/>
                <a:cs typeface="Consolas"/>
                <a:sym typeface="Consolas"/>
              </a:rPr>
              <a:t> auto </a:t>
            </a:r>
            <a:r>
              <a:rPr lang="en" sz="2400">
                <a:solidFill>
                  <a:srgbClr val="B5CEA8"/>
                </a:solidFill>
                <a:latin typeface="Consolas"/>
                <a:ea typeface="Consolas"/>
                <a:cs typeface="Consolas"/>
                <a:sym typeface="Consolas"/>
              </a:rPr>
              <a:t>25px</a:t>
            </a:r>
            <a:r>
              <a:rPr lang="en" sz="2400">
                <a:solidFill>
                  <a:srgbClr val="D4D4D4"/>
                </a:solidFill>
                <a:latin typeface="Consolas"/>
                <a:ea typeface="Consolas"/>
                <a:cs typeface="Consolas"/>
                <a:sym typeface="Consolas"/>
              </a:rPr>
              <a:t> auto;</a:t>
            </a:r>
            <a:endParaRPr sz="2400">
              <a:solidFill>
                <a:srgbClr val="D4D4D4"/>
              </a:solidFill>
              <a:latin typeface="Consolas"/>
              <a:ea typeface="Consolas"/>
              <a:cs typeface="Consolas"/>
              <a:sym typeface="Consolas"/>
            </a:endParaRPr>
          </a:p>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Remember...</a:t>
            </a:r>
            <a:endParaRPr/>
          </a:p>
        </p:txBody>
      </p:sp>
      <p:sp>
        <p:nvSpPr>
          <p:cNvPr id="184" name="Google Shape;18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2400"/>
              <a:t>To center the </a:t>
            </a:r>
            <a:r>
              <a:rPr lang="en" sz="2400" b="1"/>
              <a:t>text</a:t>
            </a:r>
            <a:r>
              <a:rPr lang="en" sz="2400"/>
              <a:t> within a div, use </a:t>
            </a:r>
            <a:r>
              <a:rPr lang="en" sz="2400" b="1"/>
              <a:t>text-align: center</a:t>
            </a:r>
            <a:endParaRPr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Improve Header-Container</a:t>
            </a:r>
            <a:endParaRPr/>
          </a:p>
        </p:txBody>
      </p:sp>
      <p:sp>
        <p:nvSpPr>
          <p:cNvPr id="190" name="Google Shape;19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AutoNum type="arabicPeriod"/>
            </a:pPr>
            <a:r>
              <a:rPr lang="en"/>
              <a:t>In your </a:t>
            </a:r>
            <a:r>
              <a:rPr lang="en" b="1"/>
              <a:t>header-container </a:t>
            </a:r>
            <a:r>
              <a:rPr lang="en"/>
              <a:t>project, use the width and centering techniques you just learned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Break…</a:t>
            </a:r>
            <a:endParaRPr/>
          </a:p>
          <a:p>
            <a:pPr marL="0" lvl="0" indent="0">
              <a:spcBef>
                <a:spcPts val="0"/>
              </a:spcBef>
              <a:spcAft>
                <a:spcPts val="0"/>
              </a:spcAft>
              <a:buNone/>
            </a:pPr>
            <a:r>
              <a:rPr lang="en"/>
              <a:t>Back in Five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Time to Check 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Display: Inline-Block</a:t>
            </a:r>
            <a:endParaRPr/>
          </a:p>
        </p:txBody>
      </p:sp>
      <p:sp>
        <p:nvSpPr>
          <p:cNvPr id="206" name="Google Shape;20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We’ve discussed the difference between block-level and inline elements, but with CSS we don’t have to accept these as absolute differences. In fact, we can change them at will. </a:t>
            </a:r>
            <a:endParaRPr/>
          </a:p>
          <a:p>
            <a:pPr marL="0" lvl="0" indent="0">
              <a:spcBef>
                <a:spcPts val="1600"/>
              </a:spcBef>
              <a:spcAft>
                <a:spcPts val="1600"/>
              </a:spcAft>
              <a:buNone/>
            </a:pPr>
            <a:r>
              <a:rPr lang="en"/>
              <a:t>Let’s use use the </a:t>
            </a:r>
            <a:r>
              <a:rPr lang="en" b="1"/>
              <a:t>Display</a:t>
            </a:r>
            <a:r>
              <a:rPr lang="en"/>
              <a:t> property to turn a simple list into a grid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HTML Unordered List</a:t>
            </a:r>
            <a:endParaRPr/>
          </a:p>
        </p:txBody>
      </p:sp>
      <p:sp>
        <p:nvSpPr>
          <p:cNvPr id="212" name="Google Shape;21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First, obviously, we’ll need to make a list. </a:t>
            </a:r>
            <a:endParaRPr/>
          </a:p>
          <a:p>
            <a:pPr marL="0" lvl="0" indent="0" rtl="0">
              <a:spcBef>
                <a:spcPts val="1600"/>
              </a:spcBef>
              <a:spcAft>
                <a:spcPts val="0"/>
              </a:spcAft>
              <a:buNone/>
            </a:pPr>
            <a:r>
              <a:rPr lang="en"/>
              <a:t>HTML lists come in two flavors: </a:t>
            </a:r>
            <a:r>
              <a:rPr lang="en" b="1"/>
              <a:t>ordered</a:t>
            </a:r>
            <a:r>
              <a:rPr lang="en"/>
              <a:t> and </a:t>
            </a:r>
            <a:r>
              <a:rPr lang="en" b="1"/>
              <a:t>unordered</a:t>
            </a:r>
            <a:endParaRPr/>
          </a:p>
          <a:p>
            <a:pPr marL="0" lvl="0" indent="0">
              <a:spcBef>
                <a:spcPts val="1600"/>
              </a:spcBef>
              <a:spcAft>
                <a:spcPts val="1600"/>
              </a:spcAft>
              <a:buNone/>
            </a:pPr>
            <a:r>
              <a:rPr lang="en"/>
              <a:t>Ordered lists are numbered. Unordered lists are marked with bullet points, which can be hidden with CSS.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p:nvPr/>
        </p:nvSpPr>
        <p:spPr>
          <a:xfrm>
            <a:off x="317700" y="666900"/>
            <a:ext cx="8508600" cy="38097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ul</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This is a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This is another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Yet another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ul</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marL="0" lvl="0" indent="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Kitten List</a:t>
            </a:r>
            <a:endParaRPr/>
          </a:p>
        </p:txBody>
      </p:sp>
      <p:sp>
        <p:nvSpPr>
          <p:cNvPr id="223" name="Google Shape;22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Create a new page called kitten-list.html</a:t>
            </a:r>
            <a:endParaRPr/>
          </a:p>
          <a:p>
            <a:pPr marL="457200" lvl="0" indent="-342900" rtl="0">
              <a:spcBef>
                <a:spcPts val="0"/>
              </a:spcBef>
              <a:spcAft>
                <a:spcPts val="0"/>
              </a:spcAft>
              <a:buSzPts val="1800"/>
              <a:buAutoNum type="arabicPeriod"/>
            </a:pPr>
            <a:r>
              <a:rPr lang="en"/>
              <a:t>Give your page a head, body, and doctype declaration</a:t>
            </a:r>
            <a:endParaRPr/>
          </a:p>
          <a:p>
            <a:pPr marL="457200" lvl="0" indent="-342900" rtl="0">
              <a:spcBef>
                <a:spcPts val="0"/>
              </a:spcBef>
              <a:spcAft>
                <a:spcPts val="0"/>
              </a:spcAft>
              <a:buSzPts val="1800"/>
              <a:buAutoNum type="arabicPeriod"/>
            </a:pPr>
            <a:r>
              <a:rPr lang="en"/>
              <a:t>Give your page an internal stylesheet</a:t>
            </a:r>
            <a:endParaRPr/>
          </a:p>
          <a:p>
            <a:pPr marL="457200" lvl="0" indent="-342900" rtl="0">
              <a:spcBef>
                <a:spcPts val="0"/>
              </a:spcBef>
              <a:spcAft>
                <a:spcPts val="0"/>
              </a:spcAft>
              <a:buSzPts val="1800"/>
              <a:buAutoNum type="arabicPeriod"/>
            </a:pPr>
            <a:r>
              <a:rPr lang="en"/>
              <a:t>Add an unordered list with six items to your new page. The text for each item should be kitten-01, kitten-02, etc.</a:t>
            </a:r>
            <a:endParaRPr/>
          </a:p>
          <a:p>
            <a:pPr marL="457200" lvl="0" indent="-342900" rtl="0">
              <a:spcBef>
                <a:spcPts val="0"/>
              </a:spcBef>
              <a:spcAft>
                <a:spcPts val="0"/>
              </a:spcAft>
              <a:buSzPts val="1800"/>
              <a:buAutoNum type="arabicPeriod"/>
            </a:pPr>
            <a:r>
              <a:rPr lang="en"/>
              <a:t>Save and test your new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Kitten-List (cont)</a:t>
            </a:r>
            <a:endParaRPr/>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Now we’re going to change your list into a list of images</a:t>
            </a:r>
            <a:endParaRPr/>
          </a:p>
          <a:p>
            <a:pPr marL="457200" lvl="0" indent="-342900" rtl="0">
              <a:spcBef>
                <a:spcPts val="0"/>
              </a:spcBef>
              <a:spcAft>
                <a:spcPts val="0"/>
              </a:spcAft>
              <a:buSzPts val="1800"/>
              <a:buAutoNum type="arabicPeriod"/>
            </a:pPr>
            <a:r>
              <a:rPr lang="en"/>
              <a:t>In today’s code you’ll find a folder called kittenpics that contains images of five adorable kittens and one angry one. </a:t>
            </a:r>
            <a:endParaRPr/>
          </a:p>
          <a:p>
            <a:pPr marL="457200" lvl="0" indent="-342900" rtl="0">
              <a:spcBef>
                <a:spcPts val="0"/>
              </a:spcBef>
              <a:spcAft>
                <a:spcPts val="0"/>
              </a:spcAft>
              <a:buSzPts val="1800"/>
              <a:buAutoNum type="arabicPeriod"/>
            </a:pPr>
            <a:r>
              <a:rPr lang="en"/>
              <a:t>Replace the text in your </a:t>
            </a:r>
            <a:r>
              <a:rPr lang="en" b="1"/>
              <a:t>&lt;li&gt; </a:t>
            </a:r>
            <a:r>
              <a:rPr lang="en"/>
              <a:t>elements with </a:t>
            </a:r>
            <a:r>
              <a:rPr lang="en" b="1"/>
              <a:t>&lt;img&gt;</a:t>
            </a:r>
            <a:r>
              <a:rPr lang="en"/>
              <a:t> elements, one for each kitty</a:t>
            </a:r>
            <a:endParaRPr/>
          </a:p>
          <a:p>
            <a:pPr marL="457200" lvl="0" indent="-342900" rtl="0">
              <a:spcBef>
                <a:spcPts val="0"/>
              </a:spcBef>
              <a:spcAft>
                <a:spcPts val="0"/>
              </a:spcAft>
              <a:buSzPts val="1800"/>
              <a:buAutoNum type="arabicPeriod"/>
            </a:pPr>
            <a:r>
              <a:rPr lang="en"/>
              <a:t>Save and test your 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Cool New VS Code Extension: Open Live Server</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One of the benefits of teaching these classes is that I get to hear about all kinds of great utilities and resources from the students.</a:t>
            </a:r>
            <a:endParaRPr/>
          </a:p>
          <a:p>
            <a:pPr marL="0" lvl="0" indent="0">
              <a:spcBef>
                <a:spcPts val="1600"/>
              </a:spcBef>
              <a:spcAft>
                <a:spcPts val="1600"/>
              </a:spcAft>
              <a:buNone/>
            </a:pPr>
            <a:r>
              <a:rPr lang="en"/>
              <a:t>Check out the Open Live Server extension for VS Code! It’s not required but you might find it useful.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 VS Code Multi-Cursor</a:t>
            </a:r>
            <a:endParaRPr/>
          </a:p>
        </p:txBody>
      </p:sp>
      <p:sp>
        <p:nvSpPr>
          <p:cNvPr id="235" name="Google Shape;23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Check out this super-cool ultra-ninja way to create a list of images with a lot less typing using VS Code’s multi-cursor feature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Kitten-list (cont)</a:t>
            </a:r>
            <a:endParaRPr/>
          </a:p>
        </p:txBody>
      </p:sp>
      <p:sp>
        <p:nvSpPr>
          <p:cNvPr id="241" name="Google Shape;24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Give your </a:t>
            </a:r>
            <a:r>
              <a:rPr lang="en" b="1"/>
              <a:t>&lt;ul&gt;</a:t>
            </a:r>
            <a:r>
              <a:rPr lang="en"/>
              <a:t> element a class of </a:t>
            </a:r>
            <a:r>
              <a:rPr lang="en" b="1"/>
              <a:t>kitten-gallery</a:t>
            </a:r>
            <a:endParaRPr/>
          </a:p>
          <a:p>
            <a:pPr marL="457200" lvl="0" indent="-342900" rtl="0">
              <a:spcBef>
                <a:spcPts val="0"/>
              </a:spcBef>
              <a:spcAft>
                <a:spcPts val="0"/>
              </a:spcAft>
              <a:buSzPts val="1800"/>
              <a:buAutoNum type="arabicPeriod"/>
            </a:pPr>
            <a:r>
              <a:rPr lang="en"/>
              <a:t>In your stylesheet, create a rule for kitten-gallery</a:t>
            </a:r>
            <a:endParaRPr/>
          </a:p>
          <a:p>
            <a:pPr marL="457200" lvl="0" indent="-342900" rtl="0">
              <a:spcBef>
                <a:spcPts val="0"/>
              </a:spcBef>
              <a:spcAft>
                <a:spcPts val="0"/>
              </a:spcAft>
              <a:buSzPts val="1800"/>
              <a:buAutoNum type="arabicPeriod"/>
            </a:pPr>
            <a:r>
              <a:rPr lang="en"/>
              <a:t>Select all the </a:t>
            </a:r>
            <a:r>
              <a:rPr lang="en" b="1"/>
              <a:t>&lt;li&gt;</a:t>
            </a:r>
            <a:r>
              <a:rPr lang="en"/>
              <a:t> elements in </a:t>
            </a:r>
            <a:r>
              <a:rPr lang="en" b="1"/>
              <a:t>kitten-gallery </a:t>
            </a:r>
            <a:r>
              <a:rPr lang="en"/>
              <a:t>by making a rule for </a:t>
            </a:r>
            <a:r>
              <a:rPr lang="en" b="1"/>
              <a:t>.kitten-gallery li</a:t>
            </a:r>
            <a:endParaRPr/>
          </a:p>
          <a:p>
            <a:pPr marL="457200" lvl="0" indent="-342900" rtl="0">
              <a:spcBef>
                <a:spcPts val="0"/>
              </a:spcBef>
              <a:spcAft>
                <a:spcPts val="0"/>
              </a:spcAft>
              <a:buSzPts val="1800"/>
              <a:buAutoNum type="arabicPeriod"/>
            </a:pPr>
            <a:r>
              <a:rPr lang="en"/>
              <a:t>Give the </a:t>
            </a:r>
            <a:r>
              <a:rPr lang="en" b="1"/>
              <a:t>&lt;li&gt;</a:t>
            </a:r>
            <a:r>
              <a:rPr lang="en"/>
              <a:t> elements a declaration for </a:t>
            </a:r>
            <a:r>
              <a:rPr lang="en" b="1"/>
              <a:t>display: inline-block</a:t>
            </a:r>
            <a:endParaRPr/>
          </a:p>
          <a:p>
            <a:pPr marL="457200" lvl="0" indent="-342900">
              <a:spcBef>
                <a:spcPts val="0"/>
              </a:spcBef>
              <a:spcAft>
                <a:spcPts val="0"/>
              </a:spcAft>
              <a:buSzPts val="1800"/>
              <a:buAutoNum type="arabicPeriod"/>
            </a:pPr>
            <a:r>
              <a:rPr lang="en"/>
              <a:t>Save and test!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About Display: inline-block</a:t>
            </a:r>
            <a:endParaRPr/>
          </a:p>
        </p:txBody>
      </p:sp>
      <p:sp>
        <p:nvSpPr>
          <p:cNvPr id="247" name="Google Shape;24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Inline-block gives a lot of the benefits of both </a:t>
            </a:r>
            <a:r>
              <a:rPr lang="en" b="1"/>
              <a:t>block</a:t>
            </a:r>
            <a:r>
              <a:rPr lang="en"/>
              <a:t> and </a:t>
            </a:r>
            <a:r>
              <a:rPr lang="en" b="1"/>
              <a:t>inline</a:t>
            </a:r>
            <a:r>
              <a:rPr lang="en"/>
              <a:t> elements. Display can also be used to declare inline or block properties. </a:t>
            </a:r>
            <a:endParaRPr/>
          </a:p>
          <a:p>
            <a:pPr marL="0" lvl="0" indent="0" rtl="0">
              <a:spcBef>
                <a:spcPts val="1600"/>
              </a:spcBef>
              <a:spcAft>
                <a:spcPts val="0"/>
              </a:spcAft>
              <a:buNone/>
            </a:pPr>
            <a:r>
              <a:rPr lang="en"/>
              <a:t>Inline-block is very useful for making responsive grids. </a:t>
            </a:r>
            <a:endParaRPr/>
          </a:p>
          <a:p>
            <a:pPr marL="0" lvl="0" indent="0">
              <a:spcBef>
                <a:spcPts val="1600"/>
              </a:spcBef>
              <a:spcAft>
                <a:spcPts val="1600"/>
              </a:spcAft>
              <a:buNone/>
            </a:pPr>
            <a:r>
              <a:rPr lang="en"/>
              <a:t>Try to resize your browser window and watch how kitten-list responds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Kitten-List (cont)</a:t>
            </a:r>
            <a:endParaRPr/>
          </a:p>
        </p:txBody>
      </p:sp>
      <p:sp>
        <p:nvSpPr>
          <p:cNvPr id="253" name="Google Shape;25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Let’s polish our gallery a little bit by adding a few more CSS declarations</a:t>
            </a:r>
            <a:endParaRPr/>
          </a:p>
          <a:p>
            <a:pPr marL="0" lvl="0" indent="0">
              <a:spcBef>
                <a:spcPts val="1600"/>
              </a:spcBef>
              <a:spcAft>
                <a:spcPts val="1600"/>
              </a:spcAft>
              <a:buNone/>
            </a:pPr>
            <a:endParaRPr/>
          </a:p>
        </p:txBody>
      </p:sp>
      <p:sp>
        <p:nvSpPr>
          <p:cNvPr id="254" name="Google Shape;254;p45"/>
          <p:cNvSpPr txBox="1"/>
          <p:nvPr/>
        </p:nvSpPr>
        <p:spPr>
          <a:xfrm>
            <a:off x="474950" y="1766375"/>
            <a:ext cx="8164800" cy="27183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800">
                <a:solidFill>
                  <a:srgbClr val="D7BA7D"/>
                </a:solidFill>
                <a:latin typeface="Consolas"/>
                <a:ea typeface="Consolas"/>
                <a:cs typeface="Consolas"/>
                <a:sym typeface="Consolas"/>
              </a:rPr>
              <a:t>.kitten-gallery li</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display</a:t>
            </a:r>
            <a:r>
              <a:rPr lang="en" sz="1800">
                <a:solidFill>
                  <a:srgbClr val="D4D4D4"/>
                </a:solidFill>
                <a:latin typeface="Consolas"/>
                <a:ea typeface="Consolas"/>
                <a:cs typeface="Consolas"/>
                <a:sym typeface="Consolas"/>
              </a:rPr>
              <a:t>:inline-block;</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border</a:t>
            </a:r>
            <a:r>
              <a:rPr lang="en" sz="1800">
                <a:solidFill>
                  <a:srgbClr val="D4D4D4"/>
                </a:solidFill>
                <a:latin typeface="Consolas"/>
                <a:ea typeface="Consolas"/>
                <a:cs typeface="Consolas"/>
                <a:sym typeface="Consolas"/>
              </a:rPr>
              <a:t>:</a:t>
            </a:r>
            <a:r>
              <a:rPr lang="en" sz="1800">
                <a:solidFill>
                  <a:srgbClr val="B5CEA8"/>
                </a:solidFill>
                <a:latin typeface="Consolas"/>
                <a:ea typeface="Consolas"/>
                <a:cs typeface="Consolas"/>
                <a:sym typeface="Consolas"/>
              </a:rPr>
              <a:t>2px</a:t>
            </a:r>
            <a:r>
              <a:rPr lang="en" sz="1800">
                <a:solidFill>
                  <a:srgbClr val="D4D4D4"/>
                </a:solidFill>
                <a:latin typeface="Consolas"/>
                <a:ea typeface="Consolas"/>
                <a:cs typeface="Consolas"/>
                <a:sym typeface="Consolas"/>
              </a:rPr>
              <a:t> solid orange;</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padding</a:t>
            </a:r>
            <a:r>
              <a:rPr lang="en" sz="1800">
                <a:solidFill>
                  <a:srgbClr val="D4D4D4"/>
                </a:solidFill>
                <a:latin typeface="Consolas"/>
                <a:ea typeface="Consolas"/>
                <a:cs typeface="Consolas"/>
                <a:sym typeface="Consolas"/>
              </a:rPr>
              <a:t>:</a:t>
            </a:r>
            <a:r>
              <a:rPr lang="en" sz="1800">
                <a:solidFill>
                  <a:srgbClr val="B5CEA8"/>
                </a:solidFill>
                <a:latin typeface="Consolas"/>
                <a:ea typeface="Consolas"/>
                <a:cs typeface="Consolas"/>
                <a:sym typeface="Consolas"/>
              </a:rPr>
              <a:t>10px</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text-align</a:t>
            </a:r>
            <a:r>
              <a:rPr lang="en" sz="1800">
                <a:solidFill>
                  <a:srgbClr val="D4D4D4"/>
                </a:solidFill>
                <a:latin typeface="Consolas"/>
                <a:ea typeface="Consolas"/>
                <a:cs typeface="Consolas"/>
                <a:sym typeface="Consolas"/>
              </a:rPr>
              <a:t>:center;</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font-weight</a:t>
            </a:r>
            <a:r>
              <a:rPr lang="en" sz="1800">
                <a:solidFill>
                  <a:srgbClr val="D4D4D4"/>
                </a:solidFill>
                <a:latin typeface="Consolas"/>
                <a:ea typeface="Consolas"/>
                <a:cs typeface="Consolas"/>
                <a:sym typeface="Consolas"/>
              </a:rPr>
              <a:t>:bold;</a:t>
            </a:r>
            <a:endParaRPr sz="1800">
              <a:solidFill>
                <a:srgbClr val="D4D4D4"/>
              </a:solidFill>
              <a:latin typeface="Consolas"/>
              <a:ea typeface="Consolas"/>
              <a:cs typeface="Consolas"/>
              <a:sym typeface="Consolas"/>
            </a:endParaRPr>
          </a:p>
          <a:p>
            <a:pPr marL="0" lvl="0" indent="0" rtl="0">
              <a:lnSpc>
                <a:spcPct val="135714"/>
              </a:lnSpc>
              <a:spcBef>
                <a:spcPts val="0"/>
              </a:spcBef>
              <a:spcAft>
                <a:spcPts val="0"/>
              </a:spcAft>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marL="0" lvl="0" indent="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Kitten-list (cont)</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Let’s add captions to our pictures by adding a </a:t>
            </a:r>
            <a:r>
              <a:rPr lang="en" b="1"/>
              <a:t>&lt;p&gt;</a:t>
            </a:r>
            <a:r>
              <a:rPr lang="en"/>
              <a:t> element to each </a:t>
            </a:r>
            <a:r>
              <a:rPr lang="en" b="1"/>
              <a:t>&lt;li&gt;</a:t>
            </a:r>
            <a:endParaRPr b="1"/>
          </a:p>
          <a:p>
            <a:pPr marL="0" lvl="0" indent="0">
              <a:spcBef>
                <a:spcPts val="1600"/>
              </a:spcBef>
              <a:spcAft>
                <a:spcPts val="1600"/>
              </a:spcAft>
              <a:buNone/>
            </a:pPr>
            <a:endParaRPr b="1"/>
          </a:p>
        </p:txBody>
      </p:sp>
      <p:sp>
        <p:nvSpPr>
          <p:cNvPr id="261" name="Google Shape;261;p46"/>
          <p:cNvSpPr txBox="1"/>
          <p:nvPr/>
        </p:nvSpPr>
        <p:spPr>
          <a:xfrm>
            <a:off x="474950" y="1756275"/>
            <a:ext cx="8164800" cy="2708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"kittenpics/kitten-01.jpg"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Loves to be pet</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"kittenpics/kitten-02.jpg"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So cuddly</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"kittenpics/kitten-03.jpg"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Curious kitty</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"kittenpics/kitten-04.jpg"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A cottonball that purrs</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"kittenpics/kitten-05.jpg"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Beware: Very dangerous</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"kittenpics/kitten-06.jpg"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Happiest kitty on Earth</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marL="0" lvl="0" indent="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How to Google With Style</a:t>
            </a:r>
            <a:endParaRPr/>
          </a:p>
        </p:txBody>
      </p:sp>
      <p:sp>
        <p:nvSpPr>
          <p:cNvPr id="267" name="Google Shape;26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this exercise, add divs, classes, and CSS rules to give your </a:t>
            </a:r>
            <a:r>
              <a:rPr lang="en" b="1"/>
              <a:t>how-to-google</a:t>
            </a:r>
            <a:r>
              <a:rPr lang="en"/>
              <a:t> page some style.</a:t>
            </a:r>
            <a:endParaRPr/>
          </a:p>
          <a:p>
            <a:pPr marL="0" lvl="0" indent="0" rtl="0">
              <a:spcBef>
                <a:spcPts val="1600"/>
              </a:spcBef>
              <a:spcAft>
                <a:spcPts val="0"/>
              </a:spcAft>
              <a:buNone/>
            </a:pPr>
            <a:r>
              <a:rPr lang="en"/>
              <a:t>Use background-color, color, width, and the box-model to make your page memorable.</a:t>
            </a:r>
            <a:endParaRPr/>
          </a:p>
          <a:p>
            <a:pPr marL="0" lvl="0" indent="0">
              <a:spcBef>
                <a:spcPts val="1600"/>
              </a:spcBef>
              <a:spcAft>
                <a:spcPts val="1600"/>
              </a:spcAft>
              <a:buNone/>
            </a:pPr>
            <a:r>
              <a:rPr lang="en"/>
              <a:t>Have fun!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Coming Up</a:t>
            </a:r>
            <a:endParaRPr/>
          </a:p>
        </p:txBody>
      </p:sp>
      <p:sp>
        <p:nvSpPr>
          <p:cNvPr id="278" name="Google Shape;27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t>Next week, we’ll talk a bit about </a:t>
            </a:r>
            <a:r>
              <a:rPr lang="en" sz="2400" b="1"/>
              <a:t>typography</a:t>
            </a:r>
            <a:r>
              <a:rPr lang="en" sz="2400"/>
              <a:t>, and creating and styling </a:t>
            </a:r>
            <a:r>
              <a:rPr lang="en" sz="2400" b="1"/>
              <a:t>HTML tables.</a:t>
            </a:r>
            <a:r>
              <a:rPr lang="en" sz="2400"/>
              <a:t> </a:t>
            </a:r>
            <a:endParaRPr sz="2400"/>
          </a:p>
          <a:p>
            <a:pPr marL="0" lvl="0" indent="0" rtl="0">
              <a:spcBef>
                <a:spcPts val="1600"/>
              </a:spcBef>
              <a:spcAft>
                <a:spcPts val="0"/>
              </a:spcAft>
              <a:buNone/>
            </a:pPr>
            <a:r>
              <a:rPr lang="en" sz="2400"/>
              <a:t>We’ll discuss </a:t>
            </a:r>
            <a:r>
              <a:rPr lang="en" sz="2400" b="1"/>
              <a:t>responsive design</a:t>
            </a:r>
            <a:r>
              <a:rPr lang="en" sz="2400"/>
              <a:t> in the following class.</a:t>
            </a:r>
            <a:endParaRPr sz="2400"/>
          </a:p>
          <a:p>
            <a:pPr marL="0" lvl="0" indent="0" rtl="0">
              <a:spcBef>
                <a:spcPts val="1600"/>
              </a:spcBef>
              <a:spcAft>
                <a:spcPts val="0"/>
              </a:spcAft>
              <a:buNone/>
            </a:pPr>
            <a:r>
              <a:rPr lang="en" sz="2400"/>
              <a:t>After that, it’s time to dive into </a:t>
            </a:r>
            <a:r>
              <a:rPr lang="en" sz="2400" b="1"/>
              <a:t>JavaScript</a:t>
            </a:r>
            <a:r>
              <a:rPr lang="en" sz="2400"/>
              <a:t>. </a:t>
            </a:r>
            <a:endParaRPr sz="2400"/>
          </a:p>
          <a:p>
            <a:pPr marL="0" lvl="0" indent="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Code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Git Work</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We need to do a couple of things to make it so we can easily update our source code for the class.</a:t>
            </a:r>
            <a:endParaRPr dirty="0"/>
          </a:p>
          <a:p>
            <a:pPr marL="457200" lvl="0" indent="-342900" rtl="0">
              <a:spcBef>
                <a:spcPts val="1600"/>
              </a:spcBef>
              <a:spcAft>
                <a:spcPts val="0"/>
              </a:spcAft>
              <a:buSzPts val="1800"/>
              <a:buAutoNum type="arabicPeriod"/>
            </a:pPr>
            <a:r>
              <a:rPr lang="en" dirty="0"/>
              <a:t>In VS Code, open your code folder and a terminal</a:t>
            </a:r>
            <a:endParaRPr dirty="0"/>
          </a:p>
          <a:p>
            <a:pPr marL="457200" lvl="0" indent="-342900" rtl="0">
              <a:spcBef>
                <a:spcPts val="0"/>
              </a:spcBef>
              <a:spcAft>
                <a:spcPts val="0"/>
              </a:spcAft>
              <a:buSzPts val="1800"/>
              <a:buAutoNum type="arabicPeriod"/>
            </a:pPr>
            <a:r>
              <a:rPr lang="en" dirty="0"/>
              <a:t>In the terminal, type </a:t>
            </a:r>
            <a:r>
              <a:rPr lang="en" b="1" dirty="0"/>
              <a:t>git init</a:t>
            </a:r>
            <a:r>
              <a:rPr lang="en" dirty="0"/>
              <a:t>. This initializes a Git repo in your code folder</a:t>
            </a:r>
            <a:endParaRPr dirty="0"/>
          </a:p>
          <a:p>
            <a:pPr marL="457200" lvl="0" indent="-342900" rtl="0">
              <a:spcBef>
                <a:spcPts val="0"/>
              </a:spcBef>
              <a:spcAft>
                <a:spcPts val="0"/>
              </a:spcAft>
              <a:buSzPts val="1800"/>
              <a:buAutoNum type="arabicPeriod"/>
            </a:pPr>
            <a:r>
              <a:rPr lang="en" dirty="0" smtClean="0"/>
              <a:t>With your command line in </a:t>
            </a:r>
            <a:r>
              <a:rPr lang="en" dirty="0" smtClean="0"/>
              <a:t>your </a:t>
            </a:r>
            <a:r>
              <a:rPr lang="en" dirty="0"/>
              <a:t>code folder, type </a:t>
            </a:r>
            <a:r>
              <a:rPr lang="en" b="1" dirty="0"/>
              <a:t>git remote add origin </a:t>
            </a:r>
            <a:r>
              <a:rPr lang="en" b="1" u="sng" dirty="0">
                <a:solidFill>
                  <a:schemeClr val="hlink"/>
                </a:solidFill>
                <a:hlinkClick r:id="rId3"/>
              </a:rPr>
              <a:t>https://</a:t>
            </a:r>
            <a:r>
              <a:rPr lang="en" b="1" u="sng" dirty="0" smtClean="0">
                <a:solidFill>
                  <a:schemeClr val="hlink"/>
                </a:solidFill>
                <a:hlinkClick r:id="rId3"/>
              </a:rPr>
              <a:t>github.com/codeslo/bootcamp-prep</a:t>
            </a:r>
            <a:endParaRPr lang="en" b="1" u="sng" dirty="0" smtClean="0">
              <a:solidFill>
                <a:schemeClr val="hlink"/>
              </a:solidFill>
            </a:endParaRPr>
          </a:p>
          <a:p>
            <a:pPr marL="457200" lvl="0" indent="-342900" rtl="0">
              <a:spcBef>
                <a:spcPts val="0"/>
              </a:spcBef>
              <a:spcAft>
                <a:spcPts val="0"/>
              </a:spcAft>
              <a:buSzPts val="1800"/>
              <a:buAutoNum type="arabicPeriod"/>
            </a:pPr>
            <a:r>
              <a:rPr lang="en" dirty="0" smtClean="0"/>
              <a:t>This </a:t>
            </a:r>
            <a:r>
              <a:rPr lang="en" dirty="0"/>
              <a:t>establishes our Github repo as the place you’ll get new data from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Update your source code</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t>In VS Code, open your </a:t>
            </a:r>
            <a:r>
              <a:rPr lang="en" b="1" dirty="0"/>
              <a:t>bootcamp-prep</a:t>
            </a:r>
            <a:r>
              <a:rPr lang="en" dirty="0"/>
              <a:t> folder.</a:t>
            </a:r>
            <a:endParaRPr dirty="0"/>
          </a:p>
          <a:p>
            <a:pPr marL="457200" lvl="0" indent="-342900" rtl="0">
              <a:spcBef>
                <a:spcPts val="0"/>
              </a:spcBef>
              <a:spcAft>
                <a:spcPts val="0"/>
              </a:spcAft>
              <a:buSzPts val="1800"/>
              <a:buAutoNum type="arabicPeriod"/>
            </a:pPr>
            <a:r>
              <a:rPr lang="en" dirty="0"/>
              <a:t>Open a terminal using the </a:t>
            </a:r>
            <a:r>
              <a:rPr lang="en" b="1" dirty="0"/>
              <a:t>ctrl + ~</a:t>
            </a:r>
            <a:r>
              <a:rPr lang="en" dirty="0"/>
              <a:t> keyboard shortcut</a:t>
            </a:r>
            <a:endParaRPr dirty="0"/>
          </a:p>
          <a:p>
            <a:pPr marL="457200" lvl="0" indent="-342900" rtl="0">
              <a:spcBef>
                <a:spcPts val="0"/>
              </a:spcBef>
              <a:spcAft>
                <a:spcPts val="0"/>
              </a:spcAft>
              <a:buSzPts val="1800"/>
              <a:buAutoNum type="arabicPeriod"/>
            </a:pPr>
            <a:r>
              <a:rPr lang="en" dirty="0"/>
              <a:t>Enter the following command: </a:t>
            </a:r>
            <a:r>
              <a:rPr lang="en" b="1" dirty="0"/>
              <a:t>git pull </a:t>
            </a:r>
            <a:r>
              <a:rPr lang="en" b="1" dirty="0" smtClean="0"/>
              <a:t>–rebase</a:t>
            </a:r>
          </a:p>
          <a:p>
            <a:pPr>
              <a:buFont typeface="Average"/>
              <a:buAutoNum type="arabicPeriod"/>
            </a:pPr>
            <a:r>
              <a:rPr lang="en-US" dirty="0">
                <a:solidFill>
                  <a:schemeClr val="bg2"/>
                </a:solidFill>
              </a:rPr>
              <a:t>Include ‘</a:t>
            </a:r>
            <a:r>
              <a:rPr lang="en-US" dirty="0" err="1">
                <a:solidFill>
                  <a:schemeClr val="bg2"/>
                </a:solidFill>
              </a:rPr>
              <a:t>git</a:t>
            </a:r>
            <a:r>
              <a:rPr lang="en-US" dirty="0">
                <a:solidFill>
                  <a:schemeClr val="bg2"/>
                </a:solidFill>
              </a:rPr>
              <a:t> checkout master’ and the files from the above directory should appear</a:t>
            </a:r>
          </a:p>
          <a:p>
            <a:pPr marL="457200" lvl="0" indent="-342900" rtl="0">
              <a:spcBef>
                <a:spcPts val="0"/>
              </a:spcBef>
              <a:spcAft>
                <a:spcPts val="0"/>
              </a:spcAft>
              <a:buSzPts val="1800"/>
              <a:buAutoNum type="arabicPeriod"/>
            </a:pPr>
            <a:r>
              <a:rPr lang="en" b="1" dirty="0" smtClean="0"/>
              <a:t>Git </a:t>
            </a:r>
            <a:r>
              <a:rPr lang="en" b="1" dirty="0"/>
              <a:t>pull</a:t>
            </a:r>
            <a:r>
              <a:rPr lang="en" dirty="0"/>
              <a:t> is a command used to fetch code updates from a remote </a:t>
            </a:r>
            <a:r>
              <a:rPr lang="en" b="1" dirty="0"/>
              <a:t>repo</a:t>
            </a:r>
            <a:r>
              <a:rPr lang="en" dirty="0"/>
              <a:t>. In this case, git knows how to find our source code because we cloned it from that location, originally. Later in the class we’ll learn how to create repos and set their remote locations manually.</a:t>
            </a:r>
            <a:endParaRPr dirty="0"/>
          </a:p>
          <a:p>
            <a:pPr marL="457200" lvl="0" indent="-342900" rtl="0">
              <a:spcBef>
                <a:spcPts val="0"/>
              </a:spcBef>
              <a:spcAft>
                <a:spcPts val="0"/>
              </a:spcAft>
              <a:buSzPts val="1800"/>
              <a:buAutoNum type="arabicPeriod"/>
            </a:pPr>
            <a:r>
              <a:rPr lang="en" b="1" dirty="0">
                <a:solidFill>
                  <a:srgbClr val="FFC000"/>
                </a:solidFill>
              </a:rPr>
              <a:t>Rebase</a:t>
            </a:r>
            <a:r>
              <a:rPr lang="en" dirty="0">
                <a:solidFill>
                  <a:srgbClr val="FFC000"/>
                </a:solidFill>
              </a:rPr>
              <a:t> is a </a:t>
            </a:r>
            <a:r>
              <a:rPr lang="en" b="1" dirty="0">
                <a:solidFill>
                  <a:srgbClr val="FFC000"/>
                </a:solidFill>
              </a:rPr>
              <a:t>flag</a:t>
            </a:r>
            <a:r>
              <a:rPr lang="en" dirty="0">
                <a:solidFill>
                  <a:srgbClr val="FFC000"/>
                </a:solidFill>
              </a:rPr>
              <a:t> that basically tells git we want our local code to match the remote code.</a:t>
            </a:r>
            <a:endParaRPr dirty="0">
              <a:solidFill>
                <a:srgbClr val="FFC000"/>
              </a:solidFill>
            </a:endParaRPr>
          </a:p>
          <a:p>
            <a:pPr marL="457200" lvl="0" indent="-342900" rtl="0">
              <a:spcBef>
                <a:spcPts val="0"/>
              </a:spcBef>
              <a:spcAft>
                <a:spcPts val="0"/>
              </a:spcAft>
              <a:buSzPts val="1800"/>
              <a:buAutoNum type="arabicPeriod"/>
            </a:pPr>
            <a:r>
              <a:rPr lang="en" dirty="0"/>
              <a:t>Remember, don’t create your exercise or project files in this folder.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Divs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Divs are a </a:t>
            </a:r>
            <a:r>
              <a:rPr lang="en" b="1"/>
              <a:t>block-level</a:t>
            </a:r>
            <a:r>
              <a:rPr lang="en"/>
              <a:t> (more on that later) HTML element that are invisible to the user. They are used to create logical separations on the page.</a:t>
            </a:r>
            <a:endParaRPr/>
          </a:p>
          <a:p>
            <a:pPr marL="0" lvl="0" indent="0">
              <a:spcBef>
                <a:spcPts val="1600"/>
              </a:spcBef>
              <a:spcAft>
                <a:spcPts val="1600"/>
              </a:spcAft>
              <a:buNone/>
            </a:pPr>
            <a:r>
              <a:rPr lang="en"/>
              <a:t>To use a div, you simply wrap other HTML content in a set of div tags.</a:t>
            </a:r>
            <a:endParaRPr/>
          </a:p>
        </p:txBody>
      </p:sp>
      <p:sp>
        <p:nvSpPr>
          <p:cNvPr id="91" name="Google Shape;91;p18"/>
          <p:cNvSpPr txBox="1"/>
          <p:nvPr/>
        </p:nvSpPr>
        <p:spPr>
          <a:xfrm>
            <a:off x="719700" y="2741275"/>
            <a:ext cx="7704600" cy="15582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div</a:t>
            </a:r>
            <a:r>
              <a:rPr lang="en" sz="1800">
                <a:solidFill>
                  <a:srgbClr val="808080"/>
                </a:solidFill>
                <a:latin typeface="Verdana"/>
                <a:ea typeface="Verdana"/>
                <a:cs typeface="Verdana"/>
                <a:sym typeface="Verdana"/>
              </a:rPr>
              <a:t>&gt;</a:t>
            </a:r>
            <a:endParaRPr sz="1800">
              <a:solidFill>
                <a:srgbClr val="808080"/>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D4D4D4"/>
                </a:solidFill>
                <a:latin typeface="Verdana"/>
                <a:ea typeface="Verdana"/>
                <a:cs typeface="Verdana"/>
                <a:sym typeface="Verdana"/>
              </a:rPr>
              <a:t>   </a:t>
            </a: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p</a:t>
            </a:r>
            <a:r>
              <a:rPr lang="en" sz="1800">
                <a:solidFill>
                  <a:srgbClr val="808080"/>
                </a:solidFill>
                <a:latin typeface="Verdana"/>
                <a:ea typeface="Verdana"/>
                <a:cs typeface="Verdana"/>
                <a:sym typeface="Verdana"/>
              </a:rPr>
              <a:t>&gt;</a:t>
            </a:r>
            <a:r>
              <a:rPr lang="en" sz="1800">
                <a:solidFill>
                  <a:srgbClr val="D4D4D4"/>
                </a:solidFill>
                <a:latin typeface="Verdana"/>
                <a:ea typeface="Verdana"/>
                <a:cs typeface="Verdana"/>
                <a:sym typeface="Verdana"/>
              </a:rPr>
              <a:t>This is content, wrapped in a set of div tags</a:t>
            </a: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p</a:t>
            </a:r>
            <a:r>
              <a:rPr lang="en" sz="1800">
                <a:solidFill>
                  <a:srgbClr val="808080"/>
                </a:solidFill>
                <a:latin typeface="Verdana"/>
                <a:ea typeface="Verdana"/>
                <a:cs typeface="Verdana"/>
                <a:sym typeface="Verdana"/>
              </a:rPr>
              <a:t>&gt;</a:t>
            </a:r>
            <a:endParaRPr sz="1800">
              <a:solidFill>
                <a:srgbClr val="808080"/>
              </a:solidFill>
              <a:latin typeface="Verdana"/>
              <a:ea typeface="Verdana"/>
              <a:cs typeface="Verdana"/>
              <a:sym typeface="Verdana"/>
            </a:endParaRPr>
          </a:p>
          <a:p>
            <a:pPr marL="0" lvl="0" indent="0" rtl="0">
              <a:lnSpc>
                <a:spcPct val="135714"/>
              </a:lnSpc>
              <a:spcBef>
                <a:spcPts val="0"/>
              </a:spcBef>
              <a:spcAft>
                <a:spcPts val="0"/>
              </a:spcAft>
              <a:buNone/>
            </a:pPr>
            <a:r>
              <a:rPr lang="en" sz="1800">
                <a:solidFill>
                  <a:srgbClr val="808080"/>
                </a:solidFill>
                <a:latin typeface="Verdana"/>
                <a:ea typeface="Verdana"/>
                <a:cs typeface="Verdana"/>
                <a:sym typeface="Verdana"/>
              </a:rPr>
              <a:t>&lt;/</a:t>
            </a:r>
            <a:r>
              <a:rPr lang="en" sz="1800">
                <a:solidFill>
                  <a:srgbClr val="569CD6"/>
                </a:solidFill>
                <a:latin typeface="Verdana"/>
                <a:ea typeface="Verdana"/>
                <a:cs typeface="Verdana"/>
                <a:sym typeface="Verdana"/>
              </a:rPr>
              <a:t>div</a:t>
            </a:r>
            <a:r>
              <a:rPr lang="en" sz="1800">
                <a:solidFill>
                  <a:srgbClr val="808080"/>
                </a:solidFill>
                <a:latin typeface="Verdana"/>
                <a:ea typeface="Verdana"/>
                <a:cs typeface="Verdana"/>
                <a:sym typeface="Verdana"/>
              </a:rPr>
              <a:t>&gt;</a:t>
            </a:r>
            <a:endParaRPr sz="1800">
              <a:solidFill>
                <a:srgbClr val="808080"/>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Header and Container</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Most websites have a lot of things in common. For example, most have an element one could visually identify as a </a:t>
            </a:r>
            <a:r>
              <a:rPr lang="en" b="1"/>
              <a:t>header</a:t>
            </a:r>
            <a:r>
              <a:rPr lang="en"/>
              <a:t> followed by content that is displayed in a different way. That content is usually wrapped in a div with a class of </a:t>
            </a:r>
            <a:r>
              <a:rPr lang="en" b="1"/>
              <a:t>container.</a:t>
            </a:r>
            <a:endParaRPr b="1"/>
          </a:p>
          <a:p>
            <a:pPr marL="0" lvl="0" indent="0">
              <a:spcBef>
                <a:spcPts val="1600"/>
              </a:spcBef>
              <a:spcAft>
                <a:spcPts val="1600"/>
              </a:spcAft>
              <a:buNone/>
            </a:pPr>
            <a:r>
              <a:rPr lang="en"/>
              <a:t>Let’s look at our </a:t>
            </a:r>
            <a:r>
              <a:rPr lang="en" b="1"/>
              <a:t>how-to-google-with-style.html</a:t>
            </a:r>
            <a:r>
              <a:rPr lang="en"/>
              <a:t> file from day 03 to see an example of that.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Create a web page with header and container</a:t>
            </a:r>
            <a:endParaRPr/>
          </a:p>
        </p:txBody>
      </p:sp>
      <p:sp>
        <p:nvSpPr>
          <p:cNvPr id="103" name="Google Shape;103;p20"/>
          <p:cNvSpPr txBox="1">
            <a:spLocks noGrp="1"/>
          </p:cNvSpPr>
          <p:nvPr>
            <p:ph type="body" idx="1"/>
          </p:nvPr>
        </p:nvSpPr>
        <p:spPr>
          <a:xfrm>
            <a:off x="311700" y="116544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In your project folder, create a new file called </a:t>
            </a:r>
            <a:r>
              <a:rPr lang="en" b="1"/>
              <a:t>header-container.html</a:t>
            </a:r>
            <a:endParaRPr/>
          </a:p>
          <a:p>
            <a:pPr marL="457200" lvl="0" indent="-342900" rtl="0">
              <a:spcBef>
                <a:spcPts val="0"/>
              </a:spcBef>
              <a:spcAft>
                <a:spcPts val="0"/>
              </a:spcAft>
              <a:buSzPts val="1800"/>
              <a:buAutoNum type="arabicPeriod"/>
            </a:pPr>
            <a:r>
              <a:rPr lang="en"/>
              <a:t>Create head and body sections for your new page</a:t>
            </a:r>
            <a:endParaRPr/>
          </a:p>
          <a:p>
            <a:pPr marL="457200" lvl="0" indent="-342900" rtl="0">
              <a:spcBef>
                <a:spcPts val="0"/>
              </a:spcBef>
              <a:spcAft>
                <a:spcPts val="0"/>
              </a:spcAft>
              <a:buSzPts val="1800"/>
              <a:buAutoNum type="arabicPeriod"/>
            </a:pPr>
            <a:r>
              <a:rPr lang="en"/>
              <a:t>Give it a </a:t>
            </a:r>
            <a:r>
              <a:rPr lang="en" b="1"/>
              <a:t>title</a:t>
            </a:r>
            <a:r>
              <a:rPr lang="en"/>
              <a:t> of </a:t>
            </a:r>
            <a:r>
              <a:rPr lang="en" b="1"/>
              <a:t>header-container</a:t>
            </a:r>
            <a:endParaRPr b="1"/>
          </a:p>
          <a:p>
            <a:pPr marL="457200" lvl="0" indent="-342900" rtl="0">
              <a:spcBef>
                <a:spcPts val="0"/>
              </a:spcBef>
              <a:spcAft>
                <a:spcPts val="0"/>
              </a:spcAft>
              <a:buSzPts val="1800"/>
              <a:buAutoNum type="arabicPeriod"/>
            </a:pPr>
            <a:r>
              <a:rPr lang="en"/>
              <a:t>In the </a:t>
            </a:r>
            <a:r>
              <a:rPr lang="en" b="1"/>
              <a:t>body</a:t>
            </a:r>
            <a:r>
              <a:rPr lang="en"/>
              <a:t>, Create an </a:t>
            </a:r>
            <a:r>
              <a:rPr lang="en" b="1"/>
              <a:t>h1</a:t>
            </a:r>
            <a:r>
              <a:rPr lang="en"/>
              <a:t> element with the text </a:t>
            </a:r>
            <a:r>
              <a:rPr lang="en" b="1"/>
              <a:t>This is a header</a:t>
            </a:r>
            <a:endParaRPr/>
          </a:p>
          <a:p>
            <a:pPr marL="457200" lvl="0" indent="-342900" rtl="0">
              <a:spcBef>
                <a:spcPts val="0"/>
              </a:spcBef>
              <a:spcAft>
                <a:spcPts val="0"/>
              </a:spcAft>
              <a:buSzPts val="1800"/>
              <a:buAutoNum type="arabicPeriod"/>
            </a:pPr>
            <a:r>
              <a:rPr lang="en"/>
              <a:t>In the </a:t>
            </a:r>
            <a:r>
              <a:rPr lang="en" b="1"/>
              <a:t>useful stuff</a:t>
            </a:r>
            <a:r>
              <a:rPr lang="en"/>
              <a:t> folder of </a:t>
            </a:r>
            <a:r>
              <a:rPr lang="en" b="1"/>
              <a:t>bootcamp-prep</a:t>
            </a:r>
            <a:r>
              <a:rPr lang="en"/>
              <a:t> you will see a file called </a:t>
            </a:r>
            <a:r>
              <a:rPr lang="en" b="1"/>
              <a:t>lorem-ipsum.txt</a:t>
            </a:r>
            <a:endParaRPr/>
          </a:p>
          <a:p>
            <a:pPr marL="457200" lvl="0" indent="-342900" rtl="0">
              <a:spcBef>
                <a:spcPts val="0"/>
              </a:spcBef>
              <a:spcAft>
                <a:spcPts val="0"/>
              </a:spcAft>
              <a:buSzPts val="1800"/>
              <a:buAutoNum type="arabicPeriod"/>
            </a:pPr>
            <a:r>
              <a:rPr lang="en"/>
              <a:t>Lorem-ipsum is placeholder text, used to stand in for real content.</a:t>
            </a:r>
            <a:endParaRPr/>
          </a:p>
          <a:p>
            <a:pPr marL="457200" lvl="0" indent="-342900" rtl="0">
              <a:spcBef>
                <a:spcPts val="0"/>
              </a:spcBef>
              <a:spcAft>
                <a:spcPts val="0"/>
              </a:spcAft>
              <a:buSzPts val="1800"/>
              <a:buAutoNum type="arabicPeriod"/>
            </a:pPr>
            <a:r>
              <a:rPr lang="en"/>
              <a:t>Copy/paste the lorem-ipsum text into your header-container.html project</a:t>
            </a:r>
            <a:endParaRPr/>
          </a:p>
          <a:p>
            <a:pPr marL="457200" lvl="0" indent="-342900" rtl="0">
              <a:spcBef>
                <a:spcPts val="0"/>
              </a:spcBef>
              <a:spcAft>
                <a:spcPts val="0"/>
              </a:spcAft>
              <a:buSzPts val="1800"/>
              <a:buAutoNum type="arabicPeriod"/>
            </a:pPr>
            <a:r>
              <a:rPr lang="en"/>
              <a:t>Wrap each paragraph of lorem ipsum in </a:t>
            </a:r>
            <a:r>
              <a:rPr lang="en" b="1"/>
              <a:t>&lt;p&gt;</a:t>
            </a:r>
            <a:r>
              <a:rPr lang="en"/>
              <a:t> tags.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header and container (cont)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Wrap your </a:t>
            </a:r>
            <a:r>
              <a:rPr lang="en" b="1"/>
              <a:t>h1 </a:t>
            </a:r>
            <a:r>
              <a:rPr lang="en"/>
              <a:t>element in </a:t>
            </a:r>
            <a:r>
              <a:rPr lang="en" b="1"/>
              <a:t>div </a:t>
            </a:r>
            <a:r>
              <a:rPr lang="en"/>
              <a:t>tags</a:t>
            </a:r>
            <a:endParaRPr/>
          </a:p>
          <a:p>
            <a:pPr marL="457200" lvl="0" indent="-342900" rtl="0">
              <a:spcBef>
                <a:spcPts val="0"/>
              </a:spcBef>
              <a:spcAft>
                <a:spcPts val="0"/>
              </a:spcAft>
              <a:buSzPts val="1800"/>
              <a:buAutoNum type="arabicPeriod"/>
            </a:pPr>
            <a:r>
              <a:rPr lang="en"/>
              <a:t>Wrap </a:t>
            </a:r>
            <a:r>
              <a:rPr lang="en" u="sng"/>
              <a:t>all</a:t>
            </a:r>
            <a:r>
              <a:rPr lang="en"/>
              <a:t> of your </a:t>
            </a:r>
            <a:r>
              <a:rPr lang="en" b="1"/>
              <a:t>&lt;p&gt; </a:t>
            </a:r>
            <a:r>
              <a:rPr lang="en"/>
              <a:t>elements in a </a:t>
            </a:r>
            <a:r>
              <a:rPr lang="en" u="sng"/>
              <a:t>single set</a:t>
            </a:r>
            <a:r>
              <a:rPr lang="en"/>
              <a:t> of div tags</a:t>
            </a:r>
            <a:endParaRPr/>
          </a:p>
          <a:p>
            <a:pPr marL="457200" lvl="0" indent="-342900" rtl="0">
              <a:spcBef>
                <a:spcPts val="0"/>
              </a:spcBef>
              <a:spcAft>
                <a:spcPts val="0"/>
              </a:spcAft>
              <a:buSzPts val="1800"/>
              <a:buAutoNum type="arabicPeriod"/>
            </a:pPr>
            <a:r>
              <a:rPr lang="en"/>
              <a:t>Note, you should </a:t>
            </a:r>
            <a:r>
              <a:rPr lang="en" b="1"/>
              <a:t>not</a:t>
            </a:r>
            <a:r>
              <a:rPr lang="en"/>
              <a:t> have div tags around each &lt;p&gt; element. You should have  </a:t>
            </a:r>
            <a:r>
              <a:rPr lang="en" b="1"/>
              <a:t>one</a:t>
            </a:r>
            <a:r>
              <a:rPr lang="en"/>
              <a:t> set of div tags around </a:t>
            </a:r>
            <a:r>
              <a:rPr lang="en" b="1"/>
              <a:t>all</a:t>
            </a:r>
            <a:r>
              <a:rPr lang="en"/>
              <a:t> of them.</a:t>
            </a:r>
            <a:endParaRPr/>
          </a:p>
          <a:p>
            <a:pPr marL="457200" lvl="0" indent="-342900" rtl="0">
              <a:spcBef>
                <a:spcPts val="0"/>
              </a:spcBef>
              <a:spcAft>
                <a:spcPts val="0"/>
              </a:spcAft>
              <a:buSzPts val="1800"/>
              <a:buAutoNum type="arabicPeriod"/>
            </a:pPr>
            <a:r>
              <a:rPr lang="en"/>
              <a:t>Give the div tag wrapped around your </a:t>
            </a:r>
            <a:r>
              <a:rPr lang="en" b="1"/>
              <a:t>&lt;p&gt;</a:t>
            </a:r>
            <a:r>
              <a:rPr lang="en"/>
              <a:t> elements the class of </a:t>
            </a:r>
            <a:r>
              <a:rPr lang="en" b="1"/>
              <a:t>container</a:t>
            </a:r>
            <a:r>
              <a:rPr lang="en"/>
              <a:t>.</a:t>
            </a:r>
            <a:endParaRPr/>
          </a:p>
          <a:p>
            <a:pPr marL="457200" lvl="0" indent="-342900" rtl="0">
              <a:spcBef>
                <a:spcPts val="0"/>
              </a:spcBef>
              <a:spcAft>
                <a:spcPts val="0"/>
              </a:spcAft>
              <a:buSzPts val="1800"/>
              <a:buAutoNum type="arabicPeriod"/>
            </a:pPr>
            <a:r>
              <a:rPr lang="en"/>
              <a:t>Check the source-code file for header-container.html. It should match what you created. If not, edit your file appropriately.</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2088</Words>
  <Application>Microsoft Office PowerPoint</Application>
  <PresentationFormat>On-screen Show (16:9)</PresentationFormat>
  <Paragraphs>179</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Verdana</vt:lpstr>
      <vt:lpstr>Oswald</vt:lpstr>
      <vt:lpstr>Arial</vt:lpstr>
      <vt:lpstr>Average</vt:lpstr>
      <vt:lpstr>Consolas</vt:lpstr>
      <vt:lpstr>Slate</vt:lpstr>
      <vt:lpstr>Week 01, Day 04  Divs and Positioning</vt:lpstr>
      <vt:lpstr>Slack Channel</vt:lpstr>
      <vt:lpstr>Cool New VS Code Extension: Open Live Server</vt:lpstr>
      <vt:lpstr>Git Work</vt:lpstr>
      <vt:lpstr>Exercise: Update your source code</vt:lpstr>
      <vt:lpstr>Divs</vt:lpstr>
      <vt:lpstr>Header and Container</vt:lpstr>
      <vt:lpstr>Exercise: Create a web page with header and container</vt:lpstr>
      <vt:lpstr>Exercise: header and container (cont)</vt:lpstr>
      <vt:lpstr>The Header Element</vt:lpstr>
      <vt:lpstr>Demo: Inspecting header-container</vt:lpstr>
      <vt:lpstr>Exercise: Styling the Header</vt:lpstr>
      <vt:lpstr>Exercise: Styling the header (cont)</vt:lpstr>
      <vt:lpstr>Let’s talk about what we did</vt:lpstr>
      <vt:lpstr>Positioning</vt:lpstr>
      <vt:lpstr>Let’s look at those rules for &lt;body&gt; again</vt:lpstr>
      <vt:lpstr>Width</vt:lpstr>
      <vt:lpstr>Exercise: Width</vt:lpstr>
      <vt:lpstr>Margin</vt:lpstr>
      <vt:lpstr>Another way to set margins</vt:lpstr>
      <vt:lpstr>Remember...</vt:lpstr>
      <vt:lpstr>Exercise: Improve Header-Container</vt:lpstr>
      <vt:lpstr>Break… Back in Five</vt:lpstr>
      <vt:lpstr>Time to Check In!</vt:lpstr>
      <vt:lpstr>Display: Inline-Block</vt:lpstr>
      <vt:lpstr>HTML Unordered List</vt:lpstr>
      <vt:lpstr>PowerPoint Presentation</vt:lpstr>
      <vt:lpstr>Exercise: Kitten List</vt:lpstr>
      <vt:lpstr>Exercise: Kitten-List (cont)</vt:lpstr>
      <vt:lpstr>Demo: VS Code Multi-Cursor</vt:lpstr>
      <vt:lpstr>Exercise: Kitten-list (cont)</vt:lpstr>
      <vt:lpstr>About Display: inline-block</vt:lpstr>
      <vt:lpstr>Exercise: Kitten-List (cont)</vt:lpstr>
      <vt:lpstr>Exercise: Kitten-list (cont)</vt:lpstr>
      <vt:lpstr>Exercise: How to Google With Style</vt:lpstr>
      <vt:lpstr>Questions?</vt:lpstr>
      <vt:lpstr>Coming Up</vt:lpstr>
      <vt:lpstr>Code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01, Day 04  Divs and Positioning</dc:title>
  <cp:lastModifiedBy>robert clark</cp:lastModifiedBy>
  <cp:revision>5</cp:revision>
  <dcterms:modified xsi:type="dcterms:W3CDTF">2018-07-21T02:31:51Z</dcterms:modified>
</cp:coreProperties>
</file>