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Source Code Pro"/>
      <p:regular r:id="rId54"/>
      <p:bold r:id="rId55"/>
    </p:embeddedFont>
    <p:embeddedFont>
      <p:font typeface="Average"/>
      <p:regular r:id="rId56"/>
    </p:embeddedFont>
    <p:embeddedFont>
      <p:font typeface="Oswald"/>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31AA701-A849-4800-B85A-24074248F9B3}">
  <a:tblStyle styleId="{331AA701-A849-4800-B85A-24074248F9B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SourceCodePro-bold.fntdata"/><Relationship Id="rId10" Type="http://schemas.openxmlformats.org/officeDocument/2006/relationships/slide" Target="slides/slide4.xml"/><Relationship Id="rId54" Type="http://schemas.openxmlformats.org/officeDocument/2006/relationships/font" Target="fonts/SourceCodePro-regular.fntdata"/><Relationship Id="rId13" Type="http://schemas.openxmlformats.org/officeDocument/2006/relationships/slide" Target="slides/slide7.xml"/><Relationship Id="rId57" Type="http://schemas.openxmlformats.org/officeDocument/2006/relationships/font" Target="fonts/Oswald-regular.fntdata"/><Relationship Id="rId12" Type="http://schemas.openxmlformats.org/officeDocument/2006/relationships/slide" Target="slides/slide6.xml"/><Relationship Id="rId56" Type="http://schemas.openxmlformats.org/officeDocument/2006/relationships/font" Target="fonts/Average-regular.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Oswa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d2a0e8ac6_0_8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Google Shape;111;g3d2a0e8ac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d2a0e8ac6_0_8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Google Shape;117;g3d2a0e8ac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e0d7412c0_0_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Google Shape;123;g3e0d7412c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d2a0e8ac6_0_9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Google Shape;129;g3d2a0e8ac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d2a0e8ac6_0_9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Google Shape;135;g3d2a0e8ac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ce6ce6893_0_6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Google Shape;141;g3ce6ce689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d2a0e8ac6_0_10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Google Shape;146;g3d2a0e8ac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d2a0e8ac6_0_10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Google Shape;152;g3d2a0e8ac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d2a0e8ac6_0_11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Google Shape;157;g3d2a0e8ac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a5e6503a8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Google Shape;162;g3a5e6503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d2a0e8ac6_0_5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Google Shape;63;g3d2a0e8ac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a5e6503a8_1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Google Shape;168;g3a5e6503a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a5e6503a8_1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Google Shape;174;g3a5e6503a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a5e6503a8_1_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Google Shape;179;g3a5e6503a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a5e6503a8_1_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Google Shape;185;g3a5e6503a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a5e6503a8_1_2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Google Shape;191;g3a5e6503a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a5e6503a8_1_2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Google Shape;197;g3a5e6503a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a5e6503a8_1_3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Google Shape;203;g3a5e6503a8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a5e6503a8_1_3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Google Shape;209;g3a5e6503a8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a5e6503a8_1_4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Google Shape;215;g3a5e6503a8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3a5e6503a8_1_4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Google Shape;221;g3a5e6503a8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d2a0e8ac6_0_5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Google Shape;69;g3d2a0e8ac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d2a0e8ac6_0_11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Google Shape;227;g3d2a0e8ac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3d2a0e8ac6_0_12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Google Shape;234;g3d2a0e8ac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3d2a0e8ac6_0_12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Google Shape;240;g3d2a0e8ac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3d2a0e8ac6_0_13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Google Shape;246;g3d2a0e8ac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3ce6ce6893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Google Shape;252;g3ce6ce6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3ce6ce6893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Google Shape;258;g3ce6ce68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3ce6ce6893_0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Google Shape;264;g3ce6ce68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3ce6ce6893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Google Shape;270;g3ce6ce689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3ce6ce6893_0_2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Google Shape;276;g3ce6ce689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3ce6ce6893_0_2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Google Shape;282;g3ce6ce689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d2a0e8ac6_0_6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Google Shape;75;g3d2a0e8ac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3ce6ce6893_0_3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Google Shape;288;g3ce6ce689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3ce6ce6893_0_3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Google Shape;294;g3ce6ce689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3ce6ce6893_0_4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Google Shape;300;g3ce6ce689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3ce6ce6893_0_5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Google Shape;306;g3ce6ce689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3ce6ce6893_0_5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Google Shape;312;g3ce6ce689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3ce6ce6893_0_6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Google Shape;318;g3ce6ce689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3ce6ce6893_0_7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Google Shape;324;g3ce6ce689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3ce6ce6893_0_7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Google Shape;329;g3ce6ce689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ce276dc54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Google Shape;81;g3ce276dc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d2a0e8ac6_0_6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Google Shape;87;g3d2a0e8ac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d2a0e8ac6_0_7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Google Shape;93;g3d2a0e8ac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d2a0e8ac6_0_7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Google Shape;99;g3d2a0e8ac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d079e1694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Google Shape;105;g3d079e16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odeslo-attendance.herokuapp.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code.visualstudio.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git-scm.com/download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github.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oogle.com/chrom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nodejs.org/en/downloa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itunes.apple.com/us/podcast/techd-out/id1375045443?mt=2" TargetMode="External"/><Relationship Id="rId4" Type="http://schemas.openxmlformats.org/officeDocument/2006/relationships/hyperlink" Target="https://www.stitcher.com/podcast/techdout/techd-ou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Week 01, Day 01</a:t>
            </a:r>
            <a:endParaRPr/>
          </a:p>
          <a:p>
            <a:pPr indent="0" lvl="0" marL="0" rtl="0">
              <a:spcBef>
                <a:spcPts val="0"/>
              </a:spcBef>
              <a:spcAft>
                <a:spcPts val="0"/>
              </a:spcAft>
              <a:buNone/>
            </a:pPr>
            <a:r>
              <a:rPr lang="en"/>
              <a:t>Getting Started</a:t>
            </a:r>
            <a:endParaRPr/>
          </a:p>
        </p:txBody>
      </p:sp>
      <p:sp>
        <p:nvSpPr>
          <p:cNvPr id="60" name="Google Shape;60;p13"/>
          <p:cNvSpPr txBox="1"/>
          <p:nvPr>
            <p:ph idx="1" type="subTitle"/>
          </p:nvPr>
        </p:nvSpPr>
        <p:spPr>
          <a:xfrm>
            <a:off x="311700" y="3115475"/>
            <a:ext cx="8520600" cy="1277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CodeSLO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Logistics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Where to park</a:t>
            </a:r>
            <a:endParaRPr/>
          </a:p>
          <a:p>
            <a:pPr indent="0" lvl="0" marL="0">
              <a:spcBef>
                <a:spcPts val="1600"/>
              </a:spcBef>
              <a:spcAft>
                <a:spcPts val="0"/>
              </a:spcAft>
              <a:buNone/>
            </a:pPr>
            <a:r>
              <a:rPr lang="en"/>
              <a:t>Facilities</a:t>
            </a:r>
            <a:endParaRPr/>
          </a:p>
          <a:p>
            <a:pPr indent="0" lvl="0" marL="0">
              <a:spcBef>
                <a:spcPts val="1600"/>
              </a:spcBef>
              <a:spcAft>
                <a:spcPts val="0"/>
              </a:spcAft>
              <a:buNone/>
            </a:pPr>
            <a:r>
              <a:rPr lang="en"/>
              <a:t>WiFi Connectivity</a:t>
            </a:r>
            <a:endParaRPr/>
          </a:p>
          <a:p>
            <a:pPr indent="0" lvl="0" marL="0">
              <a:spcBef>
                <a:spcPts val="1600"/>
              </a:spcBef>
              <a:spcAft>
                <a:spcPts val="1600"/>
              </a:spcAft>
              <a:buNone/>
            </a:pPr>
            <a:r>
              <a:rPr lang="en"/>
              <a:t>When we’ll take breaks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Attendance</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We’ll be tracking attendance with a custom application.</a:t>
            </a:r>
            <a:endParaRPr/>
          </a:p>
          <a:p>
            <a:pPr indent="0" lvl="0" marL="0">
              <a:spcBef>
                <a:spcPts val="1600"/>
              </a:spcBef>
              <a:spcAft>
                <a:spcPts val="0"/>
              </a:spcAft>
              <a:buNone/>
            </a:pPr>
            <a:r>
              <a:rPr lang="en"/>
              <a:t>If, on the last day of class, you have 90% attendance or better, your deposit will be refunded in full, minus a small surcharge. </a:t>
            </a:r>
            <a:endParaRPr/>
          </a:p>
          <a:p>
            <a:pPr indent="0" lvl="0" marL="0">
              <a:spcBef>
                <a:spcPts val="1600"/>
              </a:spcBef>
              <a:spcAft>
                <a:spcPts val="0"/>
              </a:spcAft>
              <a:buNone/>
            </a:pPr>
            <a:r>
              <a:rPr lang="en"/>
              <a:t>You can find our attendance-tracking app at </a:t>
            </a:r>
            <a:r>
              <a:rPr lang="en" u="sng">
                <a:solidFill>
                  <a:schemeClr val="hlink"/>
                </a:solidFill>
                <a:hlinkClick r:id="rId3"/>
              </a:rPr>
              <a:t>https://codeslo-attendance.herokuapp.com</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Just show up? That’s it?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Well, we do ask that you take the Fullstack Admittance exam, but passing the test is </a:t>
            </a:r>
            <a:r>
              <a:rPr b="1" lang="en"/>
              <a:t>not</a:t>
            </a:r>
            <a:r>
              <a:rPr lang="en"/>
              <a:t> a requirement for getting your deposit back.</a:t>
            </a:r>
            <a:endParaRPr/>
          </a:p>
          <a:p>
            <a:pPr indent="0" lvl="0" marL="0" rtl="0">
              <a:spcBef>
                <a:spcPts val="1600"/>
              </a:spcBef>
              <a:spcAft>
                <a:spcPts val="0"/>
              </a:spcAft>
              <a:buNone/>
            </a:pPr>
            <a:r>
              <a:rPr lang="en"/>
              <a:t>It is our sincere hope that everyone gets their deposit back.</a:t>
            </a:r>
            <a:endParaRPr/>
          </a:p>
          <a:p>
            <a:pPr indent="0" lvl="0" marL="0" rtl="0">
              <a:spcBef>
                <a:spcPts val="1600"/>
              </a:spcBef>
              <a:spcAft>
                <a:spcPts val="1600"/>
              </a:spcAft>
              <a:buNone/>
            </a:pPr>
            <a:r>
              <a:rPr lang="en"/>
              <a:t>We’re not here to keep your $399.  We’re here to help people start careers in software development.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Expectations</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Classes will start on time</a:t>
            </a:r>
            <a:endParaRPr/>
          </a:p>
          <a:p>
            <a:pPr indent="-342900" lvl="0" marL="457200" rtl="0">
              <a:spcBef>
                <a:spcPts val="0"/>
              </a:spcBef>
              <a:spcAft>
                <a:spcPts val="0"/>
              </a:spcAft>
              <a:buSzPts val="1800"/>
              <a:buAutoNum type="arabicPeriod"/>
            </a:pPr>
            <a:r>
              <a:rPr lang="en"/>
              <a:t>Course mentors will conduct themselves as the professionals they are</a:t>
            </a:r>
            <a:endParaRPr/>
          </a:p>
          <a:p>
            <a:pPr indent="-342900" lvl="0" marL="457200" rtl="0">
              <a:spcBef>
                <a:spcPts val="0"/>
              </a:spcBef>
              <a:spcAft>
                <a:spcPts val="0"/>
              </a:spcAft>
              <a:buSzPts val="1800"/>
              <a:buAutoNum type="arabicPeriod"/>
            </a:pPr>
            <a:r>
              <a:rPr lang="en"/>
              <a:t>We expect the same conduct from everyone here.</a:t>
            </a:r>
            <a:endParaRPr/>
          </a:p>
          <a:p>
            <a:pPr indent="-342900" lvl="0" marL="457200" rtl="0">
              <a:spcBef>
                <a:spcPts val="0"/>
              </a:spcBef>
              <a:spcAft>
                <a:spcPts val="0"/>
              </a:spcAft>
              <a:buSzPts val="1800"/>
              <a:buAutoNum type="arabicPeriod"/>
            </a:pPr>
            <a:r>
              <a:rPr lang="en"/>
              <a:t>We have a “no jerk” rule. Treat everyone as you would like to be treated. </a:t>
            </a:r>
            <a:endParaRPr/>
          </a:p>
          <a:p>
            <a:pPr indent="-342900" lvl="0" marL="457200" rtl="0">
              <a:spcBef>
                <a:spcPts val="0"/>
              </a:spcBef>
              <a:spcAft>
                <a:spcPts val="0"/>
              </a:spcAft>
              <a:buSzPts val="1800"/>
              <a:buAutoNum type="arabicPeriod"/>
            </a:pPr>
            <a:r>
              <a:rPr lang="en"/>
              <a:t>No hostility, no drama.</a:t>
            </a:r>
            <a:endParaRPr/>
          </a:p>
          <a:p>
            <a:pPr indent="-342900" lvl="0" marL="457200" rtl="0">
              <a:spcBef>
                <a:spcPts val="0"/>
              </a:spcBef>
              <a:spcAft>
                <a:spcPts val="0"/>
              </a:spcAft>
              <a:buSzPts val="1800"/>
              <a:buAutoNum type="arabicPeriod"/>
            </a:pPr>
            <a:r>
              <a:rPr lang="en"/>
              <a:t>Peace, love, and code.</a:t>
            </a:r>
            <a:endParaRPr/>
          </a:p>
          <a:p>
            <a:pPr indent="-342900" lvl="0" marL="457200" rtl="0">
              <a:spcBef>
                <a:spcPts val="0"/>
              </a:spcBef>
              <a:spcAft>
                <a:spcPts val="0"/>
              </a:spcAft>
              <a:buSzPts val="1800"/>
              <a:buAutoNum type="arabicPeriod"/>
            </a:pPr>
            <a:r>
              <a:rPr lang="en"/>
              <a:t>Classes will be challenging. Come ready to work.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Learning to code is hard… and that’s okay.</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challenge you’ve accepted is not an easy one. Learning to code is hard.</a:t>
            </a:r>
            <a:endParaRPr/>
          </a:p>
          <a:p>
            <a:pPr indent="0" lvl="0" marL="0">
              <a:spcBef>
                <a:spcPts val="1600"/>
              </a:spcBef>
              <a:spcAft>
                <a:spcPts val="0"/>
              </a:spcAft>
              <a:buNone/>
            </a:pPr>
            <a:r>
              <a:rPr lang="en"/>
              <a:t>You’re going to get stuck.</a:t>
            </a:r>
            <a:endParaRPr/>
          </a:p>
          <a:p>
            <a:pPr indent="0" lvl="0" marL="0">
              <a:spcBef>
                <a:spcPts val="1600"/>
              </a:spcBef>
              <a:spcAft>
                <a:spcPts val="0"/>
              </a:spcAft>
              <a:buNone/>
            </a:pPr>
            <a:r>
              <a:rPr lang="en"/>
              <a:t>You’re going to feel frustrated.</a:t>
            </a:r>
            <a:endParaRPr/>
          </a:p>
          <a:p>
            <a:pPr indent="0" lvl="0" marL="0">
              <a:spcBef>
                <a:spcPts val="1600"/>
              </a:spcBef>
              <a:spcAft>
                <a:spcPts val="0"/>
              </a:spcAft>
              <a:buNone/>
            </a:pPr>
            <a:r>
              <a:rPr lang="en"/>
              <a:t>You’re going to feel like you’re not smart enough to do this.</a:t>
            </a:r>
            <a:endParaRPr/>
          </a:p>
          <a:p>
            <a:pPr indent="0" lvl="0" marL="0">
              <a:spcBef>
                <a:spcPts val="1600"/>
              </a:spcBef>
              <a:spcAft>
                <a:spcPts val="0"/>
              </a:spcAft>
              <a:buNone/>
            </a:pPr>
            <a:r>
              <a:rPr lang="en"/>
              <a:t>These are all normal feelings. </a:t>
            </a:r>
            <a:r>
              <a:rPr b="1" lang="en"/>
              <a:t>It’s okay to feel them.</a:t>
            </a:r>
            <a:endParaRPr b="1"/>
          </a:p>
          <a:p>
            <a:pPr indent="0" lvl="0" marL="0">
              <a:spcBef>
                <a:spcPts val="1600"/>
              </a:spcBef>
              <a:spcAft>
                <a:spcPts val="1600"/>
              </a:spcAft>
              <a:buNone/>
            </a:pPr>
            <a:r>
              <a:rPr lang="en"/>
              <a:t>Remember… if coding were easy it wouldn’t pay so well!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Tenacity is Talent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Ready to take the leap?</a:t>
            </a:r>
            <a:endParaRPr/>
          </a:p>
        </p:txBody>
      </p:sp>
      <p:pic>
        <p:nvPicPr>
          <p:cNvPr id="149" name="Google Shape;149;p28"/>
          <p:cNvPicPr preferRelativeResize="0"/>
          <p:nvPr/>
        </p:nvPicPr>
        <p:blipFill>
          <a:blip r:embed="rId3">
            <a:alphaModFix/>
          </a:blip>
          <a:stretch>
            <a:fillRect/>
          </a:stretch>
        </p:blipFill>
        <p:spPr>
          <a:xfrm>
            <a:off x="1990221" y="1152475"/>
            <a:ext cx="5163559"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Break</a:t>
            </a:r>
            <a:endParaRPr/>
          </a:p>
          <a:p>
            <a:pPr indent="0" lvl="0" marL="0">
              <a:spcBef>
                <a:spcPts val="0"/>
              </a:spcBef>
              <a:spcAft>
                <a:spcPts val="0"/>
              </a:spcAft>
              <a:buNone/>
            </a:pPr>
            <a:r>
              <a:rPr lang="en" sz="1800"/>
              <a:t>… Back in five</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Getting Started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the Web Works</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It all starts with the </a:t>
            </a:r>
            <a:r>
              <a:rPr i="1" lang="en"/>
              <a:t>browser</a:t>
            </a:r>
            <a:endParaRPr i="1"/>
          </a:p>
          <a:p>
            <a:pPr indent="-342900" lvl="0" marL="457200" rtl="0">
              <a:spcBef>
                <a:spcPts val="0"/>
              </a:spcBef>
              <a:spcAft>
                <a:spcPts val="0"/>
              </a:spcAft>
              <a:buSzPts val="1800"/>
              <a:buAutoNum type="arabicPeriod"/>
            </a:pPr>
            <a:r>
              <a:rPr lang="en"/>
              <a:t>The browser is a program that runs on the </a:t>
            </a:r>
            <a:r>
              <a:rPr i="1" lang="en"/>
              <a:t>client</a:t>
            </a:r>
            <a:r>
              <a:rPr lang="en"/>
              <a:t> computer</a:t>
            </a:r>
            <a:endParaRPr/>
          </a:p>
          <a:p>
            <a:pPr indent="-342900" lvl="0" marL="457200" rtl="0">
              <a:spcBef>
                <a:spcPts val="0"/>
              </a:spcBef>
              <a:spcAft>
                <a:spcPts val="0"/>
              </a:spcAft>
              <a:buSzPts val="1800"/>
              <a:buAutoNum type="arabicPeriod"/>
            </a:pPr>
            <a:r>
              <a:rPr lang="en"/>
              <a:t>The client computer delivers information stored on a </a:t>
            </a:r>
            <a:r>
              <a:rPr i="1" lang="en"/>
              <a:t>web server</a:t>
            </a:r>
            <a:r>
              <a:rPr lang="en"/>
              <a:t> to the browser</a:t>
            </a:r>
            <a:endParaRPr/>
          </a:p>
          <a:p>
            <a:pPr indent="-342900" lvl="0" marL="457200" rtl="0">
              <a:spcBef>
                <a:spcPts val="0"/>
              </a:spcBef>
              <a:spcAft>
                <a:spcPts val="0"/>
              </a:spcAft>
              <a:buSzPts val="1800"/>
              <a:buAutoNum type="arabicPeriod"/>
            </a:pPr>
            <a:r>
              <a:rPr lang="en"/>
              <a:t>Files and data are transferred between the client and server via </a:t>
            </a:r>
            <a:r>
              <a:rPr i="1" lang="en"/>
              <a:t>HTTP </a:t>
            </a:r>
            <a:r>
              <a:rPr lang="en"/>
              <a:t>or </a:t>
            </a:r>
            <a:r>
              <a:rPr i="1" lang="en"/>
              <a:t>HTTPS</a:t>
            </a:r>
            <a:endParaRPr i="1"/>
          </a:p>
          <a:p>
            <a:pPr indent="-342900" lvl="0" marL="457200" rtl="0">
              <a:spcBef>
                <a:spcPts val="0"/>
              </a:spcBef>
              <a:spcAft>
                <a:spcPts val="0"/>
              </a:spcAft>
              <a:buSzPts val="1800"/>
              <a:buAutoNum type="arabicPeriod"/>
            </a:pPr>
            <a:r>
              <a:rPr lang="en"/>
              <a:t>Servers deliver HTML, CSS, JavaScript, and data formats such as JSON.</a:t>
            </a:r>
            <a:endParaRPr/>
          </a:p>
          <a:p>
            <a:pPr indent="0" lvl="0" marL="457200" rt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0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000"/>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1000"/>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1000"/>
                                        <p:tgtEl>
                                          <p:spTgt spid="1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Effect filter="fade" transition="in">
                                      <p:cBhvr>
                                        <p:cTn dur="1000"/>
                                        <p:tgtEl>
                                          <p:spTgt spid="1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animEffect filter="fade" transition="in">
                                      <p:cBhvr>
                                        <p:cTn dur="1000"/>
                                        <p:tgtEl>
                                          <p:spTgt spid="16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Welcome!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Welcome to the CodeSLO Beginning Web Development Course, 2018.</a:t>
            </a:r>
            <a:endParaRPr/>
          </a:p>
          <a:p>
            <a:pPr indent="0" lvl="0" marL="0">
              <a:spcBef>
                <a:spcPts val="1600"/>
              </a:spcBef>
              <a:spcAft>
                <a:spcPts val="0"/>
              </a:spcAft>
              <a:buNone/>
            </a:pPr>
            <a:r>
              <a:rPr lang="en"/>
              <a:t>Whether you’re here to start a career in software development or to enhance an existing career in IT or software testing, you are in for a fun, challenging class.</a:t>
            </a:r>
            <a:endParaRPr/>
          </a:p>
          <a:p>
            <a:pPr indent="0" lvl="0" marL="0">
              <a:spcBef>
                <a:spcPts val="1600"/>
              </a:spcBef>
              <a:spcAft>
                <a:spcPts val="1600"/>
              </a:spcAft>
              <a:buNone/>
            </a:pPr>
            <a:r>
              <a:rPr lang="en"/>
              <a:t>Let’s get started.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Client and Server, Front-end and Back-end</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a:t>
            </a:r>
            <a:r>
              <a:rPr b="1" lang="en"/>
              <a:t>client </a:t>
            </a:r>
            <a:r>
              <a:rPr lang="en"/>
              <a:t>computer is the one that hosts the web browser. Right now, all of us are sitting in front of </a:t>
            </a:r>
            <a:r>
              <a:rPr b="1" lang="en"/>
              <a:t>client</a:t>
            </a:r>
            <a:r>
              <a:rPr lang="en"/>
              <a:t> computers. Programming for the client is considered </a:t>
            </a:r>
            <a:r>
              <a:rPr b="1" lang="en"/>
              <a:t>front-end development.</a:t>
            </a:r>
            <a:endParaRPr b="1"/>
          </a:p>
          <a:p>
            <a:pPr indent="0" lvl="0" marL="0" rtl="0">
              <a:spcBef>
                <a:spcPts val="1600"/>
              </a:spcBef>
              <a:spcAft>
                <a:spcPts val="0"/>
              </a:spcAft>
              <a:buNone/>
            </a:pPr>
            <a:r>
              <a:rPr lang="en"/>
              <a:t>The </a:t>
            </a:r>
            <a:r>
              <a:rPr b="1" lang="en"/>
              <a:t>server </a:t>
            </a:r>
            <a:r>
              <a:rPr lang="en"/>
              <a:t>is the computer that hosts the HTML, CSS, and JavaScript files. The server also communicates with a database in more complex applications. Programming for the server is called </a:t>
            </a:r>
            <a:r>
              <a:rPr b="1" lang="en"/>
              <a:t>back-end development.</a:t>
            </a:r>
            <a:endParaRPr b="1"/>
          </a:p>
          <a:p>
            <a:pPr indent="0" lvl="0" marL="0" rtl="0">
              <a:spcBef>
                <a:spcPts val="1600"/>
              </a:spcBef>
              <a:spcAft>
                <a:spcPts val="1600"/>
              </a:spcAft>
              <a:buNone/>
            </a:pPr>
            <a:r>
              <a:rPr lang="en"/>
              <a:t>Clients and servers communicate using </a:t>
            </a:r>
            <a:r>
              <a:rPr b="1" lang="en"/>
              <a:t>HTTP</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Google Shape;176;p33"/>
          <p:cNvPicPr preferRelativeResize="0"/>
          <p:nvPr/>
        </p:nvPicPr>
        <p:blipFill>
          <a:blip r:embed="rId3">
            <a:alphaModFix/>
          </a:blip>
          <a:stretch>
            <a:fillRect/>
          </a:stretch>
        </p:blipFill>
        <p:spPr>
          <a:xfrm>
            <a:off x="741363" y="152400"/>
            <a:ext cx="7661275"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web developers do</a:t>
            </a:r>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Web Developers primarily work with three technologies, HTML, CSS, and JavaScript.</a:t>
            </a:r>
            <a:endParaRPr/>
          </a:p>
          <a:p>
            <a:pPr indent="0" lvl="0" marL="0" rtl="0">
              <a:spcBef>
                <a:spcPts val="1600"/>
              </a:spcBef>
              <a:spcAft>
                <a:spcPts val="0"/>
              </a:spcAft>
              <a:buNone/>
            </a:pPr>
            <a:r>
              <a:rPr b="1" lang="en"/>
              <a:t>HTML </a:t>
            </a:r>
            <a:r>
              <a:rPr lang="en"/>
              <a:t>defines the content of a web page, such as text and images.</a:t>
            </a:r>
            <a:endParaRPr/>
          </a:p>
          <a:p>
            <a:pPr indent="0" lvl="0" marL="0" rtl="0">
              <a:spcBef>
                <a:spcPts val="1600"/>
              </a:spcBef>
              <a:spcAft>
                <a:spcPts val="0"/>
              </a:spcAft>
              <a:buNone/>
            </a:pPr>
            <a:r>
              <a:rPr b="1" lang="en"/>
              <a:t>CSS </a:t>
            </a:r>
            <a:r>
              <a:rPr lang="en"/>
              <a:t>defines the appearance of that content. It’s a styling language.</a:t>
            </a:r>
            <a:endParaRPr/>
          </a:p>
          <a:p>
            <a:pPr indent="0" lvl="0" marL="0" rtl="0">
              <a:spcBef>
                <a:spcPts val="1600"/>
              </a:spcBef>
              <a:spcAft>
                <a:spcPts val="1600"/>
              </a:spcAft>
              <a:buNone/>
            </a:pPr>
            <a:r>
              <a:rPr b="1" lang="en"/>
              <a:t>JavaScript</a:t>
            </a:r>
            <a:r>
              <a:rPr lang="en"/>
              <a:t> is the programming language of the web. It defines the functionality of a site or application.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animEffect filter="fade" transition="in">
                                      <p:cBhvr>
                                        <p:cTn dur="1000"/>
                                        <p:tgtEl>
                                          <p:spTgt spid="1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animEffect filter="fade" transition="in">
                                      <p:cBhvr>
                                        <p:cTn dur="1000"/>
                                        <p:tgtEl>
                                          <p:spTgt spid="1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animEffect filter="fade" transition="in">
                                      <p:cBhvr>
                                        <p:cTn dur="1000"/>
                                        <p:tgtEl>
                                          <p:spTgt spid="1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animEffect filter="fade" transition="in">
                                      <p:cBhvr>
                                        <p:cTn dur="1000"/>
                                        <p:tgtEl>
                                          <p:spTgt spid="18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HTML</a:t>
            </a:r>
            <a:endParaRPr/>
          </a:p>
        </p:txBody>
      </p:sp>
      <p:sp>
        <p:nvSpPr>
          <p:cNvPr id="188" name="Google Shape;18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HTML is a </a:t>
            </a:r>
            <a:r>
              <a:rPr b="1" lang="en"/>
              <a:t>markup</a:t>
            </a:r>
            <a:r>
              <a:rPr lang="en"/>
              <a:t> language. It was the first web technology invented and was originally used for creating scientific and engineering papers that could be easily shared over a network. It was developed at CERN.</a:t>
            </a:r>
            <a:endParaRPr/>
          </a:p>
          <a:p>
            <a:pPr indent="0" lvl="0" marL="0" rtl="0">
              <a:spcBef>
                <a:spcPts val="1600"/>
              </a:spcBef>
              <a:spcAft>
                <a:spcPts val="1600"/>
              </a:spcAft>
              <a:buNone/>
            </a:pPr>
            <a:r>
              <a:rPr lang="en"/>
              <a:t>HTML (Hypertext MarkUp Language) is fairly easy to learn. We’ll work with it today.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10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1000"/>
                                        <p:tgtEl>
                                          <p:spTgt spid="18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CSS</a:t>
            </a:r>
            <a:endParaRPr/>
          </a:p>
        </p:txBody>
      </p:sp>
      <p:sp>
        <p:nvSpPr>
          <p:cNvPr id="194" name="Google Shape;19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CSS</a:t>
            </a:r>
            <a:r>
              <a:rPr lang="en"/>
              <a:t> is the styling language of the web. It is a powerful tool that can give a web page pretty much any appearance you’d want. </a:t>
            </a:r>
            <a:endParaRPr/>
          </a:p>
          <a:p>
            <a:pPr indent="0" lvl="0" marL="0" rtl="0">
              <a:spcBef>
                <a:spcPts val="1600"/>
              </a:spcBef>
              <a:spcAft>
                <a:spcPts val="0"/>
              </a:spcAft>
              <a:buNone/>
            </a:pPr>
            <a:r>
              <a:rPr lang="en"/>
              <a:t>CSS came later in the history of the web. Without it the Internet would be an ugly place.</a:t>
            </a:r>
            <a:endParaRPr/>
          </a:p>
          <a:p>
            <a:pPr indent="0" lvl="0" marL="0" rtl="0">
              <a:spcBef>
                <a:spcPts val="1600"/>
              </a:spcBef>
              <a:spcAft>
                <a:spcPts val="1600"/>
              </a:spcAft>
              <a:buNone/>
            </a:pPr>
            <a:r>
              <a:rPr lang="en"/>
              <a:t>CSS is more complex that HTML. We’ll get a chance to work with it today.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1000"/>
                                        <p:tgtEl>
                                          <p:spTgt spid="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1000"/>
                                        <p:tgtEl>
                                          <p:spTgt spid="1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Effect filter="fade" transition="in">
                                      <p:cBhvr>
                                        <p:cTn dur="1000"/>
                                        <p:tgtEl>
                                          <p:spTgt spid="19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JavaScript</a:t>
            </a:r>
            <a:endParaRPr/>
          </a:p>
        </p:txBody>
      </p:sp>
      <p:sp>
        <p:nvSpPr>
          <p:cNvPr id="200" name="Google Shape;20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JavaScript</a:t>
            </a:r>
            <a:r>
              <a:rPr lang="en"/>
              <a:t> is the programming language of the web. It is the </a:t>
            </a:r>
            <a:r>
              <a:rPr b="1" lang="en"/>
              <a:t>only</a:t>
            </a:r>
            <a:r>
              <a:rPr lang="en"/>
              <a:t> programming language that browsers can currently understand (WebAssembly aside, for those who have heard the rumors.)</a:t>
            </a:r>
            <a:endParaRPr/>
          </a:p>
          <a:p>
            <a:pPr indent="0" lvl="0" marL="0" rtl="0">
              <a:spcBef>
                <a:spcPts val="1600"/>
              </a:spcBef>
              <a:spcAft>
                <a:spcPts val="1600"/>
              </a:spcAft>
              <a:buNone/>
            </a:pPr>
            <a:r>
              <a:rPr b="1" lang="en"/>
              <a:t>JavaScript</a:t>
            </a:r>
            <a:r>
              <a:rPr lang="en"/>
              <a:t> started off as a browser-only language, but it has moved far outside that and is currently one of the most versatile programming languages in the world. It can be used for front-end, back-end, mobile, desktop, and game development… and more!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1000"/>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1000"/>
                                        <p:tgtEl>
                                          <p:spTgt spid="20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JavaScript (cont.)</a:t>
            </a:r>
            <a:endParaRPr/>
          </a:p>
        </p:txBody>
      </p:sp>
      <p:sp>
        <p:nvSpPr>
          <p:cNvPr id="206" name="Google Shape;206;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JavaScript is the real star of the show in modern web development. It is the most difficult of the three core-technologies to learn, and it is where we’ll spend the most time in the eight-week prep course. </a:t>
            </a:r>
            <a:endParaRPr/>
          </a:p>
          <a:p>
            <a:pPr indent="0" lvl="0" marL="0" rtl="0">
              <a:spcBef>
                <a:spcPts val="1600"/>
              </a:spcBef>
              <a:spcAft>
                <a:spcPts val="1600"/>
              </a:spcAft>
              <a:buNone/>
            </a:pPr>
            <a:r>
              <a:rPr lang="en"/>
              <a:t>The coding test you’ll need to take to be admitted to Fullstack Academy will be in JavaScript.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1000"/>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1000"/>
                                        <p:tgtEl>
                                          <p:spTgt spid="20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That’s not all</a:t>
            </a:r>
            <a:endParaRPr/>
          </a:p>
        </p:txBody>
      </p:sp>
      <p:sp>
        <p:nvSpPr>
          <p:cNvPr id="212" name="Google Shape;212;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Web developers also work with a variety of technologies beyond that core three. It is common for them to work with JavaScript frameworks and libraries such as </a:t>
            </a:r>
            <a:r>
              <a:rPr b="1" lang="en"/>
              <a:t>Angular </a:t>
            </a:r>
            <a:r>
              <a:rPr lang="en"/>
              <a:t>or </a:t>
            </a:r>
            <a:r>
              <a:rPr b="1" lang="en"/>
              <a:t>React. </a:t>
            </a:r>
            <a:r>
              <a:rPr lang="en"/>
              <a:t>They also work extensively with database technologies like </a:t>
            </a:r>
            <a:r>
              <a:rPr b="1" lang="en"/>
              <a:t>SQL</a:t>
            </a:r>
            <a:r>
              <a:rPr lang="en"/>
              <a:t> and </a:t>
            </a:r>
            <a:r>
              <a:rPr b="1" lang="en"/>
              <a:t>MongoDB.</a:t>
            </a:r>
            <a:endParaRPr/>
          </a:p>
          <a:p>
            <a:pPr indent="0" lvl="0" marL="0" rtl="0">
              <a:spcBef>
                <a:spcPts val="1600"/>
              </a:spcBef>
              <a:spcAft>
                <a:spcPts val="1600"/>
              </a:spcAft>
              <a:buNone/>
            </a:pPr>
            <a:r>
              <a:rPr lang="en"/>
              <a:t>That’s all beyond the scope of this course, however. You won’t need to worry about those until you’ve got the basics down. The Fullstack Academy coding camp covers several of those topics.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1000"/>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Effect filter="fade" transition="in">
                                      <p:cBhvr>
                                        <p:cTn dur="1000"/>
                                        <p:tgtEl>
                                          <p:spTgt spid="21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Web Development and Software Engineering</a:t>
            </a:r>
            <a:endParaRPr/>
          </a:p>
        </p:txBody>
      </p:sp>
      <p:sp>
        <p:nvSpPr>
          <p:cNvPr id="218" name="Google Shape;218;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Web Developers are a subset of Software Engineers. </a:t>
            </a:r>
            <a:endParaRPr/>
          </a:p>
          <a:p>
            <a:pPr indent="0" lvl="0" marL="0" rtl="0">
              <a:spcBef>
                <a:spcPts val="1600"/>
              </a:spcBef>
              <a:spcAft>
                <a:spcPts val="0"/>
              </a:spcAft>
              <a:buNone/>
            </a:pPr>
            <a:r>
              <a:rPr lang="en"/>
              <a:t>All software engineers solve problems with code. Web developers just do it on the Internet. </a:t>
            </a:r>
            <a:endParaRPr/>
          </a:p>
          <a:p>
            <a:pPr indent="0" lvl="0" marL="0" rtl="0">
              <a:spcBef>
                <a:spcPts val="1600"/>
              </a:spcBef>
              <a:spcAft>
                <a:spcPts val="1600"/>
              </a:spcAft>
              <a:buNone/>
            </a:pPr>
            <a:r>
              <a:rPr lang="en"/>
              <a:t>The titles are largely interchangeable.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Effect filter="fade" transition="in">
                                      <p:cBhvr>
                                        <p:cTn dur="1000"/>
                                        <p:tgtEl>
                                          <p:spTgt spid="2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animEffect filter="fade" transition="in">
                                      <p:cBhvr>
                                        <p:cTn dur="1000"/>
                                        <p:tgtEl>
                                          <p:spTgt spid="2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animEffect filter="fade" transition="in">
                                      <p:cBhvr>
                                        <p:cTn dur="1000"/>
                                        <p:tgtEl>
                                          <p:spTgt spid="21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ends the theory</a:t>
            </a:r>
            <a:endParaRPr/>
          </a:p>
        </p:txBody>
      </p:sp>
      <p:sp>
        <p:nvSpPr>
          <p:cNvPr id="224" name="Google Shape;224;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Theory is great, but web development is something you learn by doing. </a:t>
            </a:r>
            <a:endParaRPr/>
          </a:p>
          <a:p>
            <a:pPr indent="0" lvl="0" marL="0" rtl="0">
              <a:spcBef>
                <a:spcPts val="1600"/>
              </a:spcBef>
              <a:spcAft>
                <a:spcPts val="1600"/>
              </a:spcAft>
              <a:buNone/>
            </a:pPr>
            <a:r>
              <a:rPr lang="en"/>
              <a:t>Let’s get started.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About this course</a:t>
            </a:r>
            <a:endParaRPr/>
          </a:p>
        </p:txBody>
      </p:sp>
      <p:graphicFrame>
        <p:nvGraphicFramePr>
          <p:cNvPr id="72" name="Google Shape;72;p15"/>
          <p:cNvGraphicFramePr/>
          <p:nvPr/>
        </p:nvGraphicFramePr>
        <p:xfrm>
          <a:off x="393400" y="1161125"/>
          <a:ext cx="3000000" cy="3000000"/>
        </p:xfrm>
        <a:graphic>
          <a:graphicData uri="http://schemas.openxmlformats.org/drawingml/2006/table">
            <a:tbl>
              <a:tblPr>
                <a:noFill/>
                <a:tableStyleId>{331AA701-A849-4800-B85A-24074248F9B3}</a:tableStyleId>
              </a:tblPr>
              <a:tblGrid>
                <a:gridCol w="3968775"/>
                <a:gridCol w="3968775"/>
              </a:tblGrid>
              <a:tr h="569150">
                <a:tc>
                  <a:txBody>
                    <a:bodyPr>
                      <a:noAutofit/>
                    </a:bodyPr>
                    <a:lstStyle/>
                    <a:p>
                      <a:pPr indent="0" lvl="0" marL="0">
                        <a:spcBef>
                          <a:spcPts val="0"/>
                        </a:spcBef>
                        <a:spcAft>
                          <a:spcPts val="0"/>
                        </a:spcAft>
                        <a:buNone/>
                      </a:pPr>
                      <a:r>
                        <a:rPr lang="en" sz="1800">
                          <a:solidFill>
                            <a:schemeClr val="lt2"/>
                          </a:solidFill>
                        </a:rPr>
                        <a:t>Course Length</a:t>
                      </a:r>
                      <a:endParaRPr sz="1800">
                        <a:solidFill>
                          <a:schemeClr val="lt2"/>
                        </a:solidFill>
                      </a:endParaRPr>
                    </a:p>
                  </a:txBody>
                  <a:tcPr marT="91425" marB="91425" marR="91425" marL="91425"/>
                </a:tc>
                <a:tc>
                  <a:txBody>
                    <a:bodyPr>
                      <a:noAutofit/>
                    </a:bodyPr>
                    <a:lstStyle/>
                    <a:p>
                      <a:pPr indent="0" lvl="0" marL="0">
                        <a:spcBef>
                          <a:spcPts val="0"/>
                        </a:spcBef>
                        <a:spcAft>
                          <a:spcPts val="0"/>
                        </a:spcAft>
                        <a:buNone/>
                      </a:pPr>
                      <a:r>
                        <a:rPr lang="en" sz="1800">
                          <a:solidFill>
                            <a:schemeClr val="lt2"/>
                          </a:solidFill>
                        </a:rPr>
                        <a:t>Eight Weeks (72 Hours total)</a:t>
                      </a:r>
                      <a:endParaRPr sz="1800">
                        <a:solidFill>
                          <a:schemeClr val="lt2"/>
                        </a:solidFill>
                      </a:endParaRPr>
                    </a:p>
                  </a:txBody>
                  <a:tcPr marT="91425" marB="91425" marR="91425" marL="91425"/>
                </a:tc>
              </a:tr>
              <a:tr h="569150">
                <a:tc>
                  <a:txBody>
                    <a:bodyPr>
                      <a:noAutofit/>
                    </a:bodyPr>
                    <a:lstStyle/>
                    <a:p>
                      <a:pPr indent="0" lvl="0" marL="0">
                        <a:spcBef>
                          <a:spcPts val="0"/>
                        </a:spcBef>
                        <a:spcAft>
                          <a:spcPts val="0"/>
                        </a:spcAft>
                        <a:buNone/>
                      </a:pPr>
                      <a:r>
                        <a:rPr lang="en" sz="1800">
                          <a:solidFill>
                            <a:schemeClr val="lt2"/>
                          </a:solidFill>
                        </a:rPr>
                        <a:t>Class Days</a:t>
                      </a:r>
                      <a:endParaRPr sz="1800">
                        <a:solidFill>
                          <a:schemeClr val="lt2"/>
                        </a:solidFill>
                      </a:endParaRPr>
                    </a:p>
                  </a:txBody>
                  <a:tcPr marT="91425" marB="91425" marR="91425" marL="91425"/>
                </a:tc>
                <a:tc>
                  <a:txBody>
                    <a:bodyPr>
                      <a:noAutofit/>
                    </a:bodyPr>
                    <a:lstStyle/>
                    <a:p>
                      <a:pPr indent="0" lvl="0" marL="0">
                        <a:spcBef>
                          <a:spcPts val="0"/>
                        </a:spcBef>
                        <a:spcAft>
                          <a:spcPts val="0"/>
                        </a:spcAft>
                        <a:buNone/>
                      </a:pPr>
                      <a:r>
                        <a:rPr lang="en" sz="1800">
                          <a:solidFill>
                            <a:schemeClr val="lt2"/>
                          </a:solidFill>
                        </a:rPr>
                        <a:t>M, T, W, Th</a:t>
                      </a:r>
                      <a:endParaRPr sz="1800">
                        <a:solidFill>
                          <a:schemeClr val="lt2"/>
                        </a:solidFill>
                      </a:endParaRPr>
                    </a:p>
                  </a:txBody>
                  <a:tcPr marT="91425" marB="91425" marR="91425" marL="91425"/>
                </a:tc>
              </a:tr>
              <a:tr h="569150">
                <a:tc>
                  <a:txBody>
                    <a:bodyPr>
                      <a:noAutofit/>
                    </a:bodyPr>
                    <a:lstStyle/>
                    <a:p>
                      <a:pPr indent="0" lvl="0" marL="0">
                        <a:spcBef>
                          <a:spcPts val="0"/>
                        </a:spcBef>
                        <a:spcAft>
                          <a:spcPts val="0"/>
                        </a:spcAft>
                        <a:buNone/>
                      </a:pPr>
                      <a:r>
                        <a:rPr lang="en" sz="1800">
                          <a:solidFill>
                            <a:schemeClr val="lt2"/>
                          </a:solidFill>
                        </a:rPr>
                        <a:t>Class Times</a:t>
                      </a:r>
                      <a:endParaRPr sz="1800">
                        <a:solidFill>
                          <a:schemeClr val="lt2"/>
                        </a:solidFill>
                      </a:endParaRPr>
                    </a:p>
                  </a:txBody>
                  <a:tcPr marT="91425" marB="91425" marR="91425" marL="91425"/>
                </a:tc>
                <a:tc>
                  <a:txBody>
                    <a:bodyPr>
                      <a:noAutofit/>
                    </a:bodyPr>
                    <a:lstStyle/>
                    <a:p>
                      <a:pPr indent="0" lvl="0" marL="0">
                        <a:spcBef>
                          <a:spcPts val="0"/>
                        </a:spcBef>
                        <a:spcAft>
                          <a:spcPts val="0"/>
                        </a:spcAft>
                        <a:buNone/>
                      </a:pPr>
                      <a:r>
                        <a:rPr lang="en" sz="1800">
                          <a:solidFill>
                            <a:schemeClr val="lt2"/>
                          </a:solidFill>
                        </a:rPr>
                        <a:t>5:30pm - 7:30pm</a:t>
                      </a:r>
                      <a:endParaRPr sz="1800">
                        <a:solidFill>
                          <a:schemeClr val="lt2"/>
                        </a:solidFill>
                      </a:endParaRPr>
                    </a:p>
                  </a:txBody>
                  <a:tcPr marT="91425" marB="91425" marR="91425" marL="91425"/>
                </a:tc>
              </a:tr>
              <a:tr h="569150">
                <a:tc>
                  <a:txBody>
                    <a:bodyPr>
                      <a:noAutofit/>
                    </a:bodyPr>
                    <a:lstStyle/>
                    <a:p>
                      <a:pPr indent="0" lvl="0" marL="0">
                        <a:spcBef>
                          <a:spcPts val="0"/>
                        </a:spcBef>
                        <a:spcAft>
                          <a:spcPts val="0"/>
                        </a:spcAft>
                        <a:buNone/>
                      </a:pPr>
                      <a:r>
                        <a:rPr lang="en" sz="1800">
                          <a:solidFill>
                            <a:schemeClr val="lt2"/>
                          </a:solidFill>
                        </a:rPr>
                        <a:t>Hackathon Day</a:t>
                      </a:r>
                      <a:endParaRPr sz="1800">
                        <a:solidFill>
                          <a:schemeClr val="lt2"/>
                        </a:solidFill>
                      </a:endParaRPr>
                    </a:p>
                  </a:txBody>
                  <a:tcPr marT="91425" marB="91425" marR="91425" marL="91425"/>
                </a:tc>
                <a:tc>
                  <a:txBody>
                    <a:bodyPr>
                      <a:noAutofit/>
                    </a:bodyPr>
                    <a:lstStyle/>
                    <a:p>
                      <a:pPr indent="0" lvl="0" marL="0">
                        <a:spcBef>
                          <a:spcPts val="0"/>
                        </a:spcBef>
                        <a:spcAft>
                          <a:spcPts val="0"/>
                        </a:spcAft>
                        <a:buNone/>
                      </a:pPr>
                      <a:r>
                        <a:rPr lang="en" sz="1800">
                          <a:solidFill>
                            <a:schemeClr val="lt2"/>
                          </a:solidFill>
                        </a:rPr>
                        <a:t>Saturday, August 25th 9am - 7pm</a:t>
                      </a:r>
                      <a:endParaRPr sz="1800">
                        <a:solidFill>
                          <a:schemeClr val="lt2"/>
                        </a:solidFill>
                      </a:endParaRPr>
                    </a:p>
                  </a:txBody>
                  <a:tcPr marT="91425" marB="91425" marR="91425" marL="91425"/>
                </a:tc>
              </a:tr>
              <a:tr h="569150">
                <a:tc>
                  <a:txBody>
                    <a:bodyPr>
                      <a:noAutofit/>
                    </a:bodyPr>
                    <a:lstStyle/>
                    <a:p>
                      <a:pPr indent="0" lvl="0" marL="0">
                        <a:spcBef>
                          <a:spcPts val="0"/>
                        </a:spcBef>
                        <a:spcAft>
                          <a:spcPts val="0"/>
                        </a:spcAft>
                        <a:buNone/>
                      </a:pPr>
                      <a:r>
                        <a:rPr lang="en" sz="1800">
                          <a:solidFill>
                            <a:schemeClr val="lt2"/>
                          </a:solidFill>
                        </a:rPr>
                        <a:t>Last Day of Class</a:t>
                      </a:r>
                      <a:endParaRPr sz="1800">
                        <a:solidFill>
                          <a:schemeClr val="lt2"/>
                        </a:solidFill>
                      </a:endParaRPr>
                    </a:p>
                  </a:txBody>
                  <a:tcPr marT="91425" marB="91425" marR="91425" marL="91425"/>
                </a:tc>
                <a:tc>
                  <a:txBody>
                    <a:bodyPr>
                      <a:noAutofit/>
                    </a:bodyPr>
                    <a:lstStyle/>
                    <a:p>
                      <a:pPr indent="0" lvl="0" marL="0">
                        <a:spcBef>
                          <a:spcPts val="0"/>
                        </a:spcBef>
                        <a:spcAft>
                          <a:spcPts val="0"/>
                        </a:spcAft>
                        <a:buNone/>
                      </a:pPr>
                      <a:r>
                        <a:rPr lang="en" sz="1800">
                          <a:solidFill>
                            <a:schemeClr val="lt2"/>
                          </a:solidFill>
                        </a:rPr>
                        <a:t>Friday, September 7th, 2018</a:t>
                      </a:r>
                      <a:endParaRPr sz="1800">
                        <a:solidFill>
                          <a:schemeClr val="lt2"/>
                        </a:solidFill>
                      </a:endParaRPr>
                    </a:p>
                  </a:txBody>
                  <a:tcPr marT="91425" marB="91425" marR="91425" marL="91425"/>
                </a:tc>
              </a:tr>
              <a:tr h="569150">
                <a:tc>
                  <a:txBody>
                    <a:bodyPr>
                      <a:noAutofit/>
                    </a:bodyPr>
                    <a:lstStyle/>
                    <a:p>
                      <a:pPr indent="0" lvl="0" marL="0" rtl="0">
                        <a:spcBef>
                          <a:spcPts val="0"/>
                        </a:spcBef>
                        <a:spcAft>
                          <a:spcPts val="0"/>
                        </a:spcAft>
                        <a:buNone/>
                      </a:pPr>
                      <a:r>
                        <a:rPr lang="en" sz="1800">
                          <a:solidFill>
                            <a:schemeClr val="lt2"/>
                          </a:solidFill>
                        </a:rPr>
                        <a:t>Holidays (no class)</a:t>
                      </a:r>
                      <a:endParaRPr sz="1800">
                        <a:solidFill>
                          <a:schemeClr val="lt2"/>
                        </a:solidFill>
                      </a:endParaRPr>
                    </a:p>
                  </a:txBody>
                  <a:tcPr marT="91425" marB="91425" marR="91425" marL="91425"/>
                </a:tc>
                <a:tc>
                  <a:txBody>
                    <a:bodyPr>
                      <a:noAutofit/>
                    </a:bodyPr>
                    <a:lstStyle/>
                    <a:p>
                      <a:pPr indent="0" lvl="0" marL="0" rtl="0">
                        <a:spcBef>
                          <a:spcPts val="0"/>
                        </a:spcBef>
                        <a:spcAft>
                          <a:spcPts val="0"/>
                        </a:spcAft>
                        <a:buNone/>
                      </a:pPr>
                      <a:r>
                        <a:rPr lang="en" sz="1800">
                          <a:solidFill>
                            <a:schemeClr val="lt2"/>
                          </a:solidFill>
                        </a:rPr>
                        <a:t>Monday, September 3rd (Labor Day)</a:t>
                      </a:r>
                      <a:endParaRPr sz="1800">
                        <a:solidFill>
                          <a:schemeClr val="lt2"/>
                        </a:solidFill>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Development Environment</a:t>
            </a:r>
            <a:endParaRPr/>
          </a:p>
        </p:txBody>
      </p:sp>
      <p:sp>
        <p:nvSpPr>
          <p:cNvPr id="230" name="Google Shape;230;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We’re here to learn to be professional developers, so we need to use professional tools.</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graphicFrame>
        <p:nvGraphicFramePr>
          <p:cNvPr id="231" name="Google Shape;231;p42"/>
          <p:cNvGraphicFramePr/>
          <p:nvPr/>
        </p:nvGraphicFramePr>
        <p:xfrm>
          <a:off x="952500" y="1809750"/>
          <a:ext cx="3000000" cy="3000000"/>
        </p:xfrm>
        <a:graphic>
          <a:graphicData uri="http://schemas.openxmlformats.org/drawingml/2006/table">
            <a:tbl>
              <a:tblPr>
                <a:noFill/>
                <a:tableStyleId>{331AA701-A849-4800-B85A-24074248F9B3}</a:tableStyleId>
              </a:tblPr>
              <a:tblGrid>
                <a:gridCol w="3619500"/>
                <a:gridCol w="3619500"/>
              </a:tblGrid>
              <a:tr h="381000">
                <a:tc>
                  <a:txBody>
                    <a:bodyPr>
                      <a:noAutofit/>
                    </a:bodyPr>
                    <a:lstStyle/>
                    <a:p>
                      <a:pPr indent="0" lvl="0" marL="0">
                        <a:spcBef>
                          <a:spcPts val="0"/>
                        </a:spcBef>
                        <a:spcAft>
                          <a:spcPts val="0"/>
                        </a:spcAft>
                        <a:buNone/>
                      </a:pPr>
                      <a:r>
                        <a:rPr lang="en" sz="1800">
                          <a:solidFill>
                            <a:schemeClr val="lt2"/>
                          </a:solidFill>
                        </a:rPr>
                        <a:t>Code Editor</a:t>
                      </a:r>
                      <a:endParaRPr sz="1800">
                        <a:solidFill>
                          <a:schemeClr val="lt2"/>
                        </a:solidFill>
                      </a:endParaRPr>
                    </a:p>
                  </a:txBody>
                  <a:tcPr marT="91425" marB="91425" marR="91425" marL="91425"/>
                </a:tc>
                <a:tc>
                  <a:txBody>
                    <a:bodyPr>
                      <a:noAutofit/>
                    </a:bodyPr>
                    <a:lstStyle/>
                    <a:p>
                      <a:pPr indent="0" lvl="0" marL="0">
                        <a:spcBef>
                          <a:spcPts val="0"/>
                        </a:spcBef>
                        <a:spcAft>
                          <a:spcPts val="0"/>
                        </a:spcAft>
                        <a:buNone/>
                      </a:pPr>
                      <a:r>
                        <a:rPr lang="en" sz="1800">
                          <a:solidFill>
                            <a:schemeClr val="lt2"/>
                          </a:solidFill>
                        </a:rPr>
                        <a:t>Visual Studio Code</a:t>
                      </a:r>
                      <a:endParaRPr sz="1800">
                        <a:solidFill>
                          <a:schemeClr val="lt2"/>
                        </a:solidFill>
                      </a:endParaRPr>
                    </a:p>
                  </a:txBody>
                  <a:tcPr marT="91425" marB="91425" marR="91425" marL="91425"/>
                </a:tc>
              </a:tr>
              <a:tr h="381000">
                <a:tc>
                  <a:txBody>
                    <a:bodyPr>
                      <a:noAutofit/>
                    </a:bodyPr>
                    <a:lstStyle/>
                    <a:p>
                      <a:pPr indent="0" lvl="0" marL="0">
                        <a:spcBef>
                          <a:spcPts val="0"/>
                        </a:spcBef>
                        <a:spcAft>
                          <a:spcPts val="0"/>
                        </a:spcAft>
                        <a:buNone/>
                      </a:pPr>
                      <a:r>
                        <a:rPr lang="en" sz="1800">
                          <a:solidFill>
                            <a:schemeClr val="lt2"/>
                          </a:solidFill>
                        </a:rPr>
                        <a:t>Version Control</a:t>
                      </a:r>
                      <a:endParaRPr sz="1800">
                        <a:solidFill>
                          <a:schemeClr val="lt2"/>
                        </a:solidFill>
                      </a:endParaRPr>
                    </a:p>
                  </a:txBody>
                  <a:tcPr marT="91425" marB="91425" marR="91425" marL="91425"/>
                </a:tc>
                <a:tc>
                  <a:txBody>
                    <a:bodyPr>
                      <a:noAutofit/>
                    </a:bodyPr>
                    <a:lstStyle/>
                    <a:p>
                      <a:pPr indent="0" lvl="0" marL="0">
                        <a:spcBef>
                          <a:spcPts val="0"/>
                        </a:spcBef>
                        <a:spcAft>
                          <a:spcPts val="0"/>
                        </a:spcAft>
                        <a:buNone/>
                      </a:pPr>
                      <a:r>
                        <a:rPr lang="en" sz="1800">
                          <a:solidFill>
                            <a:schemeClr val="lt2"/>
                          </a:solidFill>
                        </a:rPr>
                        <a:t>Git + Github</a:t>
                      </a:r>
                      <a:endParaRPr sz="1800">
                        <a:solidFill>
                          <a:schemeClr val="lt2"/>
                        </a:solidFill>
                      </a:endParaRPr>
                    </a:p>
                  </a:txBody>
                  <a:tcPr marT="91425" marB="91425" marR="91425" marL="91425"/>
                </a:tc>
              </a:tr>
              <a:tr h="381000">
                <a:tc>
                  <a:txBody>
                    <a:bodyPr>
                      <a:noAutofit/>
                    </a:bodyPr>
                    <a:lstStyle/>
                    <a:p>
                      <a:pPr indent="0" lvl="0" marL="0">
                        <a:spcBef>
                          <a:spcPts val="0"/>
                        </a:spcBef>
                        <a:spcAft>
                          <a:spcPts val="0"/>
                        </a:spcAft>
                        <a:buNone/>
                      </a:pPr>
                      <a:r>
                        <a:rPr lang="en" sz="1800">
                          <a:solidFill>
                            <a:schemeClr val="lt2"/>
                          </a:solidFill>
                        </a:rPr>
                        <a:t>In-Browser Testing</a:t>
                      </a:r>
                      <a:endParaRPr sz="1800">
                        <a:solidFill>
                          <a:schemeClr val="lt2"/>
                        </a:solidFill>
                      </a:endParaRPr>
                    </a:p>
                  </a:txBody>
                  <a:tcPr marT="91425" marB="91425" marR="91425" marL="91425"/>
                </a:tc>
                <a:tc>
                  <a:txBody>
                    <a:bodyPr>
                      <a:noAutofit/>
                    </a:bodyPr>
                    <a:lstStyle/>
                    <a:p>
                      <a:pPr indent="0" lvl="0" marL="0">
                        <a:spcBef>
                          <a:spcPts val="0"/>
                        </a:spcBef>
                        <a:spcAft>
                          <a:spcPts val="0"/>
                        </a:spcAft>
                        <a:buNone/>
                      </a:pPr>
                      <a:r>
                        <a:rPr lang="en" sz="1800">
                          <a:solidFill>
                            <a:schemeClr val="lt2"/>
                          </a:solidFill>
                        </a:rPr>
                        <a:t>Chrome + Chrome Dev Tools</a:t>
                      </a:r>
                      <a:endParaRPr sz="1800">
                        <a:solidFill>
                          <a:schemeClr val="lt2"/>
                        </a:solidFill>
                      </a:endParaRPr>
                    </a:p>
                  </a:txBody>
                  <a:tcPr marT="91425" marB="91425" marR="91425" marL="91425"/>
                </a:tc>
              </a:tr>
              <a:tr h="381000">
                <a:tc>
                  <a:txBody>
                    <a:bodyPr>
                      <a:noAutofit/>
                    </a:bodyPr>
                    <a:lstStyle/>
                    <a:p>
                      <a:pPr indent="0" lvl="0" marL="0">
                        <a:spcBef>
                          <a:spcPts val="0"/>
                        </a:spcBef>
                        <a:spcAft>
                          <a:spcPts val="0"/>
                        </a:spcAft>
                        <a:buNone/>
                      </a:pPr>
                      <a:r>
                        <a:rPr lang="en" sz="1800">
                          <a:solidFill>
                            <a:schemeClr val="lt2"/>
                          </a:solidFill>
                        </a:rPr>
                        <a:t>Other tools</a:t>
                      </a:r>
                      <a:endParaRPr sz="1800">
                        <a:solidFill>
                          <a:schemeClr val="lt2"/>
                        </a:solidFill>
                      </a:endParaRPr>
                    </a:p>
                  </a:txBody>
                  <a:tcPr marT="91425" marB="91425" marR="91425" marL="91425"/>
                </a:tc>
                <a:tc>
                  <a:txBody>
                    <a:bodyPr>
                      <a:noAutofit/>
                    </a:bodyPr>
                    <a:lstStyle/>
                    <a:p>
                      <a:pPr indent="0" lvl="0" marL="0">
                        <a:spcBef>
                          <a:spcPts val="0"/>
                        </a:spcBef>
                        <a:spcAft>
                          <a:spcPts val="0"/>
                        </a:spcAft>
                        <a:buNone/>
                      </a:pPr>
                      <a:r>
                        <a:rPr lang="en" sz="1800">
                          <a:solidFill>
                            <a:schemeClr val="lt2"/>
                          </a:solidFill>
                        </a:rPr>
                        <a:t>Node.js and Code Runner</a:t>
                      </a:r>
                      <a:endParaRPr sz="1800">
                        <a:solidFill>
                          <a:schemeClr val="lt2"/>
                        </a:solidFill>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Visual Studio Code</a:t>
            </a:r>
            <a:endParaRPr/>
          </a:p>
        </p:txBody>
      </p:sp>
      <p:sp>
        <p:nvSpPr>
          <p:cNvPr id="237" name="Google Shape;237;p43"/>
          <p:cNvSpPr txBox="1"/>
          <p:nvPr>
            <p:ph idx="1" type="body"/>
          </p:nvPr>
        </p:nvSpPr>
        <p:spPr>
          <a:xfrm>
            <a:off x="311700" y="1071625"/>
            <a:ext cx="8520600" cy="352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VS Code is the tool we’ll use to create our HTML, CSS, and JavaScript in class.</a:t>
            </a:r>
            <a:endParaRPr/>
          </a:p>
          <a:p>
            <a:pPr indent="0" lvl="0" marL="0">
              <a:spcBef>
                <a:spcPts val="1600"/>
              </a:spcBef>
              <a:spcAft>
                <a:spcPts val="0"/>
              </a:spcAft>
              <a:buNone/>
            </a:pPr>
            <a:r>
              <a:rPr lang="en"/>
              <a:t>VS Code is a text-editor with a lot of specialized features that are useful to developers. It is designed by Microsoft and free for both personal and commercial use. It works on Windows, MacOS, and Linux.</a:t>
            </a:r>
            <a:endParaRPr/>
          </a:p>
          <a:p>
            <a:pPr indent="0" lvl="0" marL="0">
              <a:spcBef>
                <a:spcPts val="1600"/>
              </a:spcBef>
              <a:spcAft>
                <a:spcPts val="0"/>
              </a:spcAft>
              <a:buNone/>
            </a:pPr>
            <a:r>
              <a:rPr lang="en" sz="2400"/>
              <a:t>Download it right here: </a:t>
            </a:r>
            <a:r>
              <a:rPr lang="en" sz="2400" u="sng">
                <a:solidFill>
                  <a:schemeClr val="hlink"/>
                </a:solidFill>
                <a:hlinkClick r:id="rId3"/>
              </a:rPr>
              <a:t>https://code.visualstudio.com/</a:t>
            </a:r>
            <a:endParaRPr sz="2400"/>
          </a:p>
          <a:p>
            <a:pPr indent="0" lvl="0" marL="0">
              <a:spcBef>
                <a:spcPts val="1600"/>
              </a:spcBef>
              <a:spcAft>
                <a:spcPts val="0"/>
              </a:spcAft>
              <a:buNone/>
            </a:pPr>
            <a:r>
              <a:rPr lang="en"/>
              <a:t>Go ahead and install it. </a:t>
            </a:r>
            <a:r>
              <a:rPr b="1" lang="en"/>
              <a:t>If it prompts you to install Git, don’t do it.</a:t>
            </a:r>
            <a:r>
              <a:rPr lang="en"/>
              <a:t> We’ll take care of that later.</a:t>
            </a:r>
            <a:endParaRPr/>
          </a:p>
          <a:p>
            <a:pPr indent="0" lvl="0" marL="0">
              <a:spcBef>
                <a:spcPts val="1600"/>
              </a:spcBef>
              <a:spcAft>
                <a:spcPts val="1600"/>
              </a:spcAft>
              <a:buNone/>
            </a:pPr>
            <a:r>
              <a:rPr lang="en"/>
              <a:t>VS Code is also available as a flatpak for Linux distros. Check your software manager!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Git</a:t>
            </a:r>
            <a:endParaRPr/>
          </a:p>
        </p:txBody>
      </p:sp>
      <p:sp>
        <p:nvSpPr>
          <p:cNvPr id="243" name="Google Shape;243;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Git is the most popular version control software in the world. It is free for both personal and professional use.</a:t>
            </a:r>
            <a:endParaRPr/>
          </a:p>
          <a:p>
            <a:pPr indent="0" lvl="0" marL="0">
              <a:spcBef>
                <a:spcPts val="1600"/>
              </a:spcBef>
              <a:spcAft>
                <a:spcPts val="0"/>
              </a:spcAft>
              <a:buNone/>
            </a:pPr>
            <a:r>
              <a:rPr lang="en"/>
              <a:t>Git files are called </a:t>
            </a:r>
            <a:r>
              <a:rPr b="1" lang="en"/>
              <a:t>repositories</a:t>
            </a:r>
            <a:r>
              <a:rPr lang="en"/>
              <a:t> or </a:t>
            </a:r>
            <a:r>
              <a:rPr b="1" lang="en"/>
              <a:t>repos.</a:t>
            </a:r>
            <a:endParaRPr/>
          </a:p>
          <a:p>
            <a:pPr indent="0" lvl="0" marL="0">
              <a:spcBef>
                <a:spcPts val="1600"/>
              </a:spcBef>
              <a:spcAft>
                <a:spcPts val="0"/>
              </a:spcAft>
              <a:buNone/>
            </a:pPr>
            <a:r>
              <a:rPr lang="en"/>
              <a:t>Git repos are often stored on </a:t>
            </a:r>
            <a:r>
              <a:rPr b="1" lang="en"/>
              <a:t>Github</a:t>
            </a:r>
            <a:r>
              <a:rPr lang="en"/>
              <a:t>, which is another free service.</a:t>
            </a:r>
            <a:endParaRPr/>
          </a:p>
          <a:p>
            <a:pPr indent="0" lvl="0" marL="0">
              <a:spcBef>
                <a:spcPts val="1600"/>
              </a:spcBef>
              <a:spcAft>
                <a:spcPts val="0"/>
              </a:spcAft>
              <a:buNone/>
            </a:pPr>
            <a:r>
              <a:rPr lang="en"/>
              <a:t>Git is so common that you can expect to hear the question “What’s your Github?” from just about any potential employer.</a:t>
            </a:r>
            <a:endParaRPr/>
          </a:p>
          <a:p>
            <a:pPr indent="0" lvl="0" marL="0">
              <a:spcBef>
                <a:spcPts val="1600"/>
              </a:spcBef>
              <a:spcAft>
                <a:spcPts val="1600"/>
              </a:spcAft>
              <a:buNone/>
            </a:pPr>
            <a:r>
              <a:rPr lang="en"/>
              <a:t>We’ll learn the basics of Git over the next several weeks.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Installing Git</a:t>
            </a:r>
            <a:endParaRPr/>
          </a:p>
        </p:txBody>
      </p:sp>
      <p:sp>
        <p:nvSpPr>
          <p:cNvPr id="249" name="Google Shape;249;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Windows or Mac: </a:t>
            </a:r>
            <a:r>
              <a:rPr lang="en" sz="2400" u="sng">
                <a:solidFill>
                  <a:schemeClr val="hlink"/>
                </a:solidFill>
                <a:hlinkClick r:id="rId3"/>
              </a:rPr>
              <a:t>https://git-scm.com/downloads</a:t>
            </a:r>
            <a:endParaRPr sz="2400"/>
          </a:p>
          <a:p>
            <a:pPr indent="0" lvl="0" marL="0">
              <a:spcBef>
                <a:spcPts val="1600"/>
              </a:spcBef>
              <a:spcAft>
                <a:spcPts val="0"/>
              </a:spcAft>
              <a:buNone/>
            </a:pPr>
            <a:r>
              <a:rPr lang="en" sz="2400"/>
              <a:t>Linux: </a:t>
            </a:r>
            <a:r>
              <a:rPr b="1" lang="en" sz="2400"/>
              <a:t>sudo apt-get install git</a:t>
            </a:r>
            <a:endParaRPr b="1" sz="2400"/>
          </a:p>
          <a:p>
            <a:pPr indent="0" lvl="0" marL="0">
              <a:spcBef>
                <a:spcPts val="1600"/>
              </a:spcBef>
              <a:spcAft>
                <a:spcPts val="0"/>
              </a:spcAft>
              <a:buNone/>
            </a:pPr>
            <a:r>
              <a:t/>
            </a:r>
            <a:endParaRPr sz="2400"/>
          </a:p>
          <a:p>
            <a:pPr indent="0" lvl="0" marL="0">
              <a:spcBef>
                <a:spcPts val="1600"/>
              </a:spcBef>
              <a:spcAft>
                <a:spcPts val="1600"/>
              </a:spcAft>
              <a:buNone/>
            </a:pPr>
            <a:r>
              <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Github</a:t>
            </a:r>
            <a:endParaRPr/>
          </a:p>
        </p:txBody>
      </p:sp>
      <p:sp>
        <p:nvSpPr>
          <p:cNvPr id="255" name="Google Shape;255;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Git repos can be stored locally, but more commonly they are stored on a server or via a service.</a:t>
            </a:r>
            <a:endParaRPr/>
          </a:p>
          <a:p>
            <a:pPr indent="0" lvl="0" marL="0">
              <a:spcBef>
                <a:spcPts val="1600"/>
              </a:spcBef>
              <a:spcAft>
                <a:spcPts val="0"/>
              </a:spcAft>
              <a:buNone/>
            </a:pPr>
            <a:r>
              <a:rPr lang="en"/>
              <a:t>Once such service is </a:t>
            </a:r>
            <a:r>
              <a:rPr b="1" lang="en"/>
              <a:t>Github. </a:t>
            </a:r>
            <a:r>
              <a:rPr lang="en" u="sng">
                <a:solidFill>
                  <a:schemeClr val="hlink"/>
                </a:solidFill>
                <a:hlinkClick r:id="rId3"/>
              </a:rPr>
              <a:t>https://github.com</a:t>
            </a:r>
            <a:endParaRPr/>
          </a:p>
          <a:p>
            <a:pPr indent="0" lvl="0" marL="0">
              <a:spcBef>
                <a:spcPts val="1600"/>
              </a:spcBef>
              <a:spcAft>
                <a:spcPts val="0"/>
              </a:spcAft>
              <a:buNone/>
            </a:pPr>
            <a:r>
              <a:rPr lang="en"/>
              <a:t>Github has millions of users and countless projects stored on it. It is the nexus of the open-source software world. </a:t>
            </a:r>
            <a:endParaRPr/>
          </a:p>
          <a:p>
            <a:pPr indent="0" lvl="0" marL="0">
              <a:spcBef>
                <a:spcPts val="1600"/>
              </a:spcBef>
              <a:spcAft>
                <a:spcPts val="0"/>
              </a:spcAft>
              <a:buNone/>
            </a:pPr>
            <a:r>
              <a:rPr lang="en"/>
              <a:t>In this class, we’ll use it for downloading code samples and uploading projects. </a:t>
            </a:r>
            <a:endParaRPr/>
          </a:p>
          <a:p>
            <a:pPr indent="0" lvl="0" marL="0">
              <a:spcBef>
                <a:spcPts val="1600"/>
              </a:spcBef>
              <a:spcAft>
                <a:spcPts val="1600"/>
              </a:spcAft>
              <a:buNone/>
            </a:pPr>
            <a:r>
              <a:rPr lang="en"/>
              <a:t>You’ll need a Github account! Go to Github and create one using the </a:t>
            </a:r>
            <a:r>
              <a:rPr b="1" lang="en"/>
              <a:t>email address you use for class.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Chrome Browser</a:t>
            </a:r>
            <a:endParaRPr/>
          </a:p>
        </p:txBody>
      </p:sp>
      <p:sp>
        <p:nvSpPr>
          <p:cNvPr id="261" name="Google Shape;261;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Chrome has several extensions that are useful for web developers, but more importantly, it has the Chrome Dev Tools, which we will use for troubleshooting our HTML, CSS, and JavaScript. </a:t>
            </a:r>
            <a:endParaRPr/>
          </a:p>
          <a:p>
            <a:pPr indent="0" lvl="0" marL="0">
              <a:spcBef>
                <a:spcPts val="1600"/>
              </a:spcBef>
              <a:spcAft>
                <a:spcPts val="0"/>
              </a:spcAft>
              <a:buNone/>
            </a:pPr>
            <a:r>
              <a:rPr lang="en"/>
              <a:t>If you don’t have it already, you’ll need to download and install it. There are versions for Windows, MacOS, and Linux.</a:t>
            </a:r>
            <a:endParaRPr/>
          </a:p>
          <a:p>
            <a:pPr indent="0" lvl="0" marL="0">
              <a:spcBef>
                <a:spcPts val="1600"/>
              </a:spcBef>
              <a:spcAft>
                <a:spcPts val="0"/>
              </a:spcAft>
              <a:buNone/>
            </a:pPr>
            <a:r>
              <a:rPr lang="en" u="sng">
                <a:solidFill>
                  <a:schemeClr val="hlink"/>
                </a:solidFill>
                <a:hlinkClick r:id="rId3"/>
              </a:rPr>
              <a:t>https://google.com/chrome</a:t>
            </a:r>
            <a:endParaRPr/>
          </a:p>
          <a:p>
            <a:pPr indent="0" lvl="0" marL="0">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Node.js</a:t>
            </a:r>
            <a:endParaRPr/>
          </a:p>
        </p:txBody>
      </p:sp>
      <p:sp>
        <p:nvSpPr>
          <p:cNvPr id="267" name="Google Shape;267;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Node.js is a powerful technology that allows JavaScript to be executed outside a web browser. </a:t>
            </a:r>
            <a:endParaRPr/>
          </a:p>
          <a:p>
            <a:pPr indent="0" lvl="0" marL="0">
              <a:spcBef>
                <a:spcPts val="1600"/>
              </a:spcBef>
              <a:spcAft>
                <a:spcPts val="0"/>
              </a:spcAft>
              <a:buNone/>
            </a:pPr>
            <a:r>
              <a:rPr lang="en"/>
              <a:t>In class, we will use it to run and test small JavaScript programs.</a:t>
            </a:r>
            <a:endParaRPr/>
          </a:p>
          <a:p>
            <a:pPr indent="0" lvl="0" marL="0">
              <a:spcBef>
                <a:spcPts val="1600"/>
              </a:spcBef>
              <a:spcAft>
                <a:spcPts val="0"/>
              </a:spcAft>
              <a:buNone/>
            </a:pPr>
            <a:r>
              <a:rPr lang="en"/>
              <a:t>At Fullstack Academy, you’ll learn to use Node and the Node ecosystem to create web servers, talk to databases, edit files, and more. </a:t>
            </a:r>
            <a:endParaRPr/>
          </a:p>
          <a:p>
            <a:pPr indent="0" lvl="0" marL="0">
              <a:spcBef>
                <a:spcPts val="16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Installing Node</a:t>
            </a:r>
            <a:endParaRPr/>
          </a:p>
        </p:txBody>
      </p:sp>
      <p:sp>
        <p:nvSpPr>
          <p:cNvPr id="273" name="Google Shape;273;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Windows or MacOS: </a:t>
            </a:r>
            <a:r>
              <a:rPr lang="en" u="sng">
                <a:solidFill>
                  <a:schemeClr val="hlink"/>
                </a:solidFill>
                <a:hlinkClick r:id="rId3"/>
              </a:rPr>
              <a:t>https://nodejs.org/en/download/</a:t>
            </a:r>
            <a:endParaRPr/>
          </a:p>
          <a:p>
            <a:pPr indent="0" lvl="0" marL="0">
              <a:spcBef>
                <a:spcPts val="1600"/>
              </a:spcBef>
              <a:spcAft>
                <a:spcPts val="1600"/>
              </a:spcAft>
              <a:buNone/>
            </a:pPr>
            <a:r>
              <a:rPr b="1" lang="en"/>
              <a:t>Linux: </a:t>
            </a:r>
            <a:r>
              <a:rPr lang="en"/>
              <a:t>sudo apt-get install nodejs npm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Testing Node</a:t>
            </a:r>
            <a:endParaRPr/>
          </a:p>
        </p:txBody>
      </p:sp>
      <p:sp>
        <p:nvSpPr>
          <p:cNvPr id="279" name="Google Shape;279;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Open a command prompt / terminal window on your operating system and enter this command:</a:t>
            </a:r>
            <a:endParaRPr/>
          </a:p>
          <a:p>
            <a:pPr indent="0" lvl="0" marL="0">
              <a:spcBef>
                <a:spcPts val="1600"/>
              </a:spcBef>
              <a:spcAft>
                <a:spcPts val="0"/>
              </a:spcAft>
              <a:buNone/>
            </a:pPr>
            <a:r>
              <a:rPr b="1" lang="en">
                <a:latin typeface="Source Code Pro"/>
                <a:ea typeface="Source Code Pro"/>
                <a:cs typeface="Source Code Pro"/>
                <a:sym typeface="Source Code Pro"/>
              </a:rPr>
              <a:t>Node -v</a:t>
            </a:r>
            <a:endParaRPr b="1">
              <a:latin typeface="Source Code Pro"/>
              <a:ea typeface="Source Code Pro"/>
              <a:cs typeface="Source Code Pro"/>
              <a:sym typeface="Source Code Pro"/>
            </a:endParaRPr>
          </a:p>
          <a:p>
            <a:pPr indent="0" lvl="0" marL="0">
              <a:spcBef>
                <a:spcPts val="1600"/>
              </a:spcBef>
              <a:spcAft>
                <a:spcPts val="0"/>
              </a:spcAft>
              <a:buNone/>
            </a:pPr>
            <a:r>
              <a:rPr lang="en"/>
              <a:t>You should see something like this in response:</a:t>
            </a:r>
            <a:endParaRPr/>
          </a:p>
          <a:p>
            <a:pPr indent="0" lvl="0" marL="0">
              <a:spcBef>
                <a:spcPts val="1600"/>
              </a:spcBef>
              <a:spcAft>
                <a:spcPts val="0"/>
              </a:spcAft>
              <a:buNone/>
            </a:pPr>
            <a:r>
              <a:rPr b="1" lang="en">
                <a:latin typeface="Source Code Pro"/>
                <a:ea typeface="Source Code Pro"/>
                <a:cs typeface="Source Code Pro"/>
                <a:sym typeface="Source Code Pro"/>
              </a:rPr>
              <a:t>v8.11.3</a:t>
            </a:r>
            <a:endParaRPr b="1">
              <a:latin typeface="Source Code Pro"/>
              <a:ea typeface="Source Code Pro"/>
              <a:cs typeface="Source Code Pro"/>
              <a:sym typeface="Source Code Pro"/>
            </a:endParaRPr>
          </a:p>
          <a:p>
            <a:pPr indent="0" lvl="0" marL="0">
              <a:spcBef>
                <a:spcPts val="1600"/>
              </a:spcBef>
              <a:spcAft>
                <a:spcPts val="1600"/>
              </a:spcAft>
              <a:buNone/>
            </a:pPr>
            <a:r>
              <a:rPr lang="en"/>
              <a:t>Don’t know how to open a command prompt or terminal window? Let’s take a look. You’ll want to get comfortable with the CLI of your operating system.</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Code Runner</a:t>
            </a:r>
            <a:endParaRPr/>
          </a:p>
        </p:txBody>
      </p:sp>
      <p:sp>
        <p:nvSpPr>
          <p:cNvPr id="285" name="Google Shape;285;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Code Runner is an extension for Visual Studio Code. It leverages Node.js in order to run your JavaScript code right inside your development environment.</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purpose of this course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purpose of this course is to guide students from a point of zero or very little knowledge in web development to a point where they have a solid, beginner-level understanding of the core technologies of web development: HTML, CSS and JavaScript.</a:t>
            </a:r>
            <a:endParaRPr/>
          </a:p>
          <a:p>
            <a:pPr indent="0" lvl="0" marL="0">
              <a:spcBef>
                <a:spcPts val="1600"/>
              </a:spcBef>
              <a:spcAft>
                <a:spcPts val="0"/>
              </a:spcAft>
              <a:buNone/>
            </a:pPr>
            <a:r>
              <a:rPr lang="en"/>
              <a:t>The primary focus of this class will be on the JavaScript programming language.</a:t>
            </a:r>
            <a:endParaRPr/>
          </a:p>
          <a:p>
            <a:pPr indent="0" lvl="0" marL="0">
              <a:spcBef>
                <a:spcPts val="1600"/>
              </a:spcBef>
              <a:spcAft>
                <a:spcPts val="1600"/>
              </a:spcAft>
              <a:buNone/>
            </a:pPr>
            <a:r>
              <a:rPr lang="en"/>
              <a:t>Our goal at the end of the course is to take and pass the admittance exam for the Fullstack Academy Coding Boot Camp. Even if you don’t intend to attend that camp, the test will help us (and you) gauge your skill as a programmer.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Installing Code Runner</a:t>
            </a:r>
            <a:endParaRPr/>
          </a:p>
        </p:txBody>
      </p:sp>
      <p:pic>
        <p:nvPicPr>
          <p:cNvPr id="291" name="Google Shape;291;p52"/>
          <p:cNvPicPr preferRelativeResize="0"/>
          <p:nvPr/>
        </p:nvPicPr>
        <p:blipFill>
          <a:blip r:embed="rId3">
            <a:alphaModFix/>
          </a:blip>
          <a:stretch>
            <a:fillRect/>
          </a:stretch>
        </p:blipFill>
        <p:spPr>
          <a:xfrm>
            <a:off x="1742575" y="1435425"/>
            <a:ext cx="5658850" cy="3183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Installing Code Runner (cont)</a:t>
            </a:r>
            <a:endParaRPr/>
          </a:p>
        </p:txBody>
      </p:sp>
      <p:pic>
        <p:nvPicPr>
          <p:cNvPr id="297" name="Google Shape;297;p53"/>
          <p:cNvPicPr preferRelativeResize="0"/>
          <p:nvPr/>
        </p:nvPicPr>
        <p:blipFill>
          <a:blip r:embed="rId3">
            <a:alphaModFix/>
          </a:blip>
          <a:stretch>
            <a:fillRect/>
          </a:stretch>
        </p:blipFill>
        <p:spPr>
          <a:xfrm>
            <a:off x="1175578" y="1129700"/>
            <a:ext cx="6792845" cy="38209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Installing Code Runner (more)</a:t>
            </a:r>
            <a:endParaRPr/>
          </a:p>
        </p:txBody>
      </p:sp>
      <p:pic>
        <p:nvPicPr>
          <p:cNvPr id="303" name="Google Shape;303;p54"/>
          <p:cNvPicPr preferRelativeResize="0"/>
          <p:nvPr/>
        </p:nvPicPr>
        <p:blipFill>
          <a:blip r:embed="rId3">
            <a:alphaModFix/>
          </a:blip>
          <a:stretch>
            <a:fillRect/>
          </a:stretch>
        </p:blipFill>
        <p:spPr>
          <a:xfrm>
            <a:off x="1175578" y="1170125"/>
            <a:ext cx="6792845" cy="38209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 Testing Everything</a:t>
            </a:r>
            <a:endParaRPr/>
          </a:p>
        </p:txBody>
      </p:sp>
      <p:sp>
        <p:nvSpPr>
          <p:cNvPr id="309" name="Google Shape;309;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Follow along as we test that everything on our development environments are set up correctly.</a:t>
            </a:r>
            <a:endParaRPr/>
          </a:p>
          <a:p>
            <a:pPr indent="-342900" lvl="0" marL="457200" rtl="0">
              <a:spcBef>
                <a:spcPts val="1600"/>
              </a:spcBef>
              <a:spcAft>
                <a:spcPts val="0"/>
              </a:spcAft>
              <a:buSzPts val="1800"/>
              <a:buAutoNum type="arabicPeriod"/>
            </a:pPr>
            <a:r>
              <a:rPr lang="en"/>
              <a:t>Open Visual Studio Code</a:t>
            </a:r>
            <a:endParaRPr/>
          </a:p>
          <a:p>
            <a:pPr indent="-342900" lvl="0" marL="457200" rtl="0">
              <a:spcBef>
                <a:spcPts val="0"/>
              </a:spcBef>
              <a:spcAft>
                <a:spcPts val="0"/>
              </a:spcAft>
              <a:buSzPts val="1800"/>
              <a:buAutoNum type="arabicPeriod"/>
            </a:pPr>
            <a:r>
              <a:rPr lang="en"/>
              <a:t>Create </a:t>
            </a:r>
            <a:r>
              <a:rPr b="1" lang="en"/>
              <a:t>hello-world.html</a:t>
            </a:r>
            <a:endParaRPr/>
          </a:p>
          <a:p>
            <a:pPr indent="-342900" lvl="0" marL="457200" rtl="0">
              <a:spcBef>
                <a:spcPts val="0"/>
              </a:spcBef>
              <a:spcAft>
                <a:spcPts val="0"/>
              </a:spcAft>
              <a:buSzPts val="1800"/>
              <a:buAutoNum type="arabicPeriod"/>
            </a:pPr>
            <a:r>
              <a:rPr lang="en"/>
              <a:t>Open hello-world.html in the Chrome browser</a:t>
            </a:r>
            <a:endParaRPr/>
          </a:p>
          <a:p>
            <a:pPr indent="-342900" lvl="0" marL="457200" rtl="0">
              <a:spcBef>
                <a:spcPts val="0"/>
              </a:spcBef>
              <a:spcAft>
                <a:spcPts val="0"/>
              </a:spcAft>
              <a:buSzPts val="1800"/>
              <a:buAutoNum type="arabicPeriod"/>
            </a:pPr>
            <a:r>
              <a:rPr lang="en"/>
              <a:t>Create hello-world.js</a:t>
            </a:r>
            <a:endParaRPr/>
          </a:p>
          <a:p>
            <a:pPr indent="-342900" lvl="0" marL="457200" rtl="0">
              <a:spcBef>
                <a:spcPts val="0"/>
              </a:spcBef>
              <a:spcAft>
                <a:spcPts val="0"/>
              </a:spcAft>
              <a:buSzPts val="1800"/>
              <a:buAutoNum type="arabicPeriod"/>
            </a:pPr>
            <a:r>
              <a:rPr lang="en"/>
              <a:t>Run hello-world.js using Node and Code Runner</a:t>
            </a:r>
            <a:endParaRPr/>
          </a:p>
          <a:p>
            <a:pPr indent="-342900" lvl="0" marL="457200" rtl="0">
              <a:spcBef>
                <a:spcPts val="0"/>
              </a:spcBef>
              <a:spcAft>
                <a:spcPts val="0"/>
              </a:spcAft>
              <a:buSzPts val="1800"/>
              <a:buAutoNum type="arabicPeriod"/>
            </a:pPr>
            <a:r>
              <a:rPr lang="en"/>
              <a:t>If it all worked, your development environment is set-up and configured! </a:t>
            </a:r>
            <a:endParaRPr/>
          </a:p>
          <a:p>
            <a:pPr indent="-342900" lvl="0" marL="457200" rtl="0">
              <a:spcBef>
                <a:spcPts val="0"/>
              </a:spcBef>
              <a:spcAft>
                <a:spcPts val="0"/>
              </a:spcAft>
              <a:buSzPts val="1800"/>
              <a:buAutoNum type="arabicPeriod"/>
            </a:pPr>
            <a:r>
              <a:rPr lang="en"/>
              <a:t>If something didn’t work, don’t worry we’ll get you set up before you leave.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Review</a:t>
            </a:r>
            <a:endParaRPr/>
          </a:p>
        </p:txBody>
      </p:sp>
      <p:sp>
        <p:nvSpPr>
          <p:cNvPr id="315" name="Google Shape;315;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Today we took our first steps into software engineering.</a:t>
            </a:r>
            <a:endParaRPr/>
          </a:p>
          <a:p>
            <a:pPr indent="0" lvl="0" marL="0">
              <a:spcBef>
                <a:spcPts val="1600"/>
              </a:spcBef>
              <a:spcAft>
                <a:spcPts val="0"/>
              </a:spcAft>
              <a:buNone/>
            </a:pPr>
            <a:r>
              <a:rPr lang="en"/>
              <a:t>We met each other</a:t>
            </a:r>
            <a:endParaRPr/>
          </a:p>
          <a:p>
            <a:pPr indent="0" lvl="0" marL="0">
              <a:spcBef>
                <a:spcPts val="1600"/>
              </a:spcBef>
              <a:spcAft>
                <a:spcPts val="0"/>
              </a:spcAft>
              <a:buNone/>
            </a:pPr>
            <a:r>
              <a:rPr lang="en"/>
              <a:t>We met the instructors</a:t>
            </a:r>
            <a:endParaRPr/>
          </a:p>
          <a:p>
            <a:pPr indent="0" lvl="0" marL="0">
              <a:spcBef>
                <a:spcPts val="1600"/>
              </a:spcBef>
              <a:spcAft>
                <a:spcPts val="0"/>
              </a:spcAft>
              <a:buNone/>
            </a:pPr>
            <a:r>
              <a:rPr lang="en"/>
              <a:t>We learned that coding is hard, and that tenacity is talent</a:t>
            </a:r>
            <a:endParaRPr/>
          </a:p>
          <a:p>
            <a:pPr indent="0" lvl="0" marL="0">
              <a:spcBef>
                <a:spcPts val="1600"/>
              </a:spcBef>
              <a:spcAft>
                <a:spcPts val="0"/>
              </a:spcAft>
              <a:buNone/>
            </a:pPr>
            <a:r>
              <a:rPr lang="en"/>
              <a:t>We got connected to the WiFi network, got registered for our attendance tracker, and learned how to check-in for class</a:t>
            </a:r>
            <a:endParaRPr/>
          </a:p>
          <a:p>
            <a:pPr indent="0" lvl="0" marL="0">
              <a:spcBef>
                <a:spcPts val="1600"/>
              </a:spcBef>
              <a:spcAft>
                <a:spcPts val="1600"/>
              </a:spcAft>
              <a:buNone/>
            </a:pPr>
            <a:r>
              <a:rPr lang="en"/>
              <a:t>We installed, configured, and tested our development environment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What’s Next?</a:t>
            </a:r>
            <a:endParaRPr/>
          </a:p>
        </p:txBody>
      </p:sp>
      <p:sp>
        <p:nvSpPr>
          <p:cNvPr id="321" name="Google Shape;321;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week we’ll be working on HTML and CSS.</a:t>
            </a:r>
            <a:endParaRPr/>
          </a:p>
          <a:p>
            <a:pPr indent="0" lvl="0" marL="0">
              <a:spcBef>
                <a:spcPts val="1600"/>
              </a:spcBef>
              <a:spcAft>
                <a:spcPts val="0"/>
              </a:spcAft>
              <a:buNone/>
            </a:pPr>
            <a:r>
              <a:rPr lang="en"/>
              <a:t>We will learn to create and style static web pages.</a:t>
            </a:r>
            <a:endParaRPr/>
          </a:p>
          <a:p>
            <a:pPr indent="0" lvl="0" marL="0">
              <a:spcBef>
                <a:spcPts val="1600"/>
              </a:spcBef>
              <a:spcAft>
                <a:spcPts val="0"/>
              </a:spcAft>
              <a:buNone/>
            </a:pPr>
            <a:r>
              <a:rPr lang="en"/>
              <a:t>Next week we will learn more about HTML and CSS, as well as a handy library called Bootstrap.</a:t>
            </a:r>
            <a:endParaRPr/>
          </a:p>
          <a:p>
            <a:pPr indent="0" lvl="0" marL="0">
              <a:spcBef>
                <a:spcPts val="1600"/>
              </a:spcBef>
              <a:spcAft>
                <a:spcPts val="1600"/>
              </a:spcAft>
              <a:buNone/>
            </a:pPr>
            <a:r>
              <a:rPr lang="en"/>
              <a:t>After that, we will begin our study of the JavaScript programming language.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8"/>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Questions?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Code 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About SLO Partners</a:t>
            </a:r>
            <a:endParaRPr/>
          </a:p>
        </p:txBody>
      </p:sp>
      <p:sp>
        <p:nvSpPr>
          <p:cNvPr id="84" name="Google Shape;84;p17"/>
          <p:cNvSpPr txBox="1"/>
          <p:nvPr>
            <p:ph idx="1" type="body"/>
          </p:nvPr>
        </p:nvSpPr>
        <p:spPr>
          <a:xfrm>
            <a:off x="311700" y="1152475"/>
            <a:ext cx="8520600" cy="3428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SLO Partners was formed under the aegis of the San Luis Obispo County Office of Education in 2014 to address college and career readiness among the county’s student population. </a:t>
            </a:r>
            <a:endParaRPr/>
          </a:p>
          <a:p>
            <a:pPr indent="0" lvl="0" marL="0">
              <a:spcBef>
                <a:spcPts val="1600"/>
              </a:spcBef>
              <a:spcAft>
                <a:spcPts val="0"/>
              </a:spcAft>
              <a:buNone/>
            </a:pPr>
            <a:r>
              <a:rPr lang="en"/>
              <a:t>SLO Partners’ mission is to engage business partners and educators in aligning workforce needs with career and college pathways and provide work experience opportunities to ensure that students have the skills and knowledge necessary for success in the workplace.</a:t>
            </a:r>
            <a:endParaRPr/>
          </a:p>
          <a:p>
            <a:pPr indent="0" lvl="0" marL="0">
              <a:spcBef>
                <a:spcPts val="1600"/>
              </a:spcBef>
              <a:spcAft>
                <a:spcPts val="1600"/>
              </a:spcAft>
              <a:buNone/>
            </a:pPr>
            <a:r>
              <a:rPr lang="en"/>
              <a:t>SLO Partners is committed to collaborating with local businesses and education to find pathways to opportunity for local talent.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About CodeSLO</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CodeSLO, LLC  is a company that offers software development classes for Central Coast residents. </a:t>
            </a:r>
            <a:endParaRPr/>
          </a:p>
          <a:p>
            <a:pPr indent="0" lvl="0" marL="0">
              <a:spcBef>
                <a:spcPts val="1600"/>
              </a:spcBef>
              <a:spcAft>
                <a:spcPts val="0"/>
              </a:spcAft>
              <a:buNone/>
            </a:pPr>
            <a:r>
              <a:rPr lang="en"/>
              <a:t>CodeSLO started out as a community coding school in 2014 and has grown to over 800 members. We’re sponsored by local tech leaders and we’ve worked with organizations such as Cal Poly, WISH, and the SLO County Office of Education. </a:t>
            </a:r>
            <a:endParaRPr/>
          </a:p>
          <a:p>
            <a:pPr indent="0" lvl="0" marL="0">
              <a:spcBef>
                <a:spcPts val="1600"/>
              </a:spcBef>
              <a:spcAft>
                <a:spcPts val="0"/>
              </a:spcAft>
              <a:buNone/>
            </a:pPr>
            <a:r>
              <a:rPr lang="en"/>
              <a:t>CodeSLO and its classes have been covered by the SLO Tribune, SLO Life Magazine, New Times, KSBY and others.</a:t>
            </a:r>
            <a:endParaRPr/>
          </a:p>
          <a:p>
            <a:pPr indent="0" lvl="0" marL="0">
              <a:spcBef>
                <a:spcPts val="1600"/>
              </a:spcBef>
              <a:spcAft>
                <a:spcPts val="1600"/>
              </a:spcAft>
              <a:buNone/>
            </a:pPr>
            <a:r>
              <a:rPr lang="en"/>
              <a:t>CodeSLO’s mentors are all professional software developers, many of whom volunteer their time. Our classes would not be possible without them.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We’re going to be spending a lot of time together over the next eight-weeks.</a:t>
            </a:r>
            <a:endParaRPr/>
          </a:p>
          <a:p>
            <a:pPr indent="0" lvl="0" marL="0">
              <a:spcBef>
                <a:spcPts val="1600"/>
              </a:spcBef>
              <a:spcAft>
                <a:spcPts val="0"/>
              </a:spcAft>
              <a:buNone/>
            </a:pPr>
            <a:r>
              <a:rPr lang="en"/>
              <a:t>Many of the people in this class will be your peers as you advance in your software development career. </a:t>
            </a:r>
            <a:endParaRPr/>
          </a:p>
          <a:p>
            <a:pPr indent="0" lvl="0" marL="0">
              <a:spcBef>
                <a:spcPts val="1600"/>
              </a:spcBef>
              <a:spcAft>
                <a:spcPts val="1600"/>
              </a:spcAft>
              <a:buNone/>
            </a:pPr>
            <a:r>
              <a:rPr lang="en"/>
              <a:t>Let’s get to know each other a little bit.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Your Mentors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Meet the instructors for this course!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Present from Fullstack Academy</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Fullstack Academy has a podcast made for those breaking into software development (that’s you!)</a:t>
            </a:r>
            <a:endParaRPr/>
          </a:p>
          <a:p>
            <a:pPr indent="0" lvl="0" marL="0" rtl="0">
              <a:spcBef>
                <a:spcPts val="1600"/>
              </a:spcBef>
              <a:spcAft>
                <a:spcPts val="0"/>
              </a:spcAft>
              <a:buNone/>
            </a:pPr>
            <a:r>
              <a:rPr lang="en"/>
              <a:t>iPhone: </a:t>
            </a:r>
            <a:r>
              <a:rPr lang="en" u="sng">
                <a:solidFill>
                  <a:schemeClr val="hlink"/>
                </a:solidFill>
                <a:hlinkClick r:id="rId3"/>
              </a:rPr>
              <a:t>https://itunes.apple.com/us/podcast/techd-out/id1375045443?mt=2</a:t>
            </a:r>
            <a:endParaRPr/>
          </a:p>
          <a:p>
            <a:pPr indent="0" lvl="0" marL="0" rtl="0">
              <a:spcBef>
                <a:spcPts val="1600"/>
              </a:spcBef>
              <a:spcAft>
                <a:spcPts val="0"/>
              </a:spcAft>
              <a:buNone/>
            </a:pPr>
            <a:r>
              <a:rPr lang="en"/>
              <a:t>Android: </a:t>
            </a:r>
            <a:r>
              <a:rPr lang="en" u="sng">
                <a:solidFill>
                  <a:schemeClr val="hlink"/>
                </a:solidFill>
                <a:hlinkClick r:id="rId4"/>
              </a:rPr>
              <a:t>https://www.stitcher.com/podcast/techdout/techd-out</a:t>
            </a:r>
            <a:endParaRPr/>
          </a:p>
          <a:p>
            <a:pPr indent="0" lvl="0" marL="0">
              <a:spcBef>
                <a:spcPts val="1600"/>
              </a:spcBef>
              <a:spcAft>
                <a:spcPts val="1600"/>
              </a:spcAft>
              <a:buNone/>
            </a:pPr>
            <a:r>
              <a:rPr lang="en"/>
              <a:t>On my Android phone, I got this working by installing the Sticher app, then searching for the techd-out podcast.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