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Proxima Nova"/>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roximaNova-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roximaNova-italic.fntdata"/><Relationship Id="rId12" Type="http://schemas.openxmlformats.org/officeDocument/2006/relationships/slide" Target="slides/slide7.xml"/><Relationship Id="rId56"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a82b22f83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Google Shape;110;g3a82b22f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dac5d68ab_0_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Google Shape;116;g3dac5d68a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dac5d68ab_0_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3dac5d68a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dac5d68ab_0_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Google Shape;127;g3dac5d68a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dac5d68ab_0_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Google Shape;132;g3dac5d68a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dac5d68ab_0_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dac5d68a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dac5d68ab_0_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Google Shape;142;g3dac5d68a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dac5d68ab_0_9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Google Shape;148;g3dac5d68a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dac5d68ab_0_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Google Shape;153;g3dac5d68a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dac5d68ab_0_10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3dac5d68a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dac5d68ab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dac5d68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dac5d68ab_0_10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Google Shape;164;g3dac5d68a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dac5d68ab_0_1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Google Shape;169;g3dac5d68a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dac5d68ab_0_1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Google Shape;175;g3dac5d68a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dac5d68ab_0_1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Google Shape;181;g3dac5d68a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dac5d68ab_0_1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Google Shape;187;g3dac5d68a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dac5d68ab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Google Shape;192;g3dac5d68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dac5d68ab_0_1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Google Shape;197;g3dac5d68a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e3e0be9ce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Google Shape;203;g3e3e0be9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e3e0be9ce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Google Shape;208;g3e3e0be9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e3e0be9ce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Google Shape;214;g3e3e0be9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dac5d68ab_0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Google Shape;68;g3dac5d68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e3e0be9ce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Google Shape;220;g3e3e0be9c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e3e0be9ce_0_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Google Shape;226;g3e3e0be9c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e3e0be9ce_0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Google Shape;233;g3e3e0be9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e3e0be9ce_0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Google Shape;239;g3e3e0be9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e3e0be9ce_0_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Google Shape;245;g3e3e0be9c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e35cf5fd1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Google Shape;251;g3e35cf5fd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e35cf5fd1_0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Google Shape;257;g3e35cf5f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e35cf5fd1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Google Shape;263;g3e35cf5fd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e35cf5fd1_0_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Google Shape;268;g3e35cf5fd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3e35cf5fd1_0_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Google Shape;274;g3e35cf5fd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dac5d68ab_0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Google Shape;74;g3dac5d68a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e35cf5fd1_0_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Google Shape;280;g3e35cf5fd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3e35cf5fd1_0_7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Google Shape;286;g3e35cf5fd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e35cf5fd1_0_8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Google Shape;292;g3e35cf5fd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3e35cf5fd1_0_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Google Shape;298;g3e35cf5fd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3e35cf5fd1_0_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Google Shape;305;g3e35cf5fd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e35cf5fd1_0_1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Google Shape;312;g3e35cf5fd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e3e0be9ce_0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Google Shape;318;g3e3e0be9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e3e0be9ce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Google Shape;323;g3e3e0be9c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e3e0be9ce_0_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Google Shape;329;g3e3e0be9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e3e0be9ce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Google Shape;337;g3e3e0be9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dac5d68ab_0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Google Shape;80;g3dac5d68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dac5d68ab_0_1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Google Shape;86;g3dac5d68a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dac5d68ab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Google Shape;92;g3dac5d68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dac5d68ab_0_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Google Shape;98;g3dac5d68a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dac5d68ab_0_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Google Shape;104;g3dac5d68a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hackdesign.org/lesson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02, Day 02</a:t>
            </a:r>
            <a:endParaRPr/>
          </a:p>
          <a:p>
            <a:pPr indent="0" lvl="0" marL="0" algn="l">
              <a:spcBef>
                <a:spcPts val="0"/>
              </a:spcBef>
              <a:spcAft>
                <a:spcPts val="0"/>
              </a:spcAft>
              <a:buNone/>
            </a:pPr>
            <a:r>
              <a:rPr lang="en"/>
              <a:t>Typography and Responsive Design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Kerning</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Kerning is the spacing between letters. It usually comes into play in large heading elements.</a:t>
            </a:r>
            <a:endParaRPr/>
          </a:p>
          <a:p>
            <a:pPr indent="0" lvl="0" marL="0" rtl="0">
              <a:spcBef>
                <a:spcPts val="1600"/>
              </a:spcBef>
              <a:spcAft>
                <a:spcPts val="0"/>
              </a:spcAft>
              <a:buNone/>
            </a:pPr>
            <a:r>
              <a:rPr lang="en"/>
              <a:t>In CSS, kerning can be controlled with the </a:t>
            </a:r>
            <a:r>
              <a:rPr b="1" lang="en"/>
              <a:t>letter-spacing</a:t>
            </a:r>
            <a:r>
              <a:rPr lang="en"/>
              <a:t> command. Letter spacing can be given in pixels and even sub-pixel sizes such as .8px or 1.2px.</a:t>
            </a:r>
            <a:endParaRPr/>
          </a:p>
          <a:p>
            <a:pPr indent="0" lvl="0" marL="0" rtl="0">
              <a:lnSpc>
                <a:spcPct val="135714"/>
              </a:lnSpc>
              <a:spcBef>
                <a:spcPts val="1600"/>
              </a:spcBef>
              <a:spcAft>
                <a:spcPts val="0"/>
              </a:spcAft>
              <a:buNone/>
            </a:pPr>
            <a:r>
              <a:rPr lang="en" sz="2400">
                <a:solidFill>
                  <a:srgbClr val="FF0000"/>
                </a:solidFill>
                <a:latin typeface="Consolas"/>
                <a:ea typeface="Consolas"/>
                <a:cs typeface="Consolas"/>
                <a:sym typeface="Consolas"/>
              </a:rPr>
              <a:t>letter-spacing</a:t>
            </a:r>
            <a:r>
              <a:rPr lang="en" sz="2400">
                <a:solidFill>
                  <a:srgbClr val="000000"/>
                </a:solidFill>
                <a:latin typeface="Consolas"/>
                <a:ea typeface="Consolas"/>
                <a:cs typeface="Consolas"/>
                <a:sym typeface="Consolas"/>
              </a:rPr>
              <a:t>:</a:t>
            </a:r>
            <a:r>
              <a:rPr lang="en" sz="2400">
                <a:solidFill>
                  <a:srgbClr val="09885A"/>
                </a:solidFill>
                <a:latin typeface="Consolas"/>
                <a:ea typeface="Consolas"/>
                <a:cs typeface="Consolas"/>
                <a:sym typeface="Consolas"/>
              </a:rPr>
              <a:t>1.2px</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spcBef>
                <a:spcPts val="0"/>
              </a:spcBef>
              <a:spcAft>
                <a:spcPts val="0"/>
              </a:spcAft>
              <a:buNone/>
            </a:pPr>
            <a:r>
              <a:t/>
            </a:r>
            <a:endParaRPr/>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Effect filter="fade" transition="in">
                                      <p:cBhvr>
                                        <p:cTn dur="1000"/>
                                        <p:tgtEl>
                                          <p:spTgt spid="11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Hierarchy</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Hierarchy is using font size, font color, and other techniques to draw attention to certain areas of content. </a:t>
            </a:r>
            <a:endParaRPr/>
          </a:p>
          <a:p>
            <a:pPr indent="0" lvl="0" marL="0" rtl="0">
              <a:spcBef>
                <a:spcPts val="1600"/>
              </a:spcBef>
              <a:spcAft>
                <a:spcPts val="0"/>
              </a:spcAft>
              <a:buNone/>
            </a:pPr>
            <a:r>
              <a:rPr lang="en"/>
              <a:t>One easy tool web designers have for establishing hierarchy is the various sizes of text available through heading a paragraph tags in HTML.</a:t>
            </a:r>
            <a:endParaRPr/>
          </a:p>
          <a:p>
            <a:pPr indent="0" lvl="0" marL="0">
              <a:spcBef>
                <a:spcPts val="1600"/>
              </a:spcBef>
              <a:spcAft>
                <a:spcPts val="1600"/>
              </a:spcAft>
              <a:buNone/>
            </a:pPr>
            <a:r>
              <a:rPr lang="en"/>
              <a:t>It’s possible to get a lot more creative than that, however.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152400" y="444570"/>
            <a:ext cx="8839199" cy="42543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52400" y="929132"/>
            <a:ext cx="8839200" cy="32852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1270313" y="932700"/>
            <a:ext cx="6603374" cy="327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Time to check 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Whitespace</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Whitespace is a good design </a:t>
            </a:r>
            <a:r>
              <a:rPr lang="en"/>
              <a:t>principle</a:t>
            </a:r>
            <a:r>
              <a:rPr lang="en"/>
              <a:t> in general, not just for typography. </a:t>
            </a:r>
            <a:endParaRPr/>
          </a:p>
          <a:p>
            <a:pPr indent="0" lvl="0" marL="0">
              <a:spcBef>
                <a:spcPts val="1600"/>
              </a:spcBef>
              <a:spcAft>
                <a:spcPts val="1600"/>
              </a:spcAft>
              <a:buNone/>
            </a:pPr>
            <a:r>
              <a:rPr lang="en"/>
              <a:t>Too little whitespace can make your content feel like clutter.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3">
            <a:alphaModFix/>
          </a:blip>
          <a:stretch>
            <a:fillRect/>
          </a:stretch>
        </p:blipFill>
        <p:spPr>
          <a:xfrm>
            <a:off x="1356975" y="741738"/>
            <a:ext cx="6430050" cy="3660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30"/>
          <p:cNvPicPr preferRelativeResize="0"/>
          <p:nvPr/>
        </p:nvPicPr>
        <p:blipFill>
          <a:blip r:embed="rId3">
            <a:alphaModFix/>
          </a:blip>
          <a:stretch>
            <a:fillRect/>
          </a:stretch>
        </p:blipFill>
        <p:spPr>
          <a:xfrm>
            <a:off x="1776413" y="571500"/>
            <a:ext cx="5591175" cy="400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Font Choice</a:t>
            </a:r>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Fonts can help you create a certain feel on your web pages. They can be elegant, artistic, casual, friendly, fun, or silly. Make sure you create the impression you want!</a:t>
            </a:r>
            <a:endParaRPr/>
          </a:p>
          <a:p>
            <a:pPr indent="0" lvl="0" marL="0" rtl="0">
              <a:spcBef>
                <a:spcPts val="1600"/>
              </a:spcBef>
              <a:spcAft>
                <a:spcPts val="0"/>
              </a:spcAft>
              <a:buNone/>
            </a:pPr>
            <a:r>
              <a:rPr lang="en"/>
              <a:t>There are two basic font families, serif and sans-serif. It is generally thought that sans-serif fonts are easier to read online. </a:t>
            </a:r>
            <a:endParaRPr/>
          </a:p>
          <a:p>
            <a:pPr indent="0" lvl="0" marL="0" rtl="0">
              <a:spcBef>
                <a:spcPts val="1600"/>
              </a:spcBef>
              <a:spcAft>
                <a:spcPts val="0"/>
              </a:spcAft>
              <a:buNone/>
            </a:pPr>
            <a:r>
              <a:rPr lang="en"/>
              <a:t>You should avoid using too many fonts on a page. Usually one or two is plenty, and three should be an absolute maximum. </a:t>
            </a:r>
            <a:endParaRPr/>
          </a:p>
          <a:p>
            <a:pPr indent="0" lvl="0" marL="0">
              <a:spcBef>
                <a:spcPts val="1600"/>
              </a:spcBef>
              <a:spcAft>
                <a:spcPts val="1600"/>
              </a:spcAft>
              <a:buNone/>
            </a:pPr>
            <a:r>
              <a:rPr lang="en"/>
              <a:t>Fonts can be changed in CSS with the </a:t>
            </a:r>
            <a:r>
              <a:rPr b="1" lang="en"/>
              <a:t>font-family</a:t>
            </a:r>
            <a:r>
              <a:rPr lang="en"/>
              <a:t> property.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Typography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32"/>
          <p:cNvPicPr preferRelativeResize="0"/>
          <p:nvPr/>
        </p:nvPicPr>
        <p:blipFill>
          <a:blip r:embed="rId3">
            <a:alphaModFix/>
          </a:blip>
          <a:stretch>
            <a:fillRect/>
          </a:stretch>
        </p:blipFill>
        <p:spPr>
          <a:xfrm>
            <a:off x="1524000" y="1047750"/>
            <a:ext cx="6096000" cy="304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Google Fonts</a:t>
            </a:r>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Google Fonts is an excellent, free source for all kinds of new fonts to really make your webpages pop. It’s easy to use and has perhaps </a:t>
            </a:r>
            <a:r>
              <a:rPr i="1" lang="en"/>
              <a:t>too many</a:t>
            </a:r>
            <a:r>
              <a:rPr lang="en"/>
              <a:t> choices.</a:t>
            </a:r>
            <a:endParaRPr/>
          </a:p>
          <a:p>
            <a:pPr indent="0" lvl="0" marL="0">
              <a:spcBef>
                <a:spcPts val="1600"/>
              </a:spcBef>
              <a:spcAft>
                <a:spcPts val="1600"/>
              </a:spcAft>
              <a:buNone/>
            </a:pPr>
            <a:r>
              <a:rPr lang="en"/>
              <a:t>A good idea when getting started with typography is to Google for attractive fonts and font pairs. This can give you some inspiration for your pages. Later, you can come up with your own pairings.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use Google Fonts</a:t>
            </a:r>
            <a:endParaRPr/>
          </a:p>
        </p:txBody>
      </p:sp>
      <p:sp>
        <p:nvSpPr>
          <p:cNvPr id="178" name="Google Shape;17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Google Fonts are brought in much like external stylesheets.</a:t>
            </a:r>
            <a:endParaRPr/>
          </a:p>
          <a:p>
            <a:pPr indent="0" lvl="0" marL="0" rtl="0">
              <a:spcBef>
                <a:spcPts val="1600"/>
              </a:spcBef>
              <a:spcAft>
                <a:spcPts val="0"/>
              </a:spcAft>
              <a:buNone/>
            </a:pPr>
            <a:r>
              <a:rPr lang="en"/>
              <a:t>You then set which fonts go to which elements with CSS.</a:t>
            </a:r>
            <a:endParaRPr/>
          </a:p>
          <a:p>
            <a:pPr indent="0" lvl="0" marL="0" rtl="0">
              <a:spcBef>
                <a:spcPts val="1600"/>
              </a:spcBef>
              <a:spcAft>
                <a:spcPts val="0"/>
              </a:spcAft>
              <a:buNone/>
            </a:pPr>
            <a:r>
              <a:rPr lang="en"/>
              <a:t>Look at the </a:t>
            </a:r>
            <a:r>
              <a:rPr b="1" lang="en"/>
              <a:t>google-fonts.html</a:t>
            </a:r>
            <a:r>
              <a:rPr lang="en"/>
              <a:t> example in today’s source code to see how its done.</a:t>
            </a:r>
            <a:endParaRPr/>
          </a:p>
          <a:p>
            <a:pPr indent="0" lvl="0" marL="0" rtl="0">
              <a:spcBef>
                <a:spcPts val="1600"/>
              </a:spcBef>
              <a:spcAft>
                <a:spcPts val="0"/>
              </a:spcAft>
              <a:buNone/>
            </a:pPr>
            <a:r>
              <a:rPr lang="en"/>
              <a:t>Also, see our </a:t>
            </a:r>
            <a:r>
              <a:rPr b="1" lang="en"/>
              <a:t>typography-example.html </a:t>
            </a:r>
            <a:r>
              <a:rPr lang="en"/>
              <a:t>and </a:t>
            </a:r>
            <a:r>
              <a:rPr b="1" lang="en"/>
              <a:t>typography-dark</a:t>
            </a:r>
            <a:r>
              <a:rPr lang="en"/>
              <a:t>.</a:t>
            </a:r>
            <a:r>
              <a:rPr b="1" lang="en"/>
              <a:t>html</a:t>
            </a:r>
            <a:r>
              <a:rPr lang="en"/>
              <a:t>.</a:t>
            </a:r>
            <a:endParaRPr/>
          </a:p>
          <a:p>
            <a:pPr indent="0" lvl="0" marL="0">
              <a:spcBef>
                <a:spcPts val="1600"/>
              </a:spcBef>
              <a:spcAft>
                <a:spcPts val="1600"/>
              </a:spcAft>
              <a:buNone/>
            </a:pPr>
            <a:r>
              <a:rPr lang="en"/>
              <a:t>Check out this quick demo of how to select fonts on the Google Fonts site.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Eye-Catching Article</a:t>
            </a:r>
            <a:endParaRPr/>
          </a:p>
        </p:txBody>
      </p:sp>
      <p:sp>
        <p:nvSpPr>
          <p:cNvPr id="184" name="Google Shape;18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a:t>
            </a:r>
            <a:r>
              <a:rPr b="1" lang="en"/>
              <a:t>typography.html</a:t>
            </a:r>
            <a:endParaRPr/>
          </a:p>
          <a:p>
            <a:pPr indent="-342900" lvl="0" marL="457200" rtl="0">
              <a:spcBef>
                <a:spcPts val="0"/>
              </a:spcBef>
              <a:spcAft>
                <a:spcPts val="0"/>
              </a:spcAft>
              <a:buSzPts val="1800"/>
              <a:buAutoNum type="arabicPeriod"/>
            </a:pPr>
            <a:r>
              <a:rPr lang="en"/>
              <a:t>Give your new page a doctype declaration, head and body sections</a:t>
            </a:r>
            <a:endParaRPr/>
          </a:p>
          <a:p>
            <a:pPr indent="-342900" lvl="0" marL="457200" rtl="0">
              <a:spcBef>
                <a:spcPts val="0"/>
              </a:spcBef>
              <a:spcAft>
                <a:spcPts val="0"/>
              </a:spcAft>
              <a:buSzPts val="1800"/>
              <a:buAutoNum type="arabicPeriod"/>
            </a:pPr>
            <a:r>
              <a:rPr lang="en"/>
              <a:t>Create an external stylesheet for your page called </a:t>
            </a:r>
            <a:r>
              <a:rPr b="1" lang="en"/>
              <a:t>type-style.css</a:t>
            </a:r>
            <a:r>
              <a:rPr lang="en"/>
              <a:t> and link to this sheet in your page</a:t>
            </a:r>
            <a:endParaRPr/>
          </a:p>
          <a:p>
            <a:pPr indent="-342900" lvl="0" marL="457200" rtl="0">
              <a:spcBef>
                <a:spcPts val="0"/>
              </a:spcBef>
              <a:spcAft>
                <a:spcPts val="0"/>
              </a:spcAft>
              <a:buSzPts val="1800"/>
              <a:buAutoNum type="arabicPeriod"/>
            </a:pPr>
            <a:r>
              <a:rPr lang="en"/>
              <a:t>Go to Google Fonts and select two fonts for your new article. Use one for headings and another for content (hint: search for good font pairs available on Google Fonts)</a:t>
            </a:r>
            <a:endParaRPr/>
          </a:p>
          <a:p>
            <a:pPr indent="-342900" lvl="0" marL="457200" rtl="0">
              <a:spcBef>
                <a:spcPts val="0"/>
              </a:spcBef>
              <a:spcAft>
                <a:spcPts val="0"/>
              </a:spcAft>
              <a:buSzPts val="1800"/>
              <a:buAutoNum type="arabicPeriod"/>
            </a:pPr>
            <a:r>
              <a:rPr lang="en"/>
              <a:t>Use font size, color, line height, width, and centering to create an attractive-looking article. See </a:t>
            </a:r>
            <a:r>
              <a:rPr b="1" lang="en"/>
              <a:t>typography-example.html</a:t>
            </a:r>
            <a:r>
              <a:rPr lang="en"/>
              <a:t> for inspiration.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Take a break</a:t>
            </a:r>
            <a:endParaRPr/>
          </a:p>
          <a:p>
            <a:pPr indent="0" lvl="0" marL="0">
              <a:spcBef>
                <a:spcPts val="0"/>
              </a:spcBef>
              <a:spcAft>
                <a:spcPts val="0"/>
              </a:spcAft>
              <a:buNone/>
            </a:pPr>
            <a:r>
              <a:rPr lang="en"/>
              <a:t>	   </a:t>
            </a:r>
            <a:r>
              <a:rPr lang="en" sz="2400"/>
              <a:t>Back in Five...</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Responsive Design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origins of responsive design</a:t>
            </a:r>
            <a:endParaRPr/>
          </a:p>
        </p:txBody>
      </p:sp>
      <p:sp>
        <p:nvSpPr>
          <p:cNvPr id="200" name="Google Shape;20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the wonderful Garden of Eden that was the web prior to 2007, websites were often designed </a:t>
            </a:r>
            <a:r>
              <a:rPr b="1" lang="en"/>
              <a:t>statically</a:t>
            </a:r>
            <a:r>
              <a:rPr lang="en"/>
              <a:t>. That is, they were a fixed number of pixels wide and sites could basically be designed in something like Photoshop and then converted to HTML. </a:t>
            </a:r>
            <a:endParaRPr/>
          </a:p>
          <a:p>
            <a:pPr indent="0" lvl="0" marL="0">
              <a:spcBef>
                <a:spcPts val="1600"/>
              </a:spcBef>
              <a:spcAft>
                <a:spcPts val="1600"/>
              </a:spcAft>
              <a:buNone/>
            </a:pPr>
            <a:r>
              <a:rPr lang="en"/>
              <a:t>The invention of the iPhone burned that garden to the ground. These days, we have to design our sites to look good on everything from 4-inch smart phone screens to 72” web-enabled HDTV sets.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9"/>
          <p:cNvPicPr preferRelativeResize="0"/>
          <p:nvPr/>
        </p:nvPicPr>
        <p:blipFill>
          <a:blip r:embed="rId3">
            <a:alphaModFix/>
          </a:blip>
          <a:stretch>
            <a:fillRect/>
          </a:stretch>
        </p:blipFill>
        <p:spPr>
          <a:xfrm>
            <a:off x="1657350" y="485775"/>
            <a:ext cx="5829300" cy="4171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Responsive Design with Chrome Dev Tools</a:t>
            </a:r>
            <a:endParaRPr/>
          </a:p>
        </p:txBody>
      </p:sp>
      <p:sp>
        <p:nvSpPr>
          <p:cNvPr id="211" name="Google Shape;21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take a peek at our </a:t>
            </a:r>
            <a:r>
              <a:rPr b="1" lang="en"/>
              <a:t>typography-example.html</a:t>
            </a:r>
            <a:r>
              <a:rPr lang="en"/>
              <a:t> file. It looks pretty good on a monitor.</a:t>
            </a:r>
            <a:endParaRPr/>
          </a:p>
          <a:p>
            <a:pPr indent="0" lvl="0" marL="0" rtl="0">
              <a:spcBef>
                <a:spcPts val="1600"/>
              </a:spcBef>
              <a:spcAft>
                <a:spcPts val="0"/>
              </a:spcAft>
              <a:buNone/>
            </a:pPr>
            <a:r>
              <a:rPr lang="en"/>
              <a:t>Now use the </a:t>
            </a:r>
            <a:r>
              <a:rPr b="1" lang="en"/>
              <a:t>Chrome Developer Tools</a:t>
            </a:r>
            <a:r>
              <a:rPr lang="en"/>
              <a:t> to look at it as it would appear on a Galaxy S5 </a:t>
            </a:r>
            <a:r>
              <a:rPr lang="en"/>
              <a:t>Smartphone</a:t>
            </a:r>
            <a:r>
              <a:rPr lang="en"/>
              <a:t>.</a:t>
            </a:r>
            <a:endParaRPr/>
          </a:p>
          <a:p>
            <a:pPr indent="0" lvl="0" marL="0" rtl="0">
              <a:spcBef>
                <a:spcPts val="1600"/>
              </a:spcBef>
              <a:spcAft>
                <a:spcPts val="0"/>
              </a:spcAft>
              <a:buNone/>
            </a:pPr>
            <a:r>
              <a:rPr lang="en"/>
              <a:t>Watch our quick demo to see how this is done. </a:t>
            </a:r>
            <a:endParaRPr/>
          </a:p>
          <a:p>
            <a:pPr indent="0" lvl="0" marL="0">
              <a:spcBef>
                <a:spcPts val="1600"/>
              </a:spcBef>
              <a:spcAft>
                <a:spcPts val="1600"/>
              </a:spcAft>
              <a:buNone/>
            </a:pPr>
            <a:r>
              <a:rPr lang="en"/>
              <a:t>** You can also use </a:t>
            </a:r>
            <a:r>
              <a:rPr b="1" lang="en"/>
              <a:t>typography-dark.html</a:t>
            </a:r>
            <a:r>
              <a:rPr lang="en"/>
              <a:t> as an example if you’re feeling edgy.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10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10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1000"/>
                                        <p:tgtEl>
                                          <p:spTgt spid="2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1000"/>
                                        <p:tgtEl>
                                          <p:spTgt spid="21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Problems in </a:t>
            </a:r>
            <a:r>
              <a:rPr lang="en"/>
              <a:t>smartphone</a:t>
            </a:r>
            <a:r>
              <a:rPr lang="en"/>
              <a:t> land</a:t>
            </a:r>
            <a:endParaRPr/>
          </a:p>
        </p:txBody>
      </p:sp>
      <p:sp>
        <p:nvSpPr>
          <p:cNvPr id="217" name="Google Shape;21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obviously, that’s not a great experience for a smart phone user. Our CSS rules are wrecking the party.</a:t>
            </a:r>
            <a:endParaRPr/>
          </a:p>
          <a:p>
            <a:pPr indent="0" lvl="0" marL="0" rtl="0">
              <a:spcBef>
                <a:spcPts val="1600"/>
              </a:spcBef>
              <a:spcAft>
                <a:spcPts val="0"/>
              </a:spcAft>
              <a:buNone/>
            </a:pPr>
            <a:r>
              <a:rPr lang="en"/>
              <a:t>If only there were a way to create a </a:t>
            </a:r>
            <a:r>
              <a:rPr b="1" lang="en"/>
              <a:t>different set of CSS rules</a:t>
            </a:r>
            <a:r>
              <a:rPr lang="en"/>
              <a:t> that were only applied if the user was on a smaller device.</a:t>
            </a:r>
            <a:endParaRPr/>
          </a:p>
          <a:p>
            <a:pPr indent="0" lvl="0" marL="0">
              <a:spcBef>
                <a:spcPts val="1600"/>
              </a:spcBef>
              <a:spcAft>
                <a:spcPts val="1600"/>
              </a:spcAft>
              <a:buNone/>
            </a:pPr>
            <a:r>
              <a:rPr lang="en"/>
              <a:t>Oh wait, there is.  It’s the </a:t>
            </a:r>
            <a:r>
              <a:rPr b="1" lang="en"/>
              <a:t>CSS Media Query</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1000"/>
                                        <p:tgtEl>
                                          <p:spTgt spid="2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Typography</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web design, typography is the use of fonts, line width, height, and spacing in order to make your content more attractive and consumable.</a:t>
            </a:r>
            <a:endParaRPr/>
          </a:p>
          <a:p>
            <a:pPr indent="0" lvl="0" marL="0" rtl="0">
              <a:spcBef>
                <a:spcPts val="1600"/>
              </a:spcBef>
              <a:spcAft>
                <a:spcPts val="0"/>
              </a:spcAft>
              <a:buNone/>
            </a:pPr>
            <a:r>
              <a:rPr lang="en"/>
              <a:t>Typography is one of the cornerstones of web design, but we aren’t going to cover the topic in-depth in this class.</a:t>
            </a:r>
            <a:endParaRPr/>
          </a:p>
          <a:p>
            <a:pPr indent="0" lvl="0" marL="0">
              <a:spcBef>
                <a:spcPts val="1600"/>
              </a:spcBef>
              <a:spcAft>
                <a:spcPts val="1600"/>
              </a:spcAft>
              <a:buNone/>
            </a:pPr>
            <a:r>
              <a:rPr lang="en"/>
              <a:t>Instead, we’re going to tell you some general guidelines, and show you a good resource for finding new and specialized fonts online.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1000"/>
                                        <p:tgtEl>
                                          <p:spTgt spid="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1000"/>
                                        <p:tgtEl>
                                          <p:spTgt spid="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1000"/>
                                        <p:tgtEl>
                                          <p:spTgt spid="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of a media query</a:t>
            </a:r>
            <a:endParaRPr/>
          </a:p>
        </p:txBody>
      </p:sp>
      <p:sp>
        <p:nvSpPr>
          <p:cNvPr id="223" name="Google Shape;22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2400">
                <a:solidFill>
                  <a:srgbClr val="0000FF"/>
                </a:solidFill>
                <a:latin typeface="Consolas"/>
                <a:ea typeface="Consolas"/>
                <a:cs typeface="Consolas"/>
                <a:sym typeface="Consolas"/>
              </a:rPr>
              <a:t>@media</a:t>
            </a:r>
            <a:r>
              <a:rPr lang="en" sz="2400">
                <a:solidFill>
                  <a:srgbClr val="000000"/>
                </a:solidFill>
                <a:latin typeface="Consolas"/>
                <a:ea typeface="Consolas"/>
                <a:cs typeface="Consolas"/>
                <a:sym typeface="Consolas"/>
              </a:rPr>
              <a:t>(</a:t>
            </a:r>
            <a:r>
              <a:rPr lang="en" sz="2400">
                <a:solidFill>
                  <a:srgbClr val="FF0000"/>
                </a:solidFill>
                <a:latin typeface="Consolas"/>
                <a:ea typeface="Consolas"/>
                <a:cs typeface="Consolas"/>
                <a:sym typeface="Consolas"/>
              </a:rPr>
              <a:t>max-width</a:t>
            </a:r>
            <a:r>
              <a:rPr lang="en" sz="2400">
                <a:solidFill>
                  <a:srgbClr val="000000"/>
                </a:solidFill>
                <a:latin typeface="Consolas"/>
                <a:ea typeface="Consolas"/>
                <a:cs typeface="Consolas"/>
                <a:sym typeface="Consolas"/>
              </a:rPr>
              <a:t>: </a:t>
            </a:r>
            <a:r>
              <a:rPr lang="en" sz="2400">
                <a:solidFill>
                  <a:srgbClr val="09885A"/>
                </a:solidFill>
                <a:latin typeface="Consolas"/>
                <a:ea typeface="Consolas"/>
                <a:cs typeface="Consolas"/>
                <a:sym typeface="Consolas"/>
              </a:rPr>
              <a:t>750px</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800000"/>
                </a:solidFill>
                <a:latin typeface="Consolas"/>
                <a:ea typeface="Consolas"/>
                <a:cs typeface="Consolas"/>
                <a:sym typeface="Consolas"/>
              </a:rPr>
              <a:t>body</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000000"/>
                </a:solidFill>
                <a:latin typeface="Consolas"/>
                <a:ea typeface="Consolas"/>
                <a:cs typeface="Consolas"/>
                <a:sym typeface="Consolas"/>
              </a:rPr>
              <a:t>       </a:t>
            </a:r>
            <a:r>
              <a:rPr lang="en" sz="2400">
                <a:solidFill>
                  <a:srgbClr val="FF0000"/>
                </a:solidFill>
                <a:latin typeface="Consolas"/>
                <a:ea typeface="Consolas"/>
                <a:cs typeface="Consolas"/>
                <a:sym typeface="Consolas"/>
              </a:rPr>
              <a:t>width</a:t>
            </a:r>
            <a:r>
              <a:rPr lang="en" sz="2400">
                <a:solidFill>
                  <a:srgbClr val="000000"/>
                </a:solidFill>
                <a:latin typeface="Consolas"/>
                <a:ea typeface="Consolas"/>
                <a:cs typeface="Consolas"/>
                <a:sym typeface="Consolas"/>
              </a:rPr>
              <a:t>:</a:t>
            </a:r>
            <a:r>
              <a:rPr lang="en" sz="2400">
                <a:solidFill>
                  <a:srgbClr val="09885A"/>
                </a:solidFill>
                <a:latin typeface="Consolas"/>
                <a:ea typeface="Consolas"/>
                <a:cs typeface="Consolas"/>
                <a:sym typeface="Consolas"/>
              </a:rPr>
              <a:t>95%</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000000"/>
                </a:solidFill>
                <a:latin typeface="Consolas"/>
                <a:ea typeface="Consolas"/>
                <a:cs typeface="Consolas"/>
                <a:sym typeface="Consolas"/>
              </a:rPr>
              <a:t>   }</a:t>
            </a:r>
            <a:endParaRPr sz="2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rtl="0">
              <a:lnSpc>
                <a:spcPct val="135714"/>
              </a:lnSpc>
              <a:spcBef>
                <a:spcPts val="0"/>
              </a:spcBef>
              <a:spcAft>
                <a:spcPts val="0"/>
              </a:spcAft>
              <a:buNone/>
            </a:pPr>
            <a:r>
              <a:t/>
            </a:r>
            <a:endParaRPr sz="2400">
              <a:solidFill>
                <a:srgbClr val="569CD6"/>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Breakpoints</a:t>
            </a:r>
            <a:endParaRPr/>
          </a:p>
        </p:txBody>
      </p:sp>
      <p:sp>
        <p:nvSpPr>
          <p:cNvPr id="229" name="Google Shape;22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a:p>
            <a:pPr indent="0" lvl="0" marL="0">
              <a:spcBef>
                <a:spcPts val="1600"/>
              </a:spcBef>
              <a:spcAft>
                <a:spcPts val="1600"/>
              </a:spcAft>
              <a:buNone/>
            </a:pPr>
            <a:r>
              <a:t/>
            </a:r>
            <a:endParaRPr/>
          </a:p>
        </p:txBody>
      </p:sp>
      <p:pic>
        <p:nvPicPr>
          <p:cNvPr id="230" name="Google Shape;230;p43"/>
          <p:cNvPicPr preferRelativeResize="0"/>
          <p:nvPr/>
        </p:nvPicPr>
        <p:blipFill>
          <a:blip r:embed="rId3">
            <a:alphaModFix/>
          </a:blip>
          <a:stretch>
            <a:fillRect/>
          </a:stretch>
        </p:blipFill>
        <p:spPr>
          <a:xfrm>
            <a:off x="1290250" y="1247775"/>
            <a:ext cx="6563500" cy="2976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Chrome Dev Tools Gotcha</a:t>
            </a:r>
            <a:endParaRPr/>
          </a:p>
        </p:txBody>
      </p:sp>
      <p:sp>
        <p:nvSpPr>
          <p:cNvPr id="236" name="Google Shape;23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device emulator for Chrome Dev Tools is pretty good, but it does require you to put one extra line of code in your HTML. This is due to how it renders its emulated pages. You can see an example of using this code in </a:t>
            </a:r>
            <a:r>
              <a:rPr b="1" lang="en"/>
              <a:t>typography-responsive.html</a:t>
            </a:r>
            <a:endParaRPr b="1"/>
          </a:p>
          <a:p>
            <a:pPr indent="0" lvl="0" marL="0" rtl="0">
              <a:lnSpc>
                <a:spcPct val="135714"/>
              </a:lnSpc>
              <a:spcBef>
                <a:spcPts val="1600"/>
              </a:spcBef>
              <a:spcAft>
                <a:spcPts val="0"/>
              </a:spcAft>
              <a:buNone/>
            </a:pPr>
            <a:r>
              <a:t/>
            </a:r>
            <a:endParaRPr sz="2400">
              <a:solidFill>
                <a:srgbClr val="00800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800000"/>
                </a:solidFill>
                <a:latin typeface="Consolas"/>
                <a:ea typeface="Consolas"/>
                <a:cs typeface="Consolas"/>
                <a:sym typeface="Consolas"/>
              </a:rPr>
              <a:t>&lt;meta</a:t>
            </a:r>
            <a:r>
              <a:rPr lang="en">
                <a:solidFill>
                  <a:srgbClr val="000000"/>
                </a:solidFill>
                <a:latin typeface="Consolas"/>
                <a:ea typeface="Consolas"/>
                <a:cs typeface="Consolas"/>
                <a:sym typeface="Consolas"/>
              </a:rPr>
              <a:t> </a:t>
            </a:r>
            <a:r>
              <a:rPr lang="en">
                <a:solidFill>
                  <a:srgbClr val="FF0000"/>
                </a:solidFill>
                <a:latin typeface="Consolas"/>
                <a:ea typeface="Consolas"/>
                <a:cs typeface="Consolas"/>
                <a:sym typeface="Consolas"/>
              </a:rPr>
              <a:t>name</a:t>
            </a:r>
            <a:r>
              <a:rPr lang="en">
                <a:solidFill>
                  <a:srgbClr val="000000"/>
                </a:solidFill>
                <a:latin typeface="Consolas"/>
                <a:ea typeface="Consolas"/>
                <a:cs typeface="Consolas"/>
                <a:sym typeface="Consolas"/>
              </a:rPr>
              <a:t>=</a:t>
            </a:r>
            <a:r>
              <a:rPr lang="en">
                <a:solidFill>
                  <a:srgbClr val="0000FF"/>
                </a:solidFill>
                <a:latin typeface="Consolas"/>
                <a:ea typeface="Consolas"/>
                <a:cs typeface="Consolas"/>
                <a:sym typeface="Consolas"/>
              </a:rPr>
              <a:t>"viewport"</a:t>
            </a:r>
            <a:r>
              <a:rPr lang="en">
                <a:solidFill>
                  <a:srgbClr val="000000"/>
                </a:solidFill>
                <a:latin typeface="Consolas"/>
                <a:ea typeface="Consolas"/>
                <a:cs typeface="Consolas"/>
                <a:sym typeface="Consolas"/>
              </a:rPr>
              <a:t> </a:t>
            </a:r>
            <a:r>
              <a:rPr lang="en">
                <a:solidFill>
                  <a:srgbClr val="FF0000"/>
                </a:solidFill>
                <a:latin typeface="Consolas"/>
                <a:ea typeface="Consolas"/>
                <a:cs typeface="Consolas"/>
                <a:sym typeface="Consolas"/>
              </a:rPr>
              <a:t>content</a:t>
            </a:r>
            <a:r>
              <a:rPr lang="en">
                <a:solidFill>
                  <a:srgbClr val="000000"/>
                </a:solidFill>
                <a:latin typeface="Consolas"/>
                <a:ea typeface="Consolas"/>
                <a:cs typeface="Consolas"/>
                <a:sym typeface="Consolas"/>
              </a:rPr>
              <a:t>=</a:t>
            </a:r>
            <a:r>
              <a:rPr lang="en">
                <a:solidFill>
                  <a:srgbClr val="0000FF"/>
                </a:solidFill>
                <a:latin typeface="Consolas"/>
                <a:ea typeface="Consolas"/>
                <a:cs typeface="Consolas"/>
                <a:sym typeface="Consolas"/>
              </a:rPr>
              <a:t>"width=device-width"</a:t>
            </a:r>
            <a:r>
              <a:rPr lang="en">
                <a:solidFill>
                  <a:srgbClr val="800000"/>
                </a:solidFill>
                <a:latin typeface="Consolas"/>
                <a:ea typeface="Consolas"/>
                <a:cs typeface="Consolas"/>
                <a:sym typeface="Consolas"/>
              </a:rPr>
              <a:t>&gt;</a:t>
            </a:r>
            <a:endParaRPr>
              <a:solidFill>
                <a:srgbClr val="800000"/>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look at an example</a:t>
            </a:r>
            <a:endParaRPr/>
          </a:p>
        </p:txBody>
      </p:sp>
      <p:sp>
        <p:nvSpPr>
          <p:cNvPr id="242" name="Google Shape;24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Let’s take a look at </a:t>
            </a:r>
            <a:r>
              <a:rPr b="1" lang="en"/>
              <a:t>typography-responsive.html</a:t>
            </a:r>
            <a:r>
              <a:rPr lang="en"/>
              <a:t> and </a:t>
            </a:r>
            <a:r>
              <a:rPr b="1" lang="en"/>
              <a:t>typography-responsive.css</a:t>
            </a:r>
            <a:r>
              <a:rPr lang="en"/>
              <a:t> to see how media-queries work.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Fix your eye-catching article</a:t>
            </a:r>
            <a:endParaRPr/>
          </a:p>
        </p:txBody>
      </p:sp>
      <p:sp>
        <p:nvSpPr>
          <p:cNvPr id="248" name="Google Shape;2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Using a CSS media query, create new rules for your article when viewed on a screen smaller than 769px. IE, anything smaller than a desktop device.</a:t>
            </a:r>
            <a:endParaRPr/>
          </a:p>
          <a:p>
            <a:pPr indent="-342900" lvl="0" marL="457200" rtl="0">
              <a:spcBef>
                <a:spcPts val="0"/>
              </a:spcBef>
              <a:spcAft>
                <a:spcPts val="0"/>
              </a:spcAft>
              <a:buSzPts val="1800"/>
              <a:buAutoNum type="arabicPeriod"/>
            </a:pPr>
            <a:r>
              <a:rPr lang="en"/>
              <a:t>Test in Chrome Dev Tools to make sure your site is attractive and consumable on mobile devices</a:t>
            </a:r>
            <a:endParaRPr/>
          </a:p>
          <a:p>
            <a:pPr indent="-342900" lvl="0" marL="457200">
              <a:spcBef>
                <a:spcPts val="0"/>
              </a:spcBef>
              <a:spcAft>
                <a:spcPts val="0"/>
              </a:spcAft>
              <a:buSzPts val="1800"/>
              <a:buAutoNum type="arabicPeriod"/>
            </a:pPr>
            <a:r>
              <a:rPr lang="en"/>
              <a:t>In a real project, it is possible to use many separate media queries to account for different breakpoints.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Display: Inline-Block</a:t>
            </a:r>
            <a:endParaRPr/>
          </a:p>
        </p:txBody>
      </p:sp>
      <p:sp>
        <p:nvSpPr>
          <p:cNvPr id="254" name="Google Shape;25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other tricks we can use beyond just media queries.</a:t>
            </a:r>
            <a:endParaRPr/>
          </a:p>
          <a:p>
            <a:pPr indent="0" lvl="0" marL="0" rtl="0">
              <a:spcBef>
                <a:spcPts val="1600"/>
              </a:spcBef>
              <a:spcAft>
                <a:spcPts val="0"/>
              </a:spcAft>
              <a:buNone/>
            </a:pPr>
            <a:r>
              <a:rPr lang="en"/>
              <a:t>We’ve discussed the difference between block-level and inline elements, but with CSS we don’t have to accept these as absolute differences. In fact, we can change them at will. </a:t>
            </a:r>
            <a:endParaRPr/>
          </a:p>
          <a:p>
            <a:pPr indent="0" lvl="0" marL="0" rtl="0">
              <a:spcBef>
                <a:spcPts val="1600"/>
              </a:spcBef>
              <a:spcAft>
                <a:spcPts val="0"/>
              </a:spcAft>
              <a:buNone/>
            </a:pPr>
            <a:r>
              <a:rPr lang="en"/>
              <a:t>Let’s use use the </a:t>
            </a:r>
            <a:r>
              <a:rPr b="1" lang="en"/>
              <a:t>Display</a:t>
            </a:r>
            <a:r>
              <a:rPr lang="en"/>
              <a:t> property to turn a simple list into a grid</a:t>
            </a:r>
            <a:endParaRPr/>
          </a:p>
          <a:p>
            <a:pPr indent="0" lvl="0" marL="0" rtl="0">
              <a:spcBef>
                <a:spcPts val="1600"/>
              </a:spcBef>
              <a:spcAft>
                <a:spcPts val="1600"/>
              </a:spcAft>
              <a:buNone/>
            </a:pPr>
            <a:r>
              <a:rPr lang="en"/>
              <a:t>Using this technique to create ‘grids’ of images is one way to make our pages more responsive.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000"/>
                                        <p:tgtEl>
                                          <p:spTgt spid="2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HTML Unordered List</a:t>
            </a:r>
            <a:endParaRPr/>
          </a:p>
        </p:txBody>
      </p:sp>
      <p:sp>
        <p:nvSpPr>
          <p:cNvPr id="260" name="Google Shape;26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First, obviously, we’ll need to make a list. </a:t>
            </a:r>
            <a:endParaRPr/>
          </a:p>
          <a:p>
            <a:pPr indent="0" lvl="0" marL="0" rtl="0">
              <a:spcBef>
                <a:spcPts val="1600"/>
              </a:spcBef>
              <a:spcAft>
                <a:spcPts val="0"/>
              </a:spcAft>
              <a:buNone/>
            </a:pPr>
            <a:r>
              <a:rPr lang="en"/>
              <a:t>HTML lists come in two flavors: </a:t>
            </a:r>
            <a:r>
              <a:rPr b="1" lang="en"/>
              <a:t>ordered</a:t>
            </a:r>
            <a:r>
              <a:rPr lang="en"/>
              <a:t> and </a:t>
            </a:r>
            <a:r>
              <a:rPr b="1" lang="en"/>
              <a:t>unordered</a:t>
            </a:r>
            <a:endParaRPr/>
          </a:p>
          <a:p>
            <a:pPr indent="0" lvl="0" marL="0" rtl="0">
              <a:spcBef>
                <a:spcPts val="1600"/>
              </a:spcBef>
              <a:spcAft>
                <a:spcPts val="1600"/>
              </a:spcAft>
              <a:buNone/>
            </a:pPr>
            <a:r>
              <a:rPr lang="en"/>
              <a:t>Ordered lists are numbered. Unordered lists are marked with bullet points, which can be hidden with CSS.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10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10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1000"/>
                                        <p:tgtEl>
                                          <p:spTgt spid="2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9"/>
          <p:cNvSpPr txBox="1"/>
          <p:nvPr/>
        </p:nvSpPr>
        <p:spPr>
          <a:xfrm>
            <a:off x="317700" y="666900"/>
            <a:ext cx="8508600" cy="3809700"/>
          </a:xfrm>
          <a:prstGeom prst="rect">
            <a:avLst/>
          </a:prstGeom>
          <a:solidFill>
            <a:srgbClr val="000000"/>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ul</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D4D4D4"/>
                </a:solidFill>
                <a:latin typeface="Consolas"/>
                <a:ea typeface="Consolas"/>
                <a:cs typeface="Consolas"/>
                <a:sym typeface="Consolas"/>
              </a:rPr>
              <a:t>   </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r>
              <a:rPr lang="en" sz="2400">
                <a:solidFill>
                  <a:srgbClr val="D4D4D4"/>
                </a:solidFill>
                <a:latin typeface="Consolas"/>
                <a:ea typeface="Consolas"/>
                <a:cs typeface="Consolas"/>
                <a:sym typeface="Consolas"/>
              </a:rPr>
              <a:t>This is a list item</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D4D4D4"/>
                </a:solidFill>
                <a:latin typeface="Consolas"/>
                <a:ea typeface="Consolas"/>
                <a:cs typeface="Consolas"/>
                <a:sym typeface="Consolas"/>
              </a:rPr>
              <a:t>   </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r>
              <a:rPr lang="en" sz="2400">
                <a:solidFill>
                  <a:srgbClr val="D4D4D4"/>
                </a:solidFill>
                <a:latin typeface="Consolas"/>
                <a:ea typeface="Consolas"/>
                <a:cs typeface="Consolas"/>
                <a:sym typeface="Consolas"/>
              </a:rPr>
              <a:t>This is another list item</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D4D4D4"/>
                </a:solidFill>
                <a:latin typeface="Consolas"/>
                <a:ea typeface="Consolas"/>
                <a:cs typeface="Consolas"/>
                <a:sym typeface="Consolas"/>
              </a:rPr>
              <a:t>   </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r>
              <a:rPr lang="en" sz="2400">
                <a:solidFill>
                  <a:srgbClr val="D4D4D4"/>
                </a:solidFill>
                <a:latin typeface="Consolas"/>
                <a:ea typeface="Consolas"/>
                <a:cs typeface="Consolas"/>
                <a:sym typeface="Consolas"/>
              </a:rPr>
              <a:t>Yet another list item</a:t>
            </a: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li</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808080"/>
                </a:solidFill>
                <a:latin typeface="Consolas"/>
                <a:ea typeface="Consolas"/>
                <a:cs typeface="Consolas"/>
                <a:sym typeface="Consolas"/>
              </a:rPr>
              <a:t>&lt;/</a:t>
            </a:r>
            <a:r>
              <a:rPr lang="en" sz="2400">
                <a:solidFill>
                  <a:srgbClr val="569CD6"/>
                </a:solidFill>
                <a:latin typeface="Consolas"/>
                <a:ea typeface="Consolas"/>
                <a:cs typeface="Consolas"/>
                <a:sym typeface="Consolas"/>
              </a:rPr>
              <a:t>ul</a:t>
            </a:r>
            <a:r>
              <a:rPr lang="en" sz="2400">
                <a:solidFill>
                  <a:srgbClr val="808080"/>
                </a:solidFill>
                <a:latin typeface="Consolas"/>
                <a:ea typeface="Consolas"/>
                <a:cs typeface="Consolas"/>
                <a:sym typeface="Consolas"/>
              </a:rPr>
              <a:t>&gt;</a:t>
            </a:r>
            <a:endParaRPr sz="2400">
              <a:solidFill>
                <a:srgbClr val="808080"/>
              </a:solidFill>
              <a:latin typeface="Consolas"/>
              <a:ea typeface="Consolas"/>
              <a:cs typeface="Consolas"/>
              <a:sym typeface="Consolas"/>
            </a:endParaRPr>
          </a:p>
          <a:p>
            <a:pPr indent="0" lvl="0" marL="0" rtl="0">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Kitten List</a:t>
            </a:r>
            <a:endParaRPr/>
          </a:p>
        </p:txBody>
      </p:sp>
      <p:sp>
        <p:nvSpPr>
          <p:cNvPr id="271" name="Google Shape;27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page called kitten-list.html</a:t>
            </a:r>
            <a:endParaRPr/>
          </a:p>
          <a:p>
            <a:pPr indent="-342900" lvl="0" marL="457200" rtl="0">
              <a:spcBef>
                <a:spcPts val="0"/>
              </a:spcBef>
              <a:spcAft>
                <a:spcPts val="0"/>
              </a:spcAft>
              <a:buSzPts val="1800"/>
              <a:buAutoNum type="arabicPeriod"/>
            </a:pPr>
            <a:r>
              <a:rPr lang="en"/>
              <a:t>Give your page a head, body, and doctype declaration</a:t>
            </a:r>
            <a:endParaRPr/>
          </a:p>
          <a:p>
            <a:pPr indent="-342900" lvl="0" marL="457200" rtl="0">
              <a:spcBef>
                <a:spcPts val="0"/>
              </a:spcBef>
              <a:spcAft>
                <a:spcPts val="0"/>
              </a:spcAft>
              <a:buSzPts val="1800"/>
              <a:buAutoNum type="arabicPeriod"/>
            </a:pPr>
            <a:r>
              <a:rPr lang="en"/>
              <a:t>Give your page an internal stylesheet</a:t>
            </a:r>
            <a:endParaRPr/>
          </a:p>
          <a:p>
            <a:pPr indent="-342900" lvl="0" marL="457200" rtl="0">
              <a:spcBef>
                <a:spcPts val="0"/>
              </a:spcBef>
              <a:spcAft>
                <a:spcPts val="0"/>
              </a:spcAft>
              <a:buSzPts val="1800"/>
              <a:buAutoNum type="arabicPeriod"/>
            </a:pPr>
            <a:r>
              <a:rPr lang="en"/>
              <a:t>Add an unordered list with six items to your new page. The text for each item should be kitten-01, kitten-02, etc.</a:t>
            </a:r>
            <a:endParaRPr/>
          </a:p>
          <a:p>
            <a:pPr indent="-342900" lvl="0" marL="457200" rtl="0">
              <a:spcBef>
                <a:spcPts val="0"/>
              </a:spcBef>
              <a:spcAft>
                <a:spcPts val="0"/>
              </a:spcAft>
              <a:buSzPts val="1800"/>
              <a:buAutoNum type="arabicPeriod"/>
            </a:pPr>
            <a:r>
              <a:rPr lang="en"/>
              <a:t>Save and test your new page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Kitten-List (cont)</a:t>
            </a:r>
            <a:endParaRPr/>
          </a:p>
        </p:txBody>
      </p:sp>
      <p:sp>
        <p:nvSpPr>
          <p:cNvPr id="277" name="Google Shape;27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Now we’re going to change your list into a list of images</a:t>
            </a:r>
            <a:endParaRPr/>
          </a:p>
          <a:p>
            <a:pPr indent="-342900" lvl="0" marL="457200" rtl="0">
              <a:spcBef>
                <a:spcPts val="0"/>
              </a:spcBef>
              <a:spcAft>
                <a:spcPts val="0"/>
              </a:spcAft>
              <a:buSzPts val="1800"/>
              <a:buAutoNum type="arabicPeriod"/>
            </a:pPr>
            <a:r>
              <a:rPr lang="en"/>
              <a:t>In today’s code you’ll find a folder called kittenpics that contains images of five adorable kittens and one angry one. </a:t>
            </a:r>
            <a:endParaRPr/>
          </a:p>
          <a:p>
            <a:pPr indent="-342900" lvl="0" marL="457200" rtl="0">
              <a:spcBef>
                <a:spcPts val="0"/>
              </a:spcBef>
              <a:spcAft>
                <a:spcPts val="0"/>
              </a:spcAft>
              <a:buSzPts val="1800"/>
              <a:buAutoNum type="arabicPeriod"/>
            </a:pPr>
            <a:r>
              <a:rPr lang="en"/>
              <a:t>Replace the text in your </a:t>
            </a:r>
            <a:r>
              <a:rPr b="1" lang="en"/>
              <a:t>&lt;li&gt; </a:t>
            </a:r>
            <a:r>
              <a:rPr lang="en"/>
              <a:t>elements with </a:t>
            </a:r>
            <a:r>
              <a:rPr b="1" lang="en"/>
              <a:t>&lt;img&gt;</a:t>
            </a:r>
            <a:r>
              <a:rPr lang="en"/>
              <a:t> elements, one for each kitty</a:t>
            </a:r>
            <a:endParaRPr/>
          </a:p>
          <a:p>
            <a:pPr indent="-342900" lvl="0" marL="457200" rtl="0">
              <a:spcBef>
                <a:spcPts val="0"/>
              </a:spcBef>
              <a:spcAft>
                <a:spcPts val="0"/>
              </a:spcAft>
              <a:buSzPts val="1800"/>
              <a:buAutoNum type="arabicPeriod"/>
            </a:pPr>
            <a:r>
              <a:rPr lang="en"/>
              <a:t>Save and test your page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Elements of Typography</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We’ll talk about seven elements of typography today.</a:t>
            </a:r>
            <a:endParaRPr/>
          </a:p>
          <a:p>
            <a:pPr indent="-342900" lvl="0" marL="457200" rtl="0">
              <a:spcBef>
                <a:spcPts val="1600"/>
              </a:spcBef>
              <a:spcAft>
                <a:spcPts val="0"/>
              </a:spcAft>
              <a:buSzPts val="1800"/>
              <a:buAutoNum type="arabicPeriod"/>
            </a:pPr>
            <a:r>
              <a:rPr lang="en"/>
              <a:t>Color Contrast</a:t>
            </a:r>
            <a:endParaRPr/>
          </a:p>
          <a:p>
            <a:pPr indent="-342900" lvl="0" marL="457200" rtl="0">
              <a:spcBef>
                <a:spcPts val="0"/>
              </a:spcBef>
              <a:spcAft>
                <a:spcPts val="0"/>
              </a:spcAft>
              <a:buSzPts val="1800"/>
              <a:buAutoNum type="arabicPeriod"/>
            </a:pPr>
            <a:r>
              <a:rPr lang="en"/>
              <a:t>Font Size</a:t>
            </a:r>
            <a:endParaRPr/>
          </a:p>
          <a:p>
            <a:pPr indent="-342900" lvl="0" marL="457200" rtl="0">
              <a:spcBef>
                <a:spcPts val="0"/>
              </a:spcBef>
              <a:spcAft>
                <a:spcPts val="0"/>
              </a:spcAft>
              <a:buSzPts val="1800"/>
              <a:buAutoNum type="arabicPeriod"/>
            </a:pPr>
            <a:r>
              <a:rPr lang="en"/>
              <a:t>Leading</a:t>
            </a:r>
            <a:endParaRPr/>
          </a:p>
          <a:p>
            <a:pPr indent="-342900" lvl="0" marL="457200" rtl="0">
              <a:spcBef>
                <a:spcPts val="0"/>
              </a:spcBef>
              <a:spcAft>
                <a:spcPts val="0"/>
              </a:spcAft>
              <a:buSzPts val="1800"/>
              <a:buAutoNum type="arabicPeriod"/>
            </a:pPr>
            <a:r>
              <a:rPr lang="en"/>
              <a:t>Kerning</a:t>
            </a:r>
            <a:endParaRPr/>
          </a:p>
          <a:p>
            <a:pPr indent="-342900" lvl="0" marL="457200" rtl="0">
              <a:spcBef>
                <a:spcPts val="0"/>
              </a:spcBef>
              <a:spcAft>
                <a:spcPts val="0"/>
              </a:spcAft>
              <a:buSzPts val="1800"/>
              <a:buAutoNum type="arabicPeriod"/>
            </a:pPr>
            <a:r>
              <a:rPr lang="en"/>
              <a:t>Hierarchy</a:t>
            </a:r>
            <a:endParaRPr/>
          </a:p>
          <a:p>
            <a:pPr indent="-342900" lvl="0" marL="457200" rtl="0">
              <a:spcBef>
                <a:spcPts val="0"/>
              </a:spcBef>
              <a:spcAft>
                <a:spcPts val="0"/>
              </a:spcAft>
              <a:buSzPts val="1800"/>
              <a:buAutoNum type="arabicPeriod"/>
            </a:pPr>
            <a:r>
              <a:rPr lang="en"/>
              <a:t>Whitespace</a:t>
            </a:r>
            <a:endParaRPr/>
          </a:p>
          <a:p>
            <a:pPr indent="-342900" lvl="0" marL="457200" rtl="0">
              <a:spcBef>
                <a:spcPts val="0"/>
              </a:spcBef>
              <a:spcAft>
                <a:spcPts val="0"/>
              </a:spcAft>
              <a:buSzPts val="1800"/>
              <a:buAutoNum type="arabicPeriod"/>
            </a:pPr>
            <a:r>
              <a:rPr lang="en"/>
              <a:t>Font Choice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000"/>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000"/>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000"/>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000"/>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1000"/>
                                        <p:tgtEl>
                                          <p:spTgt spid="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animEffect filter="fade" transition="in">
                                      <p:cBhvr>
                                        <p:cTn dur="1000"/>
                                        <p:tgtEl>
                                          <p:spTgt spid="7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Demo: VS Code Multi-Cursor</a:t>
            </a:r>
            <a:endParaRPr/>
          </a:p>
        </p:txBody>
      </p:sp>
      <p:sp>
        <p:nvSpPr>
          <p:cNvPr id="283" name="Google Shape;283;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Check out this super-cool ultra-ninja way to create a list of images with a lot less typing using VS Code’s multi-cursor feature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Kitten-list (cont)</a:t>
            </a:r>
            <a:endParaRPr/>
          </a:p>
        </p:txBody>
      </p:sp>
      <p:sp>
        <p:nvSpPr>
          <p:cNvPr id="289" name="Google Shape;289;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Give your </a:t>
            </a:r>
            <a:r>
              <a:rPr b="1" lang="en"/>
              <a:t>&lt;ul&gt;</a:t>
            </a:r>
            <a:r>
              <a:rPr lang="en"/>
              <a:t> element a class of </a:t>
            </a:r>
            <a:r>
              <a:rPr b="1" lang="en"/>
              <a:t>kitten-gallery</a:t>
            </a:r>
            <a:endParaRPr/>
          </a:p>
          <a:p>
            <a:pPr indent="-342900" lvl="0" marL="457200" rtl="0">
              <a:spcBef>
                <a:spcPts val="0"/>
              </a:spcBef>
              <a:spcAft>
                <a:spcPts val="0"/>
              </a:spcAft>
              <a:buSzPts val="1800"/>
              <a:buAutoNum type="arabicPeriod"/>
            </a:pPr>
            <a:r>
              <a:rPr lang="en"/>
              <a:t>In your stylesheet, create a rule for kitten-gallery</a:t>
            </a:r>
            <a:endParaRPr/>
          </a:p>
          <a:p>
            <a:pPr indent="-342900" lvl="0" marL="457200" rtl="0">
              <a:spcBef>
                <a:spcPts val="0"/>
              </a:spcBef>
              <a:spcAft>
                <a:spcPts val="0"/>
              </a:spcAft>
              <a:buSzPts val="1800"/>
              <a:buAutoNum type="arabicPeriod"/>
            </a:pPr>
            <a:r>
              <a:rPr lang="en"/>
              <a:t>Select all the </a:t>
            </a:r>
            <a:r>
              <a:rPr b="1" lang="en"/>
              <a:t>&lt;li&gt;</a:t>
            </a:r>
            <a:r>
              <a:rPr lang="en"/>
              <a:t> elements in </a:t>
            </a:r>
            <a:r>
              <a:rPr b="1" lang="en"/>
              <a:t>kitten-gallery </a:t>
            </a:r>
            <a:r>
              <a:rPr lang="en"/>
              <a:t>by making a rule for </a:t>
            </a:r>
            <a:r>
              <a:rPr b="1" lang="en"/>
              <a:t>.kitten-gallery li</a:t>
            </a:r>
            <a:endParaRPr/>
          </a:p>
          <a:p>
            <a:pPr indent="-342900" lvl="0" marL="457200" rtl="0">
              <a:spcBef>
                <a:spcPts val="0"/>
              </a:spcBef>
              <a:spcAft>
                <a:spcPts val="0"/>
              </a:spcAft>
              <a:buSzPts val="1800"/>
              <a:buAutoNum type="arabicPeriod"/>
            </a:pPr>
            <a:r>
              <a:rPr lang="en"/>
              <a:t>Give the </a:t>
            </a:r>
            <a:r>
              <a:rPr b="1" lang="en"/>
              <a:t>&lt;li&gt;</a:t>
            </a:r>
            <a:r>
              <a:rPr lang="en"/>
              <a:t> elements a declaration for </a:t>
            </a:r>
            <a:r>
              <a:rPr b="1" lang="en"/>
              <a:t>display: inline-block</a:t>
            </a:r>
            <a:endParaRPr/>
          </a:p>
          <a:p>
            <a:pPr indent="-342900" lvl="0" marL="457200" rtl="0">
              <a:spcBef>
                <a:spcPts val="0"/>
              </a:spcBef>
              <a:spcAft>
                <a:spcPts val="0"/>
              </a:spcAft>
              <a:buSzPts val="1800"/>
              <a:buAutoNum type="arabicPeriod"/>
            </a:pPr>
            <a:r>
              <a:rPr lang="en"/>
              <a:t>Save and test!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About Display: inline-block</a:t>
            </a:r>
            <a:endParaRPr/>
          </a:p>
        </p:txBody>
      </p:sp>
      <p:sp>
        <p:nvSpPr>
          <p:cNvPr id="295" name="Google Shape;295;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Inline-block gives a lot of the benefits of both </a:t>
            </a:r>
            <a:r>
              <a:rPr b="1" lang="en"/>
              <a:t>block</a:t>
            </a:r>
            <a:r>
              <a:rPr lang="en"/>
              <a:t> and </a:t>
            </a:r>
            <a:r>
              <a:rPr b="1" lang="en"/>
              <a:t>inline</a:t>
            </a:r>
            <a:r>
              <a:rPr lang="en"/>
              <a:t> elements. Display can also be used to declare inline or block properties. </a:t>
            </a:r>
            <a:endParaRPr/>
          </a:p>
          <a:p>
            <a:pPr indent="0" lvl="0" marL="0" rtl="0">
              <a:spcBef>
                <a:spcPts val="1600"/>
              </a:spcBef>
              <a:spcAft>
                <a:spcPts val="0"/>
              </a:spcAft>
              <a:buNone/>
            </a:pPr>
            <a:r>
              <a:rPr lang="en"/>
              <a:t>Inline-block is very useful for making responsive grids. </a:t>
            </a:r>
            <a:endParaRPr/>
          </a:p>
          <a:p>
            <a:pPr indent="0" lvl="0" marL="0" rtl="0">
              <a:spcBef>
                <a:spcPts val="1600"/>
              </a:spcBef>
              <a:spcAft>
                <a:spcPts val="1600"/>
              </a:spcAft>
              <a:buNone/>
            </a:pPr>
            <a:r>
              <a:rPr lang="en"/>
              <a:t>Try to resize your browser window and watch how kitten-list responds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Kitten-List (cont)</a:t>
            </a:r>
            <a:endParaRPr/>
          </a:p>
        </p:txBody>
      </p:sp>
      <p:sp>
        <p:nvSpPr>
          <p:cNvPr id="301" name="Google Shape;30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Let’s polish our gallery a little bit by adding a few more CSS declarations</a:t>
            </a:r>
            <a:endParaRPr/>
          </a:p>
          <a:p>
            <a:pPr indent="0" lvl="0" marL="0" rtl="0">
              <a:spcBef>
                <a:spcPts val="1600"/>
              </a:spcBef>
              <a:spcAft>
                <a:spcPts val="1600"/>
              </a:spcAft>
              <a:buNone/>
            </a:pPr>
            <a:r>
              <a:t/>
            </a:r>
            <a:endParaRPr/>
          </a:p>
        </p:txBody>
      </p:sp>
      <p:sp>
        <p:nvSpPr>
          <p:cNvPr id="302" name="Google Shape;302;p55"/>
          <p:cNvSpPr txBox="1"/>
          <p:nvPr/>
        </p:nvSpPr>
        <p:spPr>
          <a:xfrm>
            <a:off x="474950" y="1766375"/>
            <a:ext cx="8164800" cy="2718300"/>
          </a:xfrm>
          <a:prstGeom prst="rect">
            <a:avLst/>
          </a:prstGeom>
          <a:solidFill>
            <a:srgbClr val="000000"/>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D7BA7D"/>
                </a:solidFill>
                <a:latin typeface="Consolas"/>
                <a:ea typeface="Consolas"/>
                <a:cs typeface="Consolas"/>
                <a:sym typeface="Consolas"/>
              </a:rPr>
              <a:t>.kitten-gallery li</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display</a:t>
            </a:r>
            <a:r>
              <a:rPr lang="en" sz="1800">
                <a:solidFill>
                  <a:srgbClr val="D4D4D4"/>
                </a:solidFill>
                <a:latin typeface="Consolas"/>
                <a:ea typeface="Consolas"/>
                <a:cs typeface="Consolas"/>
                <a:sym typeface="Consolas"/>
              </a:rPr>
              <a:t>:inline-block;</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border</a:t>
            </a:r>
            <a:r>
              <a:rPr lang="en" sz="1800">
                <a:solidFill>
                  <a:srgbClr val="D4D4D4"/>
                </a:solidFill>
                <a:latin typeface="Consolas"/>
                <a:ea typeface="Consolas"/>
                <a:cs typeface="Consolas"/>
                <a:sym typeface="Consolas"/>
              </a:rPr>
              <a:t>:</a:t>
            </a:r>
            <a:r>
              <a:rPr lang="en" sz="1800">
                <a:solidFill>
                  <a:srgbClr val="B5CEA8"/>
                </a:solidFill>
                <a:latin typeface="Consolas"/>
                <a:ea typeface="Consolas"/>
                <a:cs typeface="Consolas"/>
                <a:sym typeface="Consolas"/>
              </a:rPr>
              <a:t>2px</a:t>
            </a:r>
            <a:r>
              <a:rPr lang="en" sz="1800">
                <a:solidFill>
                  <a:srgbClr val="D4D4D4"/>
                </a:solidFill>
                <a:latin typeface="Consolas"/>
                <a:ea typeface="Consolas"/>
                <a:cs typeface="Consolas"/>
                <a:sym typeface="Consolas"/>
              </a:rPr>
              <a:t> solid orange;</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padding</a:t>
            </a:r>
            <a:r>
              <a:rPr lang="en" sz="1800">
                <a:solidFill>
                  <a:srgbClr val="D4D4D4"/>
                </a:solidFill>
                <a:latin typeface="Consolas"/>
                <a:ea typeface="Consolas"/>
                <a:cs typeface="Consolas"/>
                <a:sym typeface="Consolas"/>
              </a:rPr>
              <a:t>:</a:t>
            </a:r>
            <a:r>
              <a:rPr lang="en" sz="1800">
                <a:solidFill>
                  <a:srgbClr val="B5CEA8"/>
                </a:solidFill>
                <a:latin typeface="Consolas"/>
                <a:ea typeface="Consolas"/>
                <a:cs typeface="Consolas"/>
                <a:sym typeface="Consolas"/>
              </a:rPr>
              <a:t>10px</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text-align</a:t>
            </a:r>
            <a:r>
              <a:rPr lang="en" sz="1800">
                <a:solidFill>
                  <a:srgbClr val="D4D4D4"/>
                </a:solidFill>
                <a:latin typeface="Consolas"/>
                <a:ea typeface="Consolas"/>
                <a:cs typeface="Consolas"/>
                <a:sym typeface="Consolas"/>
              </a:rPr>
              <a:t>:center;</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font-weight</a:t>
            </a:r>
            <a:r>
              <a:rPr lang="en" sz="1800">
                <a:solidFill>
                  <a:srgbClr val="D4D4D4"/>
                </a:solidFill>
                <a:latin typeface="Consolas"/>
                <a:ea typeface="Consolas"/>
                <a:cs typeface="Consolas"/>
                <a:sym typeface="Consolas"/>
              </a:rPr>
              <a:t>:bold;</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endParaRPr sz="1800">
              <a:solidFill>
                <a:srgbClr val="D4D4D4"/>
              </a:solidFill>
              <a:latin typeface="Consolas"/>
              <a:ea typeface="Consolas"/>
              <a:cs typeface="Consolas"/>
              <a:sym typeface="Consolas"/>
            </a:endParaRPr>
          </a:p>
          <a:p>
            <a:pPr indent="0" lvl="0" marL="0" rtl="0">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Kitten-list (cont)</a:t>
            </a:r>
            <a:endParaRPr/>
          </a:p>
        </p:txBody>
      </p:sp>
      <p:sp>
        <p:nvSpPr>
          <p:cNvPr id="308" name="Google Shape;30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Let’s add captions to our pictures by adding a </a:t>
            </a:r>
            <a:r>
              <a:rPr b="1" lang="en"/>
              <a:t>&lt;p&gt;</a:t>
            </a:r>
            <a:r>
              <a:rPr lang="en"/>
              <a:t> element to each </a:t>
            </a:r>
            <a:r>
              <a:rPr b="1" lang="en"/>
              <a:t>&lt;li&gt;</a:t>
            </a:r>
            <a:endParaRPr b="1"/>
          </a:p>
          <a:p>
            <a:pPr indent="0" lvl="0" marL="0" rtl="0">
              <a:spcBef>
                <a:spcPts val="1600"/>
              </a:spcBef>
              <a:spcAft>
                <a:spcPts val="1600"/>
              </a:spcAft>
              <a:buNone/>
            </a:pPr>
            <a:r>
              <a:t/>
            </a:r>
            <a:endParaRPr b="1"/>
          </a:p>
        </p:txBody>
      </p:sp>
      <p:sp>
        <p:nvSpPr>
          <p:cNvPr id="309" name="Google Shape;309;p56"/>
          <p:cNvSpPr txBox="1"/>
          <p:nvPr/>
        </p:nvSpPr>
        <p:spPr>
          <a:xfrm>
            <a:off x="474950" y="1756275"/>
            <a:ext cx="8164800" cy="2708100"/>
          </a:xfrm>
          <a:prstGeom prst="rect">
            <a:avLst/>
          </a:prstGeom>
          <a:solidFill>
            <a:srgbClr val="000000"/>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"kittenpics/kitten-01.jpg"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Loves to be pet</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"kittenpics/kitten-02.jpg"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So cuddly</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"kittenpics/kitten-03.jpg"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Curious kitty</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"kittenpics/kitten-04.jpg"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A cottonball that purrs</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"kittenpics/kitten-05.jpg"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Beware: Very dangerous</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img</a:t>
            </a: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src</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"kittenpics/kitten-06.jpg"</a:t>
            </a:r>
            <a:r>
              <a:rPr lang="en">
                <a:solidFill>
                  <a:srgbClr val="808080"/>
                </a:solidFill>
                <a:latin typeface="Consolas"/>
                <a:ea typeface="Consolas"/>
                <a:cs typeface="Consolas"/>
                <a:sym typeface="Consolas"/>
              </a:rPr>
              <a:t> /&gt;&lt;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a:t>
            </a:r>
            <a:r>
              <a:rPr lang="en">
                <a:solidFill>
                  <a:srgbClr val="D4D4D4"/>
                </a:solidFill>
                <a:latin typeface="Consolas"/>
                <a:ea typeface="Consolas"/>
                <a:cs typeface="Consolas"/>
                <a:sym typeface="Consolas"/>
              </a:rPr>
              <a:t>Happiest kitty on Earth</a:t>
            </a: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p</a:t>
            </a:r>
            <a:r>
              <a:rPr lang="en">
                <a:solidFill>
                  <a:srgbClr val="808080"/>
                </a:solidFill>
                <a:latin typeface="Consolas"/>
                <a:ea typeface="Consolas"/>
                <a:cs typeface="Consolas"/>
                <a:sym typeface="Consolas"/>
              </a:rPr>
              <a:t>&gt;&lt;/</a:t>
            </a:r>
            <a:r>
              <a:rPr lang="en">
                <a:solidFill>
                  <a:srgbClr val="569CD6"/>
                </a:solidFill>
                <a:latin typeface="Consolas"/>
                <a:ea typeface="Consolas"/>
                <a:cs typeface="Consolas"/>
                <a:sym typeface="Consolas"/>
              </a:rPr>
              <a:t>li</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indent="0" lvl="0" marL="0" rtl="0">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How to Google With Style</a:t>
            </a:r>
            <a:endParaRPr/>
          </a:p>
        </p:txBody>
      </p:sp>
      <p:sp>
        <p:nvSpPr>
          <p:cNvPr id="315" name="Google Shape;315;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it’s time to make your How to Google page a work of digital art.</a:t>
            </a:r>
            <a:endParaRPr/>
          </a:p>
          <a:p>
            <a:pPr indent="0" lvl="0" marL="0" rtl="0">
              <a:spcBef>
                <a:spcPts val="1600"/>
              </a:spcBef>
              <a:spcAft>
                <a:spcPts val="0"/>
              </a:spcAft>
              <a:buNone/>
            </a:pPr>
            <a:r>
              <a:rPr lang="en"/>
              <a:t>Use everything you’ve got. Typography, positioning, divs, classes, and responsive design.</a:t>
            </a:r>
            <a:endParaRPr/>
          </a:p>
          <a:p>
            <a:pPr indent="0" lvl="0" marL="0" rtl="0">
              <a:spcBef>
                <a:spcPts val="1600"/>
              </a:spcBef>
              <a:spcAft>
                <a:spcPts val="1600"/>
              </a:spcAft>
              <a:buNone/>
            </a:pPr>
            <a:r>
              <a:rPr lang="en"/>
              <a:t>You should end up with a site that looks great on any device.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5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about web and UX design</a:t>
            </a:r>
            <a:endParaRPr/>
          </a:p>
        </p:txBody>
      </p:sp>
      <p:sp>
        <p:nvSpPr>
          <p:cNvPr id="326" name="Google Shape;326;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Web and UX Design are very deep topics, and we’ve only scratched the surface over the last few classes.</a:t>
            </a:r>
            <a:endParaRPr/>
          </a:p>
          <a:p>
            <a:pPr indent="0" lvl="0" marL="0" rtl="0">
              <a:spcBef>
                <a:spcPts val="1600"/>
              </a:spcBef>
              <a:spcAft>
                <a:spcPts val="0"/>
              </a:spcAft>
              <a:buNone/>
            </a:pPr>
            <a:r>
              <a:rPr lang="en"/>
              <a:t>If you want to learn more about design, try the full curriculum at </a:t>
            </a:r>
            <a:r>
              <a:rPr b="1" lang="en"/>
              <a:t>Hack Design</a:t>
            </a:r>
            <a:r>
              <a:rPr lang="en"/>
              <a:t>.</a:t>
            </a:r>
            <a:endParaRPr/>
          </a:p>
          <a:p>
            <a:pPr indent="0" lvl="0" marL="0" rtl="0">
              <a:spcBef>
                <a:spcPts val="1600"/>
              </a:spcBef>
              <a:spcAft>
                <a:spcPts val="0"/>
              </a:spcAft>
              <a:buNone/>
            </a:pPr>
            <a:r>
              <a:rPr lang="en" sz="2400" u="sng">
                <a:solidFill>
                  <a:schemeClr val="hlink"/>
                </a:solidFill>
                <a:hlinkClick r:id="rId3"/>
              </a:rPr>
              <a:t>https://hackdesign.org/lessons</a:t>
            </a:r>
            <a:endParaRPr sz="2400"/>
          </a:p>
          <a:p>
            <a:pPr indent="0" lvl="0" marL="0">
              <a:spcBef>
                <a:spcPts val="1600"/>
              </a:spcBef>
              <a:spcAft>
                <a:spcPts val="1600"/>
              </a:spcAft>
              <a:buNone/>
            </a:pPr>
            <a:r>
              <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Coming Up</a:t>
            </a:r>
            <a:endParaRPr/>
          </a:p>
        </p:txBody>
      </p:sp>
      <p:sp>
        <p:nvSpPr>
          <p:cNvPr id="332" name="Google Shape;33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Tomorrow we start our deep dive into JavaScript. You’re going to learn kung-fu.</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333" name="Google Shape;333;p60"/>
          <p:cNvPicPr preferRelativeResize="0"/>
          <p:nvPr/>
        </p:nvPicPr>
        <p:blipFill>
          <a:blip r:embed="rId3">
            <a:alphaModFix/>
          </a:blip>
          <a:stretch>
            <a:fillRect/>
          </a:stretch>
        </p:blipFill>
        <p:spPr>
          <a:xfrm>
            <a:off x="2395575" y="1739000"/>
            <a:ext cx="4352850" cy="3057874"/>
          </a:xfrm>
          <a:prstGeom prst="rect">
            <a:avLst/>
          </a:prstGeom>
          <a:noFill/>
          <a:ln>
            <a:noFill/>
          </a:ln>
        </p:spPr>
      </p:pic>
      <p:sp>
        <p:nvSpPr>
          <p:cNvPr id="334" name="Google Shape;334;p60"/>
          <p:cNvSpPr txBox="1"/>
          <p:nvPr/>
        </p:nvSpPr>
        <p:spPr>
          <a:xfrm>
            <a:off x="950425" y="53675"/>
            <a:ext cx="6440700" cy="75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6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Code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Color Contrast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Color contrast is a good way to make your text stand out.</a:t>
            </a:r>
            <a:endParaRPr/>
          </a:p>
          <a:p>
            <a:pPr indent="0" lvl="0" marL="0" rtl="0">
              <a:spcBef>
                <a:spcPts val="1600"/>
              </a:spcBef>
              <a:spcAft>
                <a:spcPts val="0"/>
              </a:spcAft>
              <a:buNone/>
            </a:pPr>
            <a:r>
              <a:rPr lang="en"/>
              <a:t>You want to avoid colors that are too close together. One trick you can use to determine if this is the case is to test your background and foreground color choices in Photoshop or a similar utility. Type out and example and then render the image into grayscale. If you have a hard time reading your text, the colors don’t contrast enough.</a:t>
            </a:r>
            <a:endParaRPr/>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But not TOO much contrast</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also want to avoid too much contrast. Black on white, for example, is a bit much. If you look at most professional web pages, you’ll see they actually use </a:t>
            </a:r>
            <a:r>
              <a:rPr i="1" lang="en"/>
              <a:t>gray</a:t>
            </a:r>
            <a:r>
              <a:rPr lang="en"/>
              <a:t> text on a white page.</a:t>
            </a:r>
            <a:endParaRPr/>
          </a:p>
          <a:p>
            <a:pPr indent="0" lvl="0" marL="0" rtl="0">
              <a:spcBef>
                <a:spcPts val="1600"/>
              </a:spcBef>
              <a:spcAft>
                <a:spcPts val="1600"/>
              </a:spcAft>
              <a:buNone/>
            </a:pPr>
            <a:r>
              <a:rPr lang="en"/>
              <a:t>This rule doesn’t apply to black or very dark websites, which are all about high contrast.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Good vs Bad Color Contrast</a:t>
            </a:r>
            <a:endParaRPr/>
          </a:p>
        </p:txBody>
      </p:sp>
      <p:pic>
        <p:nvPicPr>
          <p:cNvPr id="95" name="Google Shape;95;p19"/>
          <p:cNvPicPr preferRelativeResize="0"/>
          <p:nvPr/>
        </p:nvPicPr>
        <p:blipFill>
          <a:blip r:embed="rId3">
            <a:alphaModFix/>
          </a:blip>
          <a:stretch>
            <a:fillRect/>
          </a:stretch>
        </p:blipFill>
        <p:spPr>
          <a:xfrm>
            <a:off x="1714500" y="1449675"/>
            <a:ext cx="5715000" cy="28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Font Size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general, you should consider the minimum font size to be 13px for a web page. 16px is the standard. 18px looks pretty good, too.</a:t>
            </a:r>
            <a:endParaRPr/>
          </a:p>
          <a:p>
            <a:pPr indent="0" lvl="0" marL="0" rtl="0">
              <a:spcBef>
                <a:spcPts val="1600"/>
              </a:spcBef>
              <a:spcAft>
                <a:spcPts val="0"/>
              </a:spcAft>
              <a:buNone/>
            </a:pPr>
            <a:r>
              <a:rPr lang="en"/>
              <a:t>Font size can be controlled with the CSS property </a:t>
            </a:r>
            <a:r>
              <a:rPr b="1" lang="en"/>
              <a:t>font-size.</a:t>
            </a:r>
            <a:endParaRPr b="1"/>
          </a:p>
          <a:p>
            <a:pPr indent="0" lvl="0" marL="0">
              <a:spcBef>
                <a:spcPts val="1600"/>
              </a:spcBef>
              <a:spcAft>
                <a:spcPts val="1600"/>
              </a:spcAft>
              <a:buNone/>
            </a:pPr>
            <a:r>
              <a:rPr lang="en"/>
              <a:t>If you are building a site for an older audience, you might consider increasing the font size a bit.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Leading</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Leading is the print term for </a:t>
            </a:r>
            <a:r>
              <a:rPr b="1" lang="en"/>
              <a:t>line height</a:t>
            </a:r>
            <a:r>
              <a:rPr lang="en"/>
              <a:t>, which can be controlled by the CSS property.</a:t>
            </a:r>
            <a:endParaRPr/>
          </a:p>
          <a:p>
            <a:pPr indent="0" lvl="0" marL="0" rtl="0">
              <a:spcBef>
                <a:spcPts val="1600"/>
              </a:spcBef>
              <a:spcAft>
                <a:spcPts val="0"/>
              </a:spcAft>
              <a:buNone/>
            </a:pPr>
            <a:r>
              <a:rPr lang="en"/>
              <a:t>Generally, line height is set to a percentage of the font size, with 120% being a good guideline.</a:t>
            </a:r>
            <a:endParaRPr/>
          </a:p>
          <a:p>
            <a:pPr indent="0" lvl="0" marL="0" rtl="0">
              <a:spcBef>
                <a:spcPts val="1600"/>
              </a:spcBef>
              <a:spcAft>
                <a:spcPts val="0"/>
              </a:spcAft>
              <a:buNone/>
            </a:pPr>
            <a:r>
              <a:rPr lang="en"/>
              <a:t>You can use this rule in CSS like this:</a:t>
            </a:r>
            <a:endParaRPr/>
          </a:p>
          <a:p>
            <a:pPr indent="0" lvl="0" marL="0" rtl="0">
              <a:lnSpc>
                <a:spcPct val="135714"/>
              </a:lnSpc>
              <a:spcBef>
                <a:spcPts val="1600"/>
              </a:spcBef>
              <a:spcAft>
                <a:spcPts val="0"/>
              </a:spcAft>
              <a:buNone/>
            </a:pPr>
            <a:r>
              <a:rPr lang="en" sz="2400">
                <a:solidFill>
                  <a:srgbClr val="FF0000"/>
                </a:solidFill>
                <a:latin typeface="Consolas"/>
                <a:ea typeface="Consolas"/>
                <a:cs typeface="Consolas"/>
                <a:sym typeface="Consolas"/>
              </a:rPr>
              <a:t>line-height</a:t>
            </a:r>
            <a:r>
              <a:rPr lang="en" sz="2400">
                <a:solidFill>
                  <a:srgbClr val="000000"/>
                </a:solidFill>
                <a:latin typeface="Consolas"/>
                <a:ea typeface="Consolas"/>
                <a:cs typeface="Consolas"/>
                <a:sym typeface="Consolas"/>
              </a:rPr>
              <a:t>:</a:t>
            </a:r>
            <a:r>
              <a:rPr lang="en" sz="2400">
                <a:solidFill>
                  <a:srgbClr val="09885A"/>
                </a:solidFill>
                <a:latin typeface="Consolas"/>
                <a:ea typeface="Consolas"/>
                <a:cs typeface="Consolas"/>
                <a:sym typeface="Consolas"/>
              </a:rPr>
              <a:t>1.2</a:t>
            </a:r>
            <a:r>
              <a:rPr lang="en"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indent="0" lvl="0" mar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