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Source Code Pro"/>
      <p:regular r:id="rId49"/>
      <p:bold r:id="rId50"/>
    </p:embeddedFont>
    <p:embeddedFont>
      <p:font typeface="Average"/>
      <p:regular r:id="rId51"/>
    </p:embeddedFont>
    <p:embeddedFont>
      <p:font typeface="Oswald"/>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Average-regular.fntdata"/><Relationship Id="rId50" Type="http://schemas.openxmlformats.org/officeDocument/2006/relationships/font" Target="fonts/SourceCodePro-bold.fntdata"/><Relationship Id="rId53" Type="http://schemas.openxmlformats.org/officeDocument/2006/relationships/font" Target="fonts/Oswald-bold.fntdata"/><Relationship Id="rId52"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e427f1dde_0_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Google Shape;111;g3e427f1dd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e427f1dde_0_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Google Shape;117;g3e427f1dd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e427f1dde_0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Google Shape;123;g3e427f1dd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e427f1dde_0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Google Shape;129;g3e427f1dd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e427f1dde_0_2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Google Shape;135;g3e427f1dd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e427f1dde_0_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Google Shape;141;g3e427f1dd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e427f1dde_0_3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Google Shape;147;g3e427f1dd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e427f1dde_0_3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Google Shape;153;g3e427f1dd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e427f1dde_0_4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Google Shape;159;g3e427f1dd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e427f1dde_0_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Google Shape;165;g3e427f1dd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e434eebdc_0_5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Google Shape;63;g3e434eebd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e427f1dde_0_5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Google Shape;171;g3e427f1dd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e427f1dde_2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Google Shape;177;g3e427f1dd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e427f1dde_2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Google Shape;183;g3e427f1dd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e427f1dde_5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Google Shape;189;g3e427f1dde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e427f1dde_2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Google Shape;194;g3e427f1dd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e427f1dde_2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Google Shape;199;g3e427f1dd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e427f1dde_2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Google Shape;205;g3e427f1dd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e427f1dde_2_12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Google Shape;211;g3e427f1dde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e427f1dde_2_13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Google Shape;217;g3e427f1dde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e427f1dde_2_13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Google Shape;223;g3e427f1dde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e434eebdc_0_6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e434eebd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e427f1dde_2_14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Google Shape;229;g3e427f1dde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e427f1dde_2_2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Google Shape;235;g3e427f1dde_2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3e427f1dde_2_25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Google Shape;241;g3e427f1dde_2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e427f1dde_1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Google Shape;246;g3e427f1d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e427f1dde_2_25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Google Shape;252;g3e427f1dde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3e427f1dde_2_26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Google Shape;258;g3e427f1dde_2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e427f1dde_2_2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Google Shape;264;g3e427f1dde_2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e427f1dde_1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Google Shape;270;g3e427f1dd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e427f1dde_2_27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Google Shape;276;g3e427f1dde_2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e427f1dde_2_28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Google Shape;283;g3e427f1dde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e434eebdc_0_1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Google Shape;76;g3e434eebd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3e427f1dde_2_28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Google Shape;289;g3e427f1dde_2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e434eebdc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Google Shape;295;g3e434eebd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e427f1dde_2_39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Google Shape;300;g3e427f1dde_2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e427f1dde_2_39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Google Shape;306;g3e427f1dde_2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e434eebdc_0_17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3e434eebd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e434eebdc_0_17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Google Shape;88;g3e434eebd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e434eebdc_0_18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Google Shape;94;g3e434eebd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e434eebdc_0_18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Google Shape;100;g3e434eebd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e427f1dde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Google Shape;106;g3e427f1d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Week 02, Day 03</a:t>
            </a:r>
            <a:endParaRPr/>
          </a:p>
          <a:p>
            <a:pPr indent="0" lvl="0" marL="0">
              <a:spcBef>
                <a:spcPts val="0"/>
              </a:spcBef>
              <a:spcAft>
                <a:spcPts val="0"/>
              </a:spcAft>
              <a:buNone/>
            </a:pPr>
            <a:r>
              <a:rPr lang="en"/>
              <a:t>Intro to JavaScript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CodeSLO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Variables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Variables are essentially a quick way to access data. They have a name that you and the computer agree can be used to access that data.</a:t>
            </a:r>
            <a:endParaRPr/>
          </a:p>
          <a:p>
            <a:pPr indent="0" lvl="0" marL="0" rtl="0">
              <a:spcBef>
                <a:spcPts val="1600"/>
              </a:spcBef>
              <a:spcAft>
                <a:spcPts val="0"/>
              </a:spcAft>
              <a:buNone/>
            </a:pPr>
            <a:r>
              <a:rPr lang="en"/>
              <a:t>For example, if you wanted to store the sales tax rate for California in a variable for use in an eCommerce application, you might decide to name it CaTaxRate. Then, you’d declare the variable and assign it a value like this:</a:t>
            </a:r>
            <a:endParaRPr/>
          </a:p>
          <a:p>
            <a:pPr indent="0" lvl="0" marL="0" rtl="0">
              <a:lnSpc>
                <a:spcPct val="135714"/>
              </a:lnSpc>
              <a:spcBef>
                <a:spcPts val="1600"/>
              </a:spcBef>
              <a:spcAft>
                <a:spcPts val="0"/>
              </a:spcAft>
              <a:buNone/>
            </a:pPr>
            <a:r>
              <a:rPr lang="en">
                <a:solidFill>
                  <a:srgbClr val="569CD6"/>
                </a:solidFill>
                <a:latin typeface="Consolas"/>
                <a:ea typeface="Consolas"/>
                <a:cs typeface="Consolas"/>
                <a:sym typeface="Consolas"/>
              </a:rPr>
              <a:t>const</a:t>
            </a:r>
            <a:r>
              <a:rPr lang="en">
                <a:solidFill>
                  <a:srgbClr val="D4D4D4"/>
                </a:solidFill>
                <a:latin typeface="Consolas"/>
                <a:ea typeface="Consolas"/>
                <a:cs typeface="Consolas"/>
                <a:sym typeface="Consolas"/>
              </a:rPr>
              <a:t> caTaxRate = </a:t>
            </a:r>
            <a:r>
              <a:rPr lang="en">
                <a:solidFill>
                  <a:srgbClr val="B5CEA8"/>
                </a:solidFill>
                <a:latin typeface="Consolas"/>
                <a:ea typeface="Consolas"/>
                <a:cs typeface="Consolas"/>
                <a:sym typeface="Consolas"/>
              </a:rPr>
              <a:t>7.25</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t/>
            </a:r>
            <a:endParaRPr sz="2400">
              <a:solidFill>
                <a:srgbClr val="4A86E8"/>
              </a:solidFill>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t/>
            </a:r>
            <a:endParaRPr sz="2400">
              <a:solidFill>
                <a:srgbClr val="0000FF"/>
              </a:solidFill>
              <a:latin typeface="Consolas"/>
              <a:ea typeface="Consolas"/>
              <a:cs typeface="Consolas"/>
              <a:sym typeface="Consolas"/>
            </a:endParaRPr>
          </a:p>
          <a:p>
            <a:pPr indent="0" lvl="0" marL="0" rtl="0">
              <a:spcBef>
                <a:spcPts val="0"/>
              </a:spcBef>
              <a:spcAft>
                <a:spcPts val="0"/>
              </a:spcAft>
              <a:buNone/>
            </a:pPr>
            <a:r>
              <a:t/>
            </a:r>
            <a:endParaRPr/>
          </a:p>
          <a:p>
            <a:pPr indent="0" lvl="0" marL="0" rt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Declaring Variables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In JavaScript, variables can be created in two ways: with the </a:t>
            </a:r>
            <a:r>
              <a:rPr b="1" lang="en"/>
              <a:t>let</a:t>
            </a:r>
            <a:r>
              <a:rPr lang="en"/>
              <a:t> keyword and the </a:t>
            </a:r>
            <a:r>
              <a:rPr b="1" lang="en"/>
              <a:t>const</a:t>
            </a:r>
            <a:r>
              <a:rPr lang="en"/>
              <a:t> keyword.</a:t>
            </a:r>
            <a:endParaRPr/>
          </a:p>
          <a:p>
            <a:pPr indent="0" lvl="0" marL="0" rtl="0">
              <a:spcBef>
                <a:spcPts val="1600"/>
              </a:spcBef>
              <a:spcAft>
                <a:spcPts val="0"/>
              </a:spcAft>
              <a:buClr>
                <a:schemeClr val="dk1"/>
              </a:buClr>
              <a:buSzPts val="1100"/>
              <a:buFont typeface="Arial"/>
              <a:buNone/>
            </a:pPr>
            <a:r>
              <a:rPr b="1" lang="en" sz="2000">
                <a:solidFill>
                  <a:srgbClr val="569CD6"/>
                </a:solidFill>
                <a:latin typeface="Source Code Pro"/>
                <a:ea typeface="Source Code Pro"/>
                <a:cs typeface="Source Code Pro"/>
                <a:sym typeface="Source Code Pro"/>
              </a:rPr>
              <a:t>l</a:t>
            </a:r>
            <a:r>
              <a:rPr b="1" lang="en" sz="2000">
                <a:solidFill>
                  <a:srgbClr val="569CD6"/>
                </a:solidFill>
                <a:latin typeface="Source Code Pro"/>
                <a:ea typeface="Source Code Pro"/>
                <a:cs typeface="Source Code Pro"/>
                <a:sym typeface="Source Code Pro"/>
              </a:rPr>
              <a:t>et</a:t>
            </a:r>
            <a:r>
              <a:rPr b="1" lang="en"/>
              <a:t> </a:t>
            </a:r>
            <a:r>
              <a:rPr lang="en"/>
              <a:t>is used in cases where the variable may be reassigned a different value.</a:t>
            </a:r>
            <a:endParaRPr/>
          </a:p>
          <a:p>
            <a:pPr indent="0" lvl="0" marL="0" rtl="0">
              <a:spcBef>
                <a:spcPts val="1600"/>
              </a:spcBef>
              <a:spcAft>
                <a:spcPts val="0"/>
              </a:spcAft>
              <a:buNone/>
            </a:pPr>
            <a:r>
              <a:rPr b="1" lang="en" sz="2000">
                <a:solidFill>
                  <a:srgbClr val="569CD6"/>
                </a:solidFill>
                <a:latin typeface="Source Code Pro"/>
                <a:ea typeface="Source Code Pro"/>
                <a:cs typeface="Source Code Pro"/>
                <a:sym typeface="Source Code Pro"/>
              </a:rPr>
              <a:t>c</a:t>
            </a:r>
            <a:r>
              <a:rPr b="1" lang="en" sz="2000">
                <a:solidFill>
                  <a:srgbClr val="569CD6"/>
                </a:solidFill>
                <a:latin typeface="Source Code Pro"/>
                <a:ea typeface="Source Code Pro"/>
                <a:cs typeface="Source Code Pro"/>
                <a:sym typeface="Source Code Pro"/>
              </a:rPr>
              <a:t>onst</a:t>
            </a:r>
            <a:r>
              <a:rPr lang="en"/>
              <a:t> is used in cases where the variable will always have the same value. JavaScript won’t allow you to reassign a const variable. </a:t>
            </a:r>
            <a:endParaRPr/>
          </a:p>
          <a:p>
            <a:pPr indent="0" lvl="0" marL="0" rtl="0">
              <a:spcBef>
                <a:spcPts val="1600"/>
              </a:spcBef>
              <a:spcAft>
                <a:spcPts val="1600"/>
              </a:spcAft>
              <a:buClr>
                <a:schemeClr val="dk1"/>
              </a:buClr>
              <a:buSzPts val="1100"/>
              <a:buFont typeface="Arial"/>
              <a:buNone/>
            </a:pPr>
            <a:r>
              <a:rPr lang="en"/>
              <a:t>Then you just assign the variable a name. There are a few rules about this. For instance, you can’t start a variable with a number and they can’t include spaces or hyphens.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General Rules for Naming Variables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Open Sans"/>
              <a:buChar char="●"/>
            </a:pPr>
            <a:r>
              <a:rPr lang="en" sz="2400"/>
              <a:t>Names can contain letters, digits, underscores, and dollar signs.</a:t>
            </a:r>
            <a:endParaRPr sz="2400"/>
          </a:p>
          <a:p>
            <a:pPr indent="-381000" lvl="0" marL="457200" rtl="0">
              <a:spcBef>
                <a:spcPts val="0"/>
              </a:spcBef>
              <a:spcAft>
                <a:spcPts val="0"/>
              </a:spcAft>
              <a:buSzPts val="2400"/>
              <a:buFont typeface="Open Sans"/>
              <a:buChar char="●"/>
            </a:pPr>
            <a:r>
              <a:rPr lang="en" sz="2400"/>
              <a:t>Names must begin with a letter</a:t>
            </a:r>
            <a:endParaRPr sz="2400"/>
          </a:p>
          <a:p>
            <a:pPr indent="-381000" lvl="0" marL="457200" rtl="0">
              <a:spcBef>
                <a:spcPts val="0"/>
              </a:spcBef>
              <a:spcAft>
                <a:spcPts val="0"/>
              </a:spcAft>
              <a:buSzPts val="2400"/>
              <a:buFont typeface="Open Sans"/>
              <a:buChar char="●"/>
            </a:pPr>
            <a:r>
              <a:rPr lang="en" sz="2400"/>
              <a:t>Names can also begin with $ and _ </a:t>
            </a:r>
            <a:endParaRPr sz="2400"/>
          </a:p>
          <a:p>
            <a:pPr indent="-381000" lvl="0" marL="457200" rtl="0">
              <a:spcBef>
                <a:spcPts val="0"/>
              </a:spcBef>
              <a:spcAft>
                <a:spcPts val="0"/>
              </a:spcAft>
              <a:buSzPts val="2400"/>
              <a:buFont typeface="Open Sans"/>
              <a:buChar char="●"/>
            </a:pPr>
            <a:r>
              <a:rPr lang="en" sz="2400"/>
              <a:t>Names are case sensitive (a and A are different variables)</a:t>
            </a:r>
            <a:endParaRPr sz="2400"/>
          </a:p>
          <a:p>
            <a:pPr indent="-381000" lvl="0" marL="457200" rtl="0">
              <a:spcBef>
                <a:spcPts val="0"/>
              </a:spcBef>
              <a:spcAft>
                <a:spcPts val="0"/>
              </a:spcAft>
              <a:buSzPts val="2400"/>
              <a:buFont typeface="Open Sans"/>
              <a:buChar char="●"/>
            </a:pPr>
            <a:r>
              <a:rPr lang="en" sz="2400"/>
              <a:t>Reserved words (like JavaScript keywords) cannot be used as names</a:t>
            </a:r>
            <a:endParaRPr sz="2400"/>
          </a:p>
          <a:p>
            <a:pPr indent="0" lvl="0" marL="0" rt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camelCase</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Multi-word variable names are written using something called Camel Case. </a:t>
            </a:r>
            <a:endParaRPr/>
          </a:p>
          <a:p>
            <a:pPr indent="0" lvl="0" marL="0" rtl="0">
              <a:spcBef>
                <a:spcPts val="1600"/>
              </a:spcBef>
              <a:spcAft>
                <a:spcPts val="0"/>
              </a:spcAft>
              <a:buNone/>
            </a:pPr>
            <a:r>
              <a:rPr lang="en"/>
              <a:t>Camel Case examples:</a:t>
            </a:r>
            <a:endParaRPr/>
          </a:p>
          <a:p>
            <a:pPr indent="0" lvl="0" marL="0" rtl="0">
              <a:lnSpc>
                <a:spcPct val="135714"/>
              </a:lnSpc>
              <a:spcBef>
                <a:spcPts val="1600"/>
              </a:spcBef>
              <a:spcAft>
                <a:spcPts val="0"/>
              </a:spcAft>
              <a:buNone/>
            </a:pPr>
            <a:r>
              <a:rPr lang="en" sz="2200">
                <a:solidFill>
                  <a:srgbClr val="4A86E8"/>
                </a:solidFill>
                <a:latin typeface="Source Code Pro"/>
                <a:ea typeface="Source Code Pro"/>
                <a:cs typeface="Source Code Pro"/>
                <a:sym typeface="Source Code Pro"/>
              </a:rPr>
              <a:t>let </a:t>
            </a:r>
            <a:r>
              <a:rPr lang="en" sz="2200">
                <a:solidFill>
                  <a:srgbClr val="C9DAF8"/>
                </a:solidFill>
                <a:latin typeface="Source Code Pro"/>
                <a:ea typeface="Source Code Pro"/>
                <a:cs typeface="Source Code Pro"/>
                <a:sym typeface="Source Code Pro"/>
              </a:rPr>
              <a:t>thisVariableIsInCamelCase</a:t>
            </a:r>
            <a:r>
              <a:rPr lang="en" sz="2200">
                <a:latin typeface="Source Code Pro"/>
                <a:ea typeface="Source Code Pro"/>
                <a:cs typeface="Source Code Pro"/>
                <a:sym typeface="Source Code Pro"/>
              </a:rPr>
              <a:t>;</a:t>
            </a:r>
            <a:endParaRPr sz="2200">
              <a:latin typeface="Source Code Pro"/>
              <a:ea typeface="Source Code Pro"/>
              <a:cs typeface="Source Code Pro"/>
              <a:sym typeface="Source Code Pro"/>
            </a:endParaRPr>
          </a:p>
          <a:p>
            <a:pPr indent="0" lvl="0" marL="0" rtl="0">
              <a:lnSpc>
                <a:spcPct val="135714"/>
              </a:lnSpc>
              <a:spcBef>
                <a:spcPts val="0"/>
              </a:spcBef>
              <a:spcAft>
                <a:spcPts val="0"/>
              </a:spcAft>
              <a:buClr>
                <a:schemeClr val="dk1"/>
              </a:buClr>
              <a:buSzPts val="1100"/>
              <a:buFont typeface="Arial"/>
              <a:buNone/>
            </a:pPr>
            <a:r>
              <a:t/>
            </a:r>
            <a:endParaRPr sz="2200">
              <a:latin typeface="Source Code Pro"/>
              <a:ea typeface="Source Code Pro"/>
              <a:cs typeface="Source Code Pro"/>
              <a:sym typeface="Source Code Pro"/>
            </a:endParaRPr>
          </a:p>
          <a:p>
            <a:pPr indent="0" lvl="0" marL="0" rtl="0">
              <a:lnSpc>
                <a:spcPct val="135714"/>
              </a:lnSpc>
              <a:spcBef>
                <a:spcPts val="0"/>
              </a:spcBef>
              <a:spcAft>
                <a:spcPts val="0"/>
              </a:spcAft>
              <a:buNone/>
            </a:pPr>
            <a:r>
              <a:rPr lang="en" sz="2200">
                <a:solidFill>
                  <a:srgbClr val="4A86E8"/>
                </a:solidFill>
                <a:latin typeface="Source Code Pro"/>
                <a:ea typeface="Source Code Pro"/>
                <a:cs typeface="Source Code Pro"/>
                <a:sym typeface="Source Code Pro"/>
              </a:rPr>
              <a:t>const </a:t>
            </a:r>
            <a:r>
              <a:rPr lang="en" sz="2200">
                <a:solidFill>
                  <a:srgbClr val="C9DAF8"/>
                </a:solidFill>
                <a:latin typeface="Source Code Pro"/>
                <a:ea typeface="Source Code Pro"/>
                <a:cs typeface="Source Code Pro"/>
                <a:sym typeface="Source Code Pro"/>
              </a:rPr>
              <a:t>goodVariableName</a:t>
            </a:r>
            <a:r>
              <a:rPr lang="en" sz="2200">
                <a:latin typeface="Source Code Pro"/>
                <a:ea typeface="Source Code Pro"/>
                <a:cs typeface="Source Code Pro"/>
                <a:sym typeface="Source Code Pro"/>
              </a:rPr>
              <a:t>;</a:t>
            </a:r>
            <a:endParaRPr sz="2200">
              <a:latin typeface="Source Code Pro"/>
              <a:ea typeface="Source Code Pro"/>
              <a:cs typeface="Source Code Pro"/>
              <a:sym typeface="Source Code Pro"/>
            </a:endParaRPr>
          </a:p>
          <a:p>
            <a:pPr indent="0" lvl="0" marL="0" rtl="0">
              <a:lnSpc>
                <a:spcPct val="135714"/>
              </a:lnSpc>
              <a:spcBef>
                <a:spcPts val="0"/>
              </a:spcBef>
              <a:spcAft>
                <a:spcPts val="0"/>
              </a:spcAft>
              <a:buClr>
                <a:schemeClr val="dk1"/>
              </a:buClr>
              <a:buSzPts val="1100"/>
              <a:buFont typeface="Arial"/>
              <a:buNone/>
            </a:pPr>
            <a:r>
              <a:t/>
            </a:r>
            <a:endParaRPr sz="2200">
              <a:latin typeface="Source Code Pro"/>
              <a:ea typeface="Source Code Pro"/>
              <a:cs typeface="Source Code Pro"/>
              <a:sym typeface="Source Code Pro"/>
            </a:endParaRPr>
          </a:p>
          <a:p>
            <a:pPr indent="0" lvl="0" marL="0" rtl="0">
              <a:lnSpc>
                <a:spcPct val="135714"/>
              </a:lnSpc>
              <a:spcBef>
                <a:spcPts val="0"/>
              </a:spcBef>
              <a:spcAft>
                <a:spcPts val="0"/>
              </a:spcAft>
              <a:buNone/>
            </a:pPr>
            <a:r>
              <a:rPr lang="en" sz="2200">
                <a:solidFill>
                  <a:srgbClr val="4A86E8"/>
                </a:solidFill>
                <a:latin typeface="Source Code Pro"/>
                <a:ea typeface="Source Code Pro"/>
                <a:cs typeface="Source Code Pro"/>
                <a:sym typeface="Source Code Pro"/>
              </a:rPr>
              <a:t>let </a:t>
            </a:r>
            <a:r>
              <a:rPr lang="en" sz="2200">
                <a:solidFill>
                  <a:srgbClr val="C9DAF8"/>
                </a:solidFill>
                <a:latin typeface="Source Code Pro"/>
                <a:ea typeface="Source Code Pro"/>
                <a:cs typeface="Source Code Pro"/>
                <a:sym typeface="Source Code Pro"/>
              </a:rPr>
              <a:t>thisIsWayTooLongButStillInCamelCase</a:t>
            </a:r>
            <a:r>
              <a:rPr lang="en" sz="2200">
                <a:latin typeface="Source Code Pro"/>
                <a:ea typeface="Source Code Pro"/>
                <a:cs typeface="Source Code Pro"/>
                <a:sym typeface="Source Code Pro"/>
              </a:rPr>
              <a:t>;</a:t>
            </a:r>
            <a:endParaRPr sz="2200">
              <a:latin typeface="Source Code Pro"/>
              <a:ea typeface="Source Code Pro"/>
              <a:cs typeface="Source Code Pro"/>
              <a:sym typeface="Source Code Pro"/>
            </a:endParaRPr>
          </a:p>
          <a:p>
            <a:pPr indent="0" lvl="0" marL="0" rtl="0">
              <a:lnSpc>
                <a:spcPct val="135714"/>
              </a:lnSpc>
              <a:spcBef>
                <a:spcPts val="0"/>
              </a:spcBef>
              <a:spcAft>
                <a:spcPts val="0"/>
              </a:spcAft>
              <a:buClr>
                <a:schemeClr val="dk1"/>
              </a:buClr>
              <a:buSzPts val="1100"/>
              <a:buFont typeface="Arial"/>
              <a:buNone/>
            </a:pPr>
            <a:r>
              <a:t/>
            </a:r>
            <a:endParaRPr>
              <a:latin typeface="Verdana"/>
              <a:ea typeface="Verdana"/>
              <a:cs typeface="Verdana"/>
              <a:sym typeface="Verdana"/>
            </a:endParaRPr>
          </a:p>
          <a:p>
            <a:pPr indent="0" lvl="0" marL="0" rt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10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1000"/>
                                        <p:tgtEl>
                                          <p:spTgt spid="1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animEffect filter="fade" transition="in">
                                      <p:cBhvr>
                                        <p:cTn dur="1000"/>
                                        <p:tgtEl>
                                          <p:spTgt spid="1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animEffect filter="fade" transition="in">
                                      <p:cBhvr>
                                        <p:cTn dur="1000"/>
                                        <p:tgtEl>
                                          <p:spTgt spid="1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animEffect filter="fade" transition="in">
                                      <p:cBhvr>
                                        <p:cTn dur="1000"/>
                                        <p:tgtEl>
                                          <p:spTgt spid="13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Example Variable Names</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Clr>
                <a:schemeClr val="dk1"/>
              </a:buClr>
              <a:buSzPts val="1100"/>
              <a:buFont typeface="Arial"/>
              <a:buNone/>
            </a:pPr>
            <a:r>
              <a:rPr lang="en" sz="2400">
                <a:solidFill>
                  <a:srgbClr val="4A86E8"/>
                </a:solidFill>
                <a:latin typeface="Consolas"/>
                <a:ea typeface="Consolas"/>
                <a:cs typeface="Consolas"/>
                <a:sym typeface="Consolas"/>
              </a:rPr>
              <a:t>let </a:t>
            </a:r>
            <a:r>
              <a:rPr lang="en" sz="2400">
                <a:solidFill>
                  <a:srgbClr val="C9DAF8"/>
                </a:solidFill>
                <a:latin typeface="Consolas"/>
                <a:ea typeface="Consolas"/>
                <a:cs typeface="Consolas"/>
                <a:sym typeface="Consolas"/>
              </a:rPr>
              <a:t>codingGroupName </a:t>
            </a:r>
            <a:r>
              <a:rPr lang="en" sz="2400">
                <a:latin typeface="Consolas"/>
                <a:ea typeface="Consolas"/>
                <a:cs typeface="Consolas"/>
                <a:sym typeface="Consolas"/>
              </a:rPr>
              <a:t>= </a:t>
            </a:r>
            <a:r>
              <a:rPr lang="en" sz="2400">
                <a:solidFill>
                  <a:srgbClr val="F6B26B"/>
                </a:solidFill>
                <a:latin typeface="Consolas"/>
                <a:ea typeface="Consolas"/>
                <a:cs typeface="Consolas"/>
                <a:sym typeface="Consolas"/>
              </a:rPr>
              <a:t>"CodeSLO"</a:t>
            </a:r>
            <a:r>
              <a:rPr lang="en" sz="2400">
                <a:latin typeface="Consolas"/>
                <a:ea typeface="Consolas"/>
                <a:cs typeface="Consolas"/>
                <a:sym typeface="Consolas"/>
              </a:rPr>
              <a:t>;</a:t>
            </a:r>
            <a:endParaRPr sz="2400">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rPr lang="en" sz="2400">
                <a:solidFill>
                  <a:srgbClr val="4A86E8"/>
                </a:solidFill>
                <a:latin typeface="Consolas"/>
                <a:ea typeface="Consolas"/>
                <a:cs typeface="Consolas"/>
                <a:sym typeface="Consolas"/>
              </a:rPr>
              <a:t>let </a:t>
            </a:r>
            <a:r>
              <a:rPr lang="en" sz="2400">
                <a:solidFill>
                  <a:srgbClr val="C9DAF8"/>
                </a:solidFill>
                <a:latin typeface="Consolas"/>
                <a:ea typeface="Consolas"/>
                <a:cs typeface="Consolas"/>
                <a:sym typeface="Consolas"/>
              </a:rPr>
              <a:t>userFirstName </a:t>
            </a:r>
            <a:r>
              <a:rPr lang="en" sz="2400">
                <a:latin typeface="Consolas"/>
                <a:ea typeface="Consolas"/>
                <a:cs typeface="Consolas"/>
                <a:sym typeface="Consolas"/>
              </a:rPr>
              <a:t>= </a:t>
            </a:r>
            <a:r>
              <a:rPr lang="en" sz="2400">
                <a:solidFill>
                  <a:srgbClr val="F6B26B"/>
                </a:solidFill>
                <a:latin typeface="Consolas"/>
                <a:ea typeface="Consolas"/>
                <a:cs typeface="Consolas"/>
                <a:sym typeface="Consolas"/>
              </a:rPr>
              <a:t>"Jose"</a:t>
            </a:r>
            <a:r>
              <a:rPr lang="en" sz="2400">
                <a:latin typeface="Consolas"/>
                <a:ea typeface="Consolas"/>
                <a:cs typeface="Consolas"/>
                <a:sym typeface="Consolas"/>
              </a:rPr>
              <a:t>;</a:t>
            </a:r>
            <a:endParaRPr sz="2400">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rPr lang="en" sz="2400">
                <a:solidFill>
                  <a:srgbClr val="4A86E8"/>
                </a:solidFill>
                <a:latin typeface="Consolas"/>
                <a:ea typeface="Consolas"/>
                <a:cs typeface="Consolas"/>
                <a:sym typeface="Consolas"/>
              </a:rPr>
              <a:t>let </a:t>
            </a:r>
            <a:r>
              <a:rPr lang="en" sz="2400">
                <a:solidFill>
                  <a:srgbClr val="C9DAF8"/>
                </a:solidFill>
                <a:latin typeface="Consolas"/>
                <a:ea typeface="Consolas"/>
                <a:cs typeface="Consolas"/>
                <a:sym typeface="Consolas"/>
              </a:rPr>
              <a:t>applePrice </a:t>
            </a:r>
            <a:r>
              <a:rPr lang="en" sz="2400">
                <a:latin typeface="Consolas"/>
                <a:ea typeface="Consolas"/>
                <a:cs typeface="Consolas"/>
                <a:sym typeface="Consolas"/>
              </a:rPr>
              <a:t>= </a:t>
            </a:r>
            <a:r>
              <a:rPr lang="en" sz="2400">
                <a:solidFill>
                  <a:srgbClr val="D9EAD3"/>
                </a:solidFill>
                <a:latin typeface="Consolas"/>
                <a:ea typeface="Consolas"/>
                <a:cs typeface="Consolas"/>
                <a:sym typeface="Consolas"/>
              </a:rPr>
              <a:t>0.49</a:t>
            </a:r>
            <a:r>
              <a:rPr lang="en" sz="2400">
                <a:latin typeface="Consolas"/>
                <a:ea typeface="Consolas"/>
                <a:cs typeface="Consolas"/>
                <a:sym typeface="Consolas"/>
              </a:rPr>
              <a:t>;</a:t>
            </a:r>
            <a:endParaRPr sz="2400">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t/>
            </a:r>
            <a:endParaRPr sz="2400">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rPr lang="en" sz="2400">
                <a:solidFill>
                  <a:srgbClr val="4A86E8"/>
                </a:solidFill>
                <a:latin typeface="Consolas"/>
                <a:ea typeface="Consolas"/>
                <a:cs typeface="Consolas"/>
                <a:sym typeface="Consolas"/>
              </a:rPr>
              <a:t>const </a:t>
            </a:r>
            <a:r>
              <a:rPr lang="en" sz="2400">
                <a:solidFill>
                  <a:srgbClr val="C9DAF8"/>
                </a:solidFill>
                <a:latin typeface="Consolas"/>
                <a:ea typeface="Consolas"/>
                <a:cs typeface="Consolas"/>
                <a:sym typeface="Consolas"/>
              </a:rPr>
              <a:t>caTaxRate </a:t>
            </a:r>
            <a:r>
              <a:rPr lang="en" sz="2400">
                <a:latin typeface="Consolas"/>
                <a:ea typeface="Consolas"/>
                <a:cs typeface="Consolas"/>
                <a:sym typeface="Consolas"/>
              </a:rPr>
              <a:t>= </a:t>
            </a:r>
            <a:r>
              <a:rPr lang="en" sz="2400">
                <a:solidFill>
                  <a:srgbClr val="D9EAD3"/>
                </a:solidFill>
                <a:latin typeface="Consolas"/>
                <a:ea typeface="Consolas"/>
                <a:cs typeface="Consolas"/>
                <a:sym typeface="Consolas"/>
              </a:rPr>
              <a:t>7.25</a:t>
            </a:r>
            <a:r>
              <a:rPr lang="en" sz="2400">
                <a:latin typeface="Consolas"/>
                <a:ea typeface="Consolas"/>
                <a:cs typeface="Consolas"/>
                <a:sym typeface="Consolas"/>
              </a:rPr>
              <a:t>;</a:t>
            </a:r>
            <a:endParaRPr sz="2400">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rPr lang="en" sz="2400">
                <a:solidFill>
                  <a:srgbClr val="4A86E8"/>
                </a:solidFill>
                <a:latin typeface="Consolas"/>
                <a:ea typeface="Consolas"/>
                <a:cs typeface="Consolas"/>
                <a:sym typeface="Consolas"/>
              </a:rPr>
              <a:t>const </a:t>
            </a:r>
            <a:r>
              <a:rPr lang="en" sz="2400">
                <a:solidFill>
                  <a:srgbClr val="C9DAF8"/>
                </a:solidFill>
                <a:latin typeface="Consolas"/>
                <a:ea typeface="Consolas"/>
                <a:cs typeface="Consolas"/>
                <a:sym typeface="Consolas"/>
              </a:rPr>
              <a:t>pi </a:t>
            </a:r>
            <a:r>
              <a:rPr lang="en" sz="2400">
                <a:latin typeface="Consolas"/>
                <a:ea typeface="Consolas"/>
                <a:cs typeface="Consolas"/>
                <a:sym typeface="Consolas"/>
              </a:rPr>
              <a:t>= </a:t>
            </a:r>
            <a:r>
              <a:rPr lang="en" sz="2400">
                <a:solidFill>
                  <a:srgbClr val="D9EAD3"/>
                </a:solidFill>
                <a:latin typeface="Consolas"/>
                <a:ea typeface="Consolas"/>
                <a:cs typeface="Consolas"/>
                <a:sym typeface="Consolas"/>
              </a:rPr>
              <a:t>3.14159265359</a:t>
            </a:r>
            <a:r>
              <a:rPr lang="en" sz="2400">
                <a:latin typeface="Consolas"/>
                <a:ea typeface="Consolas"/>
                <a:cs typeface="Consolas"/>
                <a:sym typeface="Consolas"/>
              </a:rPr>
              <a:t>;</a:t>
            </a:r>
            <a:endParaRPr sz="2400">
              <a:latin typeface="Consolas"/>
              <a:ea typeface="Consolas"/>
              <a:cs typeface="Consolas"/>
              <a:sym typeface="Consolas"/>
            </a:endParaRPr>
          </a:p>
          <a:p>
            <a:pPr indent="0" lvl="0" marL="0" rt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0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0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0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10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1000"/>
                                        <p:tgtEl>
                                          <p:spTgt spid="13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JavaScript comments</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the coming slides, we have a lot of code examples. </a:t>
            </a:r>
            <a:endParaRPr/>
          </a:p>
          <a:p>
            <a:pPr indent="0" lvl="0" marL="0" rtl="0">
              <a:spcBef>
                <a:spcPts val="1600"/>
              </a:spcBef>
              <a:spcAft>
                <a:spcPts val="0"/>
              </a:spcAft>
              <a:buNone/>
            </a:pPr>
            <a:r>
              <a:rPr lang="en"/>
              <a:t>When we have something to say about a code example, we use a </a:t>
            </a:r>
            <a:r>
              <a:rPr b="1" lang="en"/>
              <a:t>JavaScript Comment</a:t>
            </a:r>
            <a:r>
              <a:rPr lang="en"/>
              <a:t> to say it.</a:t>
            </a:r>
            <a:endParaRPr/>
          </a:p>
          <a:p>
            <a:pPr indent="0" lvl="0" marL="0" rtl="0">
              <a:spcBef>
                <a:spcPts val="1600"/>
              </a:spcBef>
              <a:spcAft>
                <a:spcPts val="0"/>
              </a:spcAft>
              <a:buNone/>
            </a:pPr>
            <a:r>
              <a:rPr lang="en"/>
              <a:t>In JavaScript, you create an inline comment by preceding it with </a:t>
            </a:r>
            <a:r>
              <a:rPr b="1" lang="en" sz="1600">
                <a:latin typeface="Source Code Pro"/>
                <a:ea typeface="Source Code Pro"/>
                <a:cs typeface="Source Code Pro"/>
                <a:sym typeface="Source Code Pro"/>
              </a:rPr>
              <a:t>//</a:t>
            </a:r>
            <a:br>
              <a:rPr b="1" lang="en" sz="1600">
                <a:latin typeface="Source Code Pro"/>
                <a:ea typeface="Source Code Pro"/>
                <a:cs typeface="Source Code Pro"/>
                <a:sym typeface="Source Code Pro"/>
              </a:rPr>
            </a:br>
            <a:endParaRPr/>
          </a:p>
          <a:p>
            <a:pPr indent="0" lvl="0" marL="0" rtl="0">
              <a:lnSpc>
                <a:spcPct val="135714"/>
              </a:lnSpc>
              <a:spcBef>
                <a:spcPts val="1600"/>
              </a:spcBef>
              <a:spcAft>
                <a:spcPts val="0"/>
              </a:spcAft>
              <a:buNone/>
            </a:pPr>
            <a:r>
              <a:rPr lang="en" sz="2400">
                <a:solidFill>
                  <a:srgbClr val="93C47D"/>
                </a:solidFill>
                <a:latin typeface="Consolas"/>
                <a:ea typeface="Consolas"/>
                <a:cs typeface="Consolas"/>
                <a:sym typeface="Consolas"/>
              </a:rPr>
              <a:t>// this is a comment</a:t>
            </a:r>
            <a:endParaRPr sz="2400">
              <a:solidFill>
                <a:srgbClr val="93C47D"/>
              </a:solidFill>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br>
              <a:rPr lang="en"/>
            </a:br>
            <a:r>
              <a:rPr lang="en"/>
              <a:t>Comments can be read by humans, but are ignored by interpreters.</a:t>
            </a:r>
            <a:endParaRPr/>
          </a:p>
          <a:p>
            <a:pPr indent="0" lvl="0" marL="0" rt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000"/>
                                        <p:tgtEl>
                                          <p:spTgt spid="1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1000"/>
                                        <p:tgtEl>
                                          <p:spTgt spid="1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animEffect filter="fade" transition="in">
                                      <p:cBhvr>
                                        <p:cTn dur="1000"/>
                                        <p:tgtEl>
                                          <p:spTgt spid="14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Using Variables</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Referring to a variable by its name will access the data stored in that variable.</a:t>
            </a:r>
            <a:endParaRPr/>
          </a:p>
          <a:p>
            <a:pPr indent="0" lvl="0" marL="0" rtl="0">
              <a:spcBef>
                <a:spcPts val="1600"/>
              </a:spcBef>
              <a:spcAft>
                <a:spcPts val="0"/>
              </a:spcAft>
              <a:buNone/>
            </a:pPr>
            <a:r>
              <a:rPr lang="en"/>
              <a:t>Example:</a:t>
            </a:r>
            <a:endParaRPr/>
          </a:p>
          <a:p>
            <a:pPr indent="0" lvl="0" marL="0" rtl="0">
              <a:lnSpc>
                <a:spcPct val="135714"/>
              </a:lnSpc>
              <a:spcBef>
                <a:spcPts val="1600"/>
              </a:spcBef>
              <a:spcAft>
                <a:spcPts val="0"/>
              </a:spcAft>
              <a:buClr>
                <a:schemeClr val="dk1"/>
              </a:buClr>
              <a:buSzPts val="1100"/>
              <a:buFont typeface="Arial"/>
              <a:buNone/>
            </a:pPr>
            <a:r>
              <a:rPr lang="en" sz="2000">
                <a:solidFill>
                  <a:srgbClr val="4A86E8"/>
                </a:solidFill>
                <a:latin typeface="Source Code Pro"/>
                <a:ea typeface="Source Code Pro"/>
                <a:cs typeface="Source Code Pro"/>
                <a:sym typeface="Source Code Pro"/>
              </a:rPr>
              <a:t>let </a:t>
            </a:r>
            <a:r>
              <a:rPr lang="en" sz="2000">
                <a:solidFill>
                  <a:srgbClr val="C9DAF8"/>
                </a:solidFill>
                <a:latin typeface="Source Code Pro"/>
                <a:ea typeface="Source Code Pro"/>
                <a:cs typeface="Source Code Pro"/>
                <a:sym typeface="Source Code Pro"/>
              </a:rPr>
              <a:t>userFirstName </a:t>
            </a:r>
            <a:r>
              <a:rPr lang="en" sz="2000">
                <a:latin typeface="Source Code Pro"/>
                <a:ea typeface="Source Code Pro"/>
                <a:cs typeface="Source Code Pro"/>
                <a:sym typeface="Source Code Pro"/>
              </a:rPr>
              <a:t>= </a:t>
            </a:r>
            <a:r>
              <a:rPr lang="en" sz="2000">
                <a:solidFill>
                  <a:srgbClr val="F6B26B"/>
                </a:solidFill>
                <a:latin typeface="Source Code Pro"/>
                <a:ea typeface="Source Code Pro"/>
                <a:cs typeface="Source Code Pro"/>
                <a:sym typeface="Source Code Pro"/>
              </a:rPr>
              <a:t>"Jose"</a:t>
            </a:r>
            <a:r>
              <a:rPr lang="en" sz="2000">
                <a:latin typeface="Source Code Pro"/>
                <a:ea typeface="Source Code Pro"/>
                <a:cs typeface="Source Code Pro"/>
                <a:sym typeface="Source Code Pro"/>
              </a:rPr>
              <a:t>;</a:t>
            </a:r>
            <a:endParaRPr sz="2000">
              <a:latin typeface="Source Code Pro"/>
              <a:ea typeface="Source Code Pro"/>
              <a:cs typeface="Source Code Pro"/>
              <a:sym typeface="Source Code Pro"/>
            </a:endParaRPr>
          </a:p>
          <a:p>
            <a:pPr indent="0" lvl="0" marL="0" rtl="0">
              <a:lnSpc>
                <a:spcPct val="135714"/>
              </a:lnSpc>
              <a:spcBef>
                <a:spcPts val="0"/>
              </a:spcBef>
              <a:spcAft>
                <a:spcPts val="0"/>
              </a:spcAft>
              <a:buClr>
                <a:schemeClr val="dk1"/>
              </a:buClr>
              <a:buSzPts val="1100"/>
              <a:buFont typeface="Arial"/>
              <a:buNone/>
            </a:pPr>
            <a:r>
              <a:rPr lang="en" sz="2000">
                <a:solidFill>
                  <a:srgbClr val="01DEB5"/>
                </a:solidFill>
                <a:latin typeface="Source Code Pro"/>
                <a:ea typeface="Source Code Pro"/>
                <a:cs typeface="Source Code Pro"/>
                <a:sym typeface="Source Code Pro"/>
              </a:rPr>
              <a:t>console</a:t>
            </a:r>
            <a:r>
              <a:rPr lang="en" sz="2000">
                <a:latin typeface="Source Code Pro"/>
                <a:ea typeface="Source Code Pro"/>
                <a:cs typeface="Source Code Pro"/>
                <a:sym typeface="Source Code Pro"/>
              </a:rPr>
              <a:t>.</a:t>
            </a:r>
            <a:r>
              <a:rPr lang="en" sz="2000">
                <a:solidFill>
                  <a:srgbClr val="FFF2CC"/>
                </a:solidFill>
                <a:latin typeface="Source Code Pro"/>
                <a:ea typeface="Source Code Pro"/>
                <a:cs typeface="Source Code Pro"/>
                <a:sym typeface="Source Code Pro"/>
              </a:rPr>
              <a:t>log</a:t>
            </a:r>
            <a:r>
              <a:rPr lang="en" sz="2000">
                <a:latin typeface="Source Code Pro"/>
                <a:ea typeface="Source Code Pro"/>
                <a:cs typeface="Source Code Pro"/>
                <a:sym typeface="Source Code Pro"/>
              </a:rPr>
              <a:t>(</a:t>
            </a:r>
            <a:r>
              <a:rPr lang="en" sz="2000">
                <a:solidFill>
                  <a:srgbClr val="C9DAF8"/>
                </a:solidFill>
                <a:latin typeface="Source Code Pro"/>
                <a:ea typeface="Source Code Pro"/>
                <a:cs typeface="Source Code Pro"/>
                <a:sym typeface="Source Code Pro"/>
              </a:rPr>
              <a:t>userFirstName</a:t>
            </a:r>
            <a:r>
              <a:rPr lang="en" sz="2000">
                <a:latin typeface="Source Code Pro"/>
                <a:ea typeface="Source Code Pro"/>
                <a:cs typeface="Source Code Pro"/>
                <a:sym typeface="Source Code Pro"/>
              </a:rPr>
              <a:t>); </a:t>
            </a:r>
            <a:r>
              <a:rPr lang="en" sz="2000">
                <a:solidFill>
                  <a:srgbClr val="93C47D"/>
                </a:solidFill>
                <a:latin typeface="Source Code Pro"/>
                <a:ea typeface="Source Code Pro"/>
                <a:cs typeface="Source Code Pro"/>
                <a:sym typeface="Source Code Pro"/>
              </a:rPr>
              <a:t>// logs "Jose"</a:t>
            </a:r>
            <a:endParaRPr sz="2000">
              <a:solidFill>
                <a:srgbClr val="93C47D"/>
              </a:solidFill>
              <a:latin typeface="Source Code Pro"/>
              <a:ea typeface="Source Code Pro"/>
              <a:cs typeface="Source Code Pro"/>
              <a:sym typeface="Source Code Pro"/>
            </a:endParaRPr>
          </a:p>
          <a:p>
            <a:pPr indent="0" lvl="0" marL="0" rtl="0">
              <a:lnSpc>
                <a:spcPct val="135714"/>
              </a:lnSpc>
              <a:spcBef>
                <a:spcPts val="0"/>
              </a:spcBef>
              <a:spcAft>
                <a:spcPts val="0"/>
              </a:spcAft>
              <a:buClr>
                <a:schemeClr val="dk1"/>
              </a:buClr>
              <a:buSzPts val="1100"/>
              <a:buFont typeface="Arial"/>
              <a:buNone/>
            </a:pPr>
            <a:r>
              <a:t/>
            </a:r>
            <a:endParaRPr sz="2000">
              <a:solidFill>
                <a:srgbClr val="008000"/>
              </a:solidFill>
              <a:latin typeface="Source Code Pro"/>
              <a:ea typeface="Source Code Pro"/>
              <a:cs typeface="Source Code Pro"/>
              <a:sym typeface="Source Code Pro"/>
            </a:endParaRPr>
          </a:p>
          <a:p>
            <a:pPr indent="0" lvl="0" marL="0" rtl="0">
              <a:lnSpc>
                <a:spcPct val="135714"/>
              </a:lnSpc>
              <a:spcBef>
                <a:spcPts val="0"/>
              </a:spcBef>
              <a:spcAft>
                <a:spcPts val="0"/>
              </a:spcAft>
              <a:buClr>
                <a:schemeClr val="dk1"/>
              </a:buClr>
              <a:buSzPts val="1100"/>
              <a:buFont typeface="Arial"/>
              <a:buNone/>
            </a:pPr>
            <a:r>
              <a:rPr lang="en" sz="2000">
                <a:solidFill>
                  <a:srgbClr val="4A86E8"/>
                </a:solidFill>
                <a:latin typeface="Source Code Pro"/>
                <a:ea typeface="Source Code Pro"/>
                <a:cs typeface="Source Code Pro"/>
                <a:sym typeface="Source Code Pro"/>
              </a:rPr>
              <a:t>const </a:t>
            </a:r>
            <a:r>
              <a:rPr lang="en" sz="2000">
                <a:solidFill>
                  <a:srgbClr val="C9DAF8"/>
                </a:solidFill>
                <a:latin typeface="Source Code Pro"/>
                <a:ea typeface="Source Code Pro"/>
                <a:cs typeface="Source Code Pro"/>
                <a:sym typeface="Source Code Pro"/>
              </a:rPr>
              <a:t>pi</a:t>
            </a:r>
            <a:r>
              <a:rPr lang="en" sz="2000">
                <a:latin typeface="Source Code Pro"/>
                <a:ea typeface="Source Code Pro"/>
                <a:cs typeface="Source Code Pro"/>
                <a:sym typeface="Source Code Pro"/>
              </a:rPr>
              <a:t> = </a:t>
            </a:r>
            <a:r>
              <a:rPr lang="en" sz="2000">
                <a:solidFill>
                  <a:srgbClr val="D9EAD3"/>
                </a:solidFill>
                <a:latin typeface="Source Code Pro"/>
                <a:ea typeface="Source Code Pro"/>
                <a:cs typeface="Source Code Pro"/>
                <a:sym typeface="Source Code Pro"/>
              </a:rPr>
              <a:t>3.14159265359</a:t>
            </a:r>
            <a:r>
              <a:rPr lang="en" sz="2000">
                <a:latin typeface="Source Code Pro"/>
                <a:ea typeface="Source Code Pro"/>
                <a:cs typeface="Source Code Pro"/>
                <a:sym typeface="Source Code Pro"/>
              </a:rPr>
              <a:t>;</a:t>
            </a:r>
            <a:endParaRPr sz="2000">
              <a:latin typeface="Source Code Pro"/>
              <a:ea typeface="Source Code Pro"/>
              <a:cs typeface="Source Code Pro"/>
              <a:sym typeface="Source Code Pro"/>
            </a:endParaRPr>
          </a:p>
          <a:p>
            <a:pPr indent="0" lvl="0" marL="0" rtl="0">
              <a:lnSpc>
                <a:spcPct val="135714"/>
              </a:lnSpc>
              <a:spcBef>
                <a:spcPts val="0"/>
              </a:spcBef>
              <a:spcAft>
                <a:spcPts val="0"/>
              </a:spcAft>
              <a:buClr>
                <a:schemeClr val="dk1"/>
              </a:buClr>
              <a:buSzPts val="1100"/>
              <a:buFont typeface="Arial"/>
              <a:buNone/>
            </a:pPr>
            <a:r>
              <a:rPr lang="en" sz="2000">
                <a:solidFill>
                  <a:srgbClr val="01DEB5"/>
                </a:solidFill>
                <a:latin typeface="Source Code Pro"/>
                <a:ea typeface="Source Code Pro"/>
                <a:cs typeface="Source Code Pro"/>
                <a:sym typeface="Source Code Pro"/>
              </a:rPr>
              <a:t>console</a:t>
            </a:r>
            <a:r>
              <a:rPr lang="en" sz="2000">
                <a:latin typeface="Source Code Pro"/>
                <a:ea typeface="Source Code Pro"/>
                <a:cs typeface="Source Code Pro"/>
                <a:sym typeface="Source Code Pro"/>
              </a:rPr>
              <a:t>.</a:t>
            </a:r>
            <a:r>
              <a:rPr lang="en" sz="2000">
                <a:solidFill>
                  <a:srgbClr val="FFF2CC"/>
                </a:solidFill>
                <a:latin typeface="Source Code Pro"/>
                <a:ea typeface="Source Code Pro"/>
                <a:cs typeface="Source Code Pro"/>
                <a:sym typeface="Source Code Pro"/>
              </a:rPr>
              <a:t>log</a:t>
            </a:r>
            <a:r>
              <a:rPr lang="en" sz="2000">
                <a:latin typeface="Source Code Pro"/>
                <a:ea typeface="Source Code Pro"/>
                <a:cs typeface="Source Code Pro"/>
                <a:sym typeface="Source Code Pro"/>
              </a:rPr>
              <a:t>(</a:t>
            </a:r>
            <a:r>
              <a:rPr lang="en" sz="2000">
                <a:solidFill>
                  <a:srgbClr val="C9DAF8"/>
                </a:solidFill>
                <a:latin typeface="Source Code Pro"/>
                <a:ea typeface="Source Code Pro"/>
                <a:cs typeface="Source Code Pro"/>
                <a:sym typeface="Source Code Pro"/>
              </a:rPr>
              <a:t>pi</a:t>
            </a:r>
            <a:r>
              <a:rPr lang="en" sz="2000">
                <a:latin typeface="Source Code Pro"/>
                <a:ea typeface="Source Code Pro"/>
                <a:cs typeface="Source Code Pro"/>
                <a:sym typeface="Source Code Pro"/>
              </a:rPr>
              <a:t>); </a:t>
            </a:r>
            <a:r>
              <a:rPr lang="en" sz="2000">
                <a:solidFill>
                  <a:srgbClr val="93C47D"/>
                </a:solidFill>
                <a:latin typeface="Source Code Pro"/>
                <a:ea typeface="Source Code Pro"/>
                <a:cs typeface="Source Code Pro"/>
                <a:sym typeface="Source Code Pro"/>
              </a:rPr>
              <a:t>// logs 3.14159265359</a:t>
            </a:r>
            <a:endParaRPr sz="2000">
              <a:solidFill>
                <a:srgbClr val="93C47D"/>
              </a:solidFill>
              <a:latin typeface="Source Code Pro"/>
              <a:ea typeface="Source Code Pro"/>
              <a:cs typeface="Source Code Pro"/>
              <a:sym typeface="Source Code Pro"/>
            </a:endParaRPr>
          </a:p>
          <a:p>
            <a:pPr indent="0" lvl="0" marL="0" rt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1000"/>
                                        <p:tgtEl>
                                          <p:spTgt spid="1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1000"/>
                                        <p:tgtEl>
                                          <p:spTgt spid="1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1000"/>
                                        <p:tgtEl>
                                          <p:spTgt spid="1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1000"/>
                                        <p:tgtEl>
                                          <p:spTgt spid="15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Two Types of Variables</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Variables can be classified by their </a:t>
            </a:r>
            <a:r>
              <a:rPr b="1" lang="en"/>
              <a:t>data type</a:t>
            </a:r>
            <a:r>
              <a:rPr lang="en"/>
              <a:t>. </a:t>
            </a:r>
            <a:endParaRPr/>
          </a:p>
          <a:p>
            <a:pPr indent="0" lvl="0" marL="0" rtl="0">
              <a:spcBef>
                <a:spcPts val="1600"/>
              </a:spcBef>
              <a:spcAft>
                <a:spcPts val="0"/>
              </a:spcAft>
              <a:buNone/>
            </a:pPr>
            <a:r>
              <a:rPr lang="en"/>
              <a:t>For now, we’ll deal with two of those data types: </a:t>
            </a:r>
            <a:r>
              <a:rPr b="1" lang="en"/>
              <a:t>strings</a:t>
            </a:r>
            <a:r>
              <a:rPr lang="en"/>
              <a:t> and </a:t>
            </a:r>
            <a:r>
              <a:rPr b="1" lang="en"/>
              <a:t>numbers</a:t>
            </a:r>
            <a:r>
              <a:rPr lang="en"/>
              <a:t>.</a:t>
            </a:r>
            <a:endParaRPr/>
          </a:p>
          <a:p>
            <a:pPr indent="0" lvl="0" marL="0" rtl="0">
              <a:spcBef>
                <a:spcPts val="1600"/>
              </a:spcBef>
              <a:spcAft>
                <a:spcPts val="0"/>
              </a:spcAft>
              <a:buNone/>
            </a:pPr>
            <a:r>
              <a:rPr b="1" lang="en" sz="2400"/>
              <a:t>Strings</a:t>
            </a:r>
            <a:r>
              <a:rPr lang="en"/>
              <a:t> are for holding text. When string variables are declared, they are enclosed by either double or single quotes.</a:t>
            </a:r>
            <a:endParaRPr/>
          </a:p>
          <a:p>
            <a:pPr indent="0" lvl="0" marL="0" rtl="0">
              <a:spcBef>
                <a:spcPts val="1600"/>
              </a:spcBef>
              <a:spcAft>
                <a:spcPts val="1600"/>
              </a:spcAft>
              <a:buNone/>
            </a:pPr>
            <a:r>
              <a:rPr b="1" lang="en" sz="2400"/>
              <a:t>Numbers</a:t>
            </a:r>
            <a:r>
              <a:rPr lang="en"/>
              <a:t> are (surprise) numerical data. When number variables are declared, no quotations are used.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10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1000"/>
                                        <p:tgtEl>
                                          <p:spTgt spid="15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Quiz: Which Data-Type?</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Clr>
                <a:schemeClr val="dk1"/>
              </a:buClr>
              <a:buSzPts val="1100"/>
              <a:buFont typeface="Arial"/>
              <a:buNone/>
            </a:pPr>
            <a:r>
              <a:rPr lang="en" sz="2400">
                <a:solidFill>
                  <a:srgbClr val="4A86E8"/>
                </a:solidFill>
                <a:latin typeface="Consolas"/>
                <a:ea typeface="Consolas"/>
                <a:cs typeface="Consolas"/>
                <a:sym typeface="Consolas"/>
              </a:rPr>
              <a:t>let </a:t>
            </a:r>
            <a:r>
              <a:rPr lang="en" sz="2400">
                <a:solidFill>
                  <a:srgbClr val="C9DAF8"/>
                </a:solidFill>
                <a:latin typeface="Consolas"/>
                <a:ea typeface="Consolas"/>
                <a:cs typeface="Consolas"/>
                <a:sym typeface="Consolas"/>
              </a:rPr>
              <a:t>codingGroupName </a:t>
            </a:r>
            <a:r>
              <a:rPr lang="en" sz="2400">
                <a:latin typeface="Consolas"/>
                <a:ea typeface="Consolas"/>
                <a:cs typeface="Consolas"/>
                <a:sym typeface="Consolas"/>
              </a:rPr>
              <a:t>= </a:t>
            </a:r>
            <a:r>
              <a:rPr lang="en" sz="2400">
                <a:solidFill>
                  <a:srgbClr val="F6B26B"/>
                </a:solidFill>
                <a:latin typeface="Consolas"/>
                <a:ea typeface="Consolas"/>
                <a:cs typeface="Consolas"/>
                <a:sym typeface="Consolas"/>
              </a:rPr>
              <a:t>"CodeSLO"</a:t>
            </a:r>
            <a:r>
              <a:rPr lang="en" sz="2400">
                <a:latin typeface="Consolas"/>
                <a:ea typeface="Consolas"/>
                <a:cs typeface="Consolas"/>
                <a:sym typeface="Consolas"/>
              </a:rPr>
              <a:t>;</a:t>
            </a:r>
            <a:endParaRPr sz="2400">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rPr lang="en" sz="2400">
                <a:solidFill>
                  <a:srgbClr val="4A86E8"/>
                </a:solidFill>
                <a:latin typeface="Consolas"/>
                <a:ea typeface="Consolas"/>
                <a:cs typeface="Consolas"/>
                <a:sym typeface="Consolas"/>
              </a:rPr>
              <a:t>const </a:t>
            </a:r>
            <a:r>
              <a:rPr lang="en" sz="2400">
                <a:solidFill>
                  <a:srgbClr val="C9DAF8"/>
                </a:solidFill>
                <a:latin typeface="Consolas"/>
                <a:ea typeface="Consolas"/>
                <a:cs typeface="Consolas"/>
                <a:sym typeface="Consolas"/>
              </a:rPr>
              <a:t>caTaxRate </a:t>
            </a:r>
            <a:r>
              <a:rPr lang="en" sz="2400">
                <a:latin typeface="Consolas"/>
                <a:ea typeface="Consolas"/>
                <a:cs typeface="Consolas"/>
                <a:sym typeface="Consolas"/>
              </a:rPr>
              <a:t>= </a:t>
            </a:r>
            <a:r>
              <a:rPr lang="en" sz="2400">
                <a:solidFill>
                  <a:srgbClr val="D9EAD3"/>
                </a:solidFill>
                <a:latin typeface="Consolas"/>
                <a:ea typeface="Consolas"/>
                <a:cs typeface="Consolas"/>
                <a:sym typeface="Consolas"/>
              </a:rPr>
              <a:t>7.25</a:t>
            </a:r>
            <a:r>
              <a:rPr lang="en" sz="2400">
                <a:latin typeface="Consolas"/>
                <a:ea typeface="Consolas"/>
                <a:cs typeface="Consolas"/>
                <a:sym typeface="Consolas"/>
              </a:rPr>
              <a:t>;</a:t>
            </a:r>
            <a:endParaRPr sz="2400">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rPr lang="en" sz="2400">
                <a:solidFill>
                  <a:srgbClr val="4A86E8"/>
                </a:solidFill>
                <a:latin typeface="Consolas"/>
                <a:ea typeface="Consolas"/>
                <a:cs typeface="Consolas"/>
                <a:sym typeface="Consolas"/>
              </a:rPr>
              <a:t>let </a:t>
            </a:r>
            <a:r>
              <a:rPr lang="en" sz="2400">
                <a:solidFill>
                  <a:srgbClr val="C9DAF8"/>
                </a:solidFill>
                <a:latin typeface="Consolas"/>
                <a:ea typeface="Consolas"/>
                <a:cs typeface="Consolas"/>
                <a:sym typeface="Consolas"/>
              </a:rPr>
              <a:t>applePrice </a:t>
            </a:r>
            <a:r>
              <a:rPr lang="en" sz="2400">
                <a:latin typeface="Consolas"/>
                <a:ea typeface="Consolas"/>
                <a:cs typeface="Consolas"/>
                <a:sym typeface="Consolas"/>
              </a:rPr>
              <a:t>= </a:t>
            </a:r>
            <a:r>
              <a:rPr lang="en" sz="2400">
                <a:solidFill>
                  <a:srgbClr val="D9EAD3"/>
                </a:solidFill>
                <a:latin typeface="Consolas"/>
                <a:ea typeface="Consolas"/>
                <a:cs typeface="Consolas"/>
                <a:sym typeface="Consolas"/>
              </a:rPr>
              <a:t>0.49</a:t>
            </a:r>
            <a:r>
              <a:rPr lang="en" sz="2400">
                <a:latin typeface="Consolas"/>
                <a:ea typeface="Consolas"/>
                <a:cs typeface="Consolas"/>
                <a:sym typeface="Consolas"/>
              </a:rPr>
              <a:t>;</a:t>
            </a:r>
            <a:endParaRPr sz="2400">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4A86E8"/>
                </a:solidFill>
                <a:latin typeface="Consolas"/>
                <a:ea typeface="Consolas"/>
                <a:cs typeface="Consolas"/>
                <a:sym typeface="Consolas"/>
              </a:rPr>
              <a:t>let </a:t>
            </a:r>
            <a:r>
              <a:rPr lang="en" sz="2400">
                <a:solidFill>
                  <a:srgbClr val="C9DAF8"/>
                </a:solidFill>
                <a:latin typeface="Consolas"/>
                <a:ea typeface="Consolas"/>
                <a:cs typeface="Consolas"/>
                <a:sym typeface="Consolas"/>
              </a:rPr>
              <a:t>userFirstName </a:t>
            </a:r>
            <a:r>
              <a:rPr lang="en" sz="2400">
                <a:latin typeface="Consolas"/>
                <a:ea typeface="Consolas"/>
                <a:cs typeface="Consolas"/>
                <a:sym typeface="Consolas"/>
              </a:rPr>
              <a:t>= </a:t>
            </a:r>
            <a:r>
              <a:rPr lang="en" sz="2400">
                <a:solidFill>
                  <a:srgbClr val="F6B26B"/>
                </a:solidFill>
                <a:latin typeface="Consolas"/>
                <a:ea typeface="Consolas"/>
                <a:cs typeface="Consolas"/>
                <a:sym typeface="Consolas"/>
              </a:rPr>
              <a:t>'Jose'</a:t>
            </a:r>
            <a:r>
              <a:rPr lang="en" sz="2400">
                <a:latin typeface="Consolas"/>
                <a:ea typeface="Consolas"/>
                <a:cs typeface="Consolas"/>
                <a:sym typeface="Consolas"/>
              </a:rPr>
              <a:t>;</a:t>
            </a:r>
            <a:endParaRPr sz="2400">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t/>
            </a:r>
            <a:endParaRPr sz="2400">
              <a:solidFill>
                <a:srgbClr val="0000FF"/>
              </a:solidFill>
              <a:latin typeface="Consolas"/>
              <a:ea typeface="Consolas"/>
              <a:cs typeface="Consolas"/>
              <a:sym typeface="Consolas"/>
            </a:endParaRPr>
          </a:p>
          <a:p>
            <a:pPr indent="0" lvl="0" marL="0" rt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000"/>
                                        <p:tgtEl>
                                          <p:spTgt spid="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1000"/>
                                        <p:tgtEl>
                                          <p:spTgt spid="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1000"/>
                                        <p:tgtEl>
                                          <p:spTgt spid="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Effect filter="fade" transition="in">
                                      <p:cBhvr>
                                        <p:cTn dur="1000"/>
                                        <p:tgtEl>
                                          <p:spTgt spid="16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Declare Variables</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a:t>
            </a:r>
            <a:r>
              <a:rPr b="1" lang="en"/>
              <a:t>variables.js</a:t>
            </a:r>
            <a:endParaRPr b="1"/>
          </a:p>
          <a:p>
            <a:pPr indent="-342900" lvl="0" marL="457200" rtl="0">
              <a:spcBef>
                <a:spcPts val="0"/>
              </a:spcBef>
              <a:spcAft>
                <a:spcPts val="0"/>
              </a:spcAft>
              <a:buSzPts val="1800"/>
              <a:buAutoNum type="arabicPeriod"/>
            </a:pPr>
            <a:r>
              <a:rPr lang="en"/>
              <a:t>Declare five different variables and assign them either numbers or strings as values. Be sure to declare variables of either type.</a:t>
            </a:r>
            <a:endParaRPr/>
          </a:p>
          <a:p>
            <a:pPr indent="-342900" lvl="0" marL="457200" rtl="0">
              <a:spcBef>
                <a:spcPts val="0"/>
              </a:spcBef>
              <a:spcAft>
                <a:spcPts val="0"/>
              </a:spcAft>
              <a:buSzPts val="1800"/>
              <a:buAutoNum type="arabicPeriod"/>
            </a:pPr>
            <a:r>
              <a:rPr lang="en"/>
              <a:t>Use a mixture of the </a:t>
            </a:r>
            <a:r>
              <a:rPr b="1" lang="en"/>
              <a:t>let</a:t>
            </a:r>
            <a:r>
              <a:rPr lang="en"/>
              <a:t> and </a:t>
            </a:r>
            <a:r>
              <a:rPr b="1" lang="en"/>
              <a:t>const</a:t>
            </a:r>
            <a:r>
              <a:rPr lang="en"/>
              <a:t> keywords.</a:t>
            </a:r>
            <a:endParaRPr/>
          </a:p>
          <a:p>
            <a:pPr indent="-342900" lvl="0" marL="457200" rtl="0">
              <a:spcBef>
                <a:spcPts val="0"/>
              </a:spcBef>
              <a:spcAft>
                <a:spcPts val="0"/>
              </a:spcAft>
              <a:buSzPts val="1800"/>
              <a:buAutoNum type="arabicPeriod"/>
            </a:pPr>
            <a:r>
              <a:rPr lang="en"/>
              <a:t>Save your file</a:t>
            </a:r>
            <a:endParaRPr/>
          </a:p>
          <a:p>
            <a:pPr indent="-342900" lvl="0" marL="457200" rtl="0">
              <a:spcBef>
                <a:spcPts val="0"/>
              </a:spcBef>
              <a:spcAft>
                <a:spcPts val="0"/>
              </a:spcAft>
              <a:buSzPts val="1800"/>
              <a:buAutoNum type="arabicPeriod"/>
            </a:pPr>
            <a:r>
              <a:rPr lang="en"/>
              <a:t>Does VS Code show you any errors?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Welcome to Intro to JavaScript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JavaScript is the heart of modern web development. Whether or not you succeed in your attempt to become a web developer will, in the end, depend on your ability to understand and write JavaScript code.</a:t>
            </a:r>
            <a:endParaRPr/>
          </a:p>
          <a:p>
            <a:pPr indent="0" lvl="0" marL="0" rtl="0">
              <a:spcBef>
                <a:spcPts val="1600"/>
              </a:spcBef>
              <a:spcAft>
                <a:spcPts val="1600"/>
              </a:spcAft>
              <a:buNone/>
            </a:pPr>
            <a:r>
              <a:t/>
            </a:r>
            <a:endParaRPr/>
          </a:p>
        </p:txBody>
      </p:sp>
      <p:pic>
        <p:nvPicPr>
          <p:cNvPr id="67" name="Google Shape;67;p14"/>
          <p:cNvPicPr preferRelativeResize="0"/>
          <p:nvPr/>
        </p:nvPicPr>
        <p:blipFill>
          <a:blip r:embed="rId3">
            <a:alphaModFix/>
          </a:blip>
          <a:stretch>
            <a:fillRect/>
          </a:stretch>
        </p:blipFill>
        <p:spPr>
          <a:xfrm>
            <a:off x="2327425" y="2334650"/>
            <a:ext cx="4489150" cy="2244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console.log()</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Console.log </a:t>
            </a:r>
            <a:r>
              <a:rPr lang="en"/>
              <a:t>is a built-in JavaScript method. It writes stuff to the console, a place where we can get feedback from the computer about our programs.</a:t>
            </a:r>
            <a:endParaRPr/>
          </a:p>
          <a:p>
            <a:pPr indent="0" lvl="0" marL="0" rtl="0">
              <a:spcBef>
                <a:spcPts val="1600"/>
              </a:spcBef>
              <a:spcAft>
                <a:spcPts val="0"/>
              </a:spcAft>
              <a:buNone/>
            </a:pPr>
            <a:r>
              <a:rPr lang="en"/>
              <a:t>A method is a type of </a:t>
            </a:r>
            <a:r>
              <a:rPr b="1" lang="en"/>
              <a:t>function</a:t>
            </a:r>
            <a:r>
              <a:rPr lang="en"/>
              <a:t>, which are the “workers” of JavaScript. Functions perform actions.</a:t>
            </a:r>
            <a:endParaRPr/>
          </a:p>
          <a:p>
            <a:pPr indent="0" lvl="0" marL="0" rtl="0">
              <a:spcBef>
                <a:spcPts val="1600"/>
              </a:spcBef>
              <a:spcAft>
                <a:spcPts val="1600"/>
              </a:spcAft>
              <a:buNone/>
            </a:pPr>
            <a:r>
              <a:rPr lang="en"/>
              <a:t>If variables are the nouns of the JavaScript language, then functions and methods are its verbs.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10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1000"/>
                                        <p:tgtEl>
                                          <p:spTgt spid="17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to use console.log</a:t>
            </a:r>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Console.log is often used for testing and debugging. </a:t>
            </a:r>
            <a:endParaRPr/>
          </a:p>
          <a:p>
            <a:pPr indent="0" lvl="0" marL="0" rtl="0">
              <a:spcBef>
                <a:spcPts val="1600"/>
              </a:spcBef>
              <a:spcAft>
                <a:spcPts val="0"/>
              </a:spcAft>
              <a:buNone/>
            </a:pPr>
            <a:r>
              <a:rPr lang="en"/>
              <a:t>Let’s say that we had a variable called ‘pizza’ and we wanted to check the value of that variable. That might go like this:</a:t>
            </a:r>
            <a:endParaRPr/>
          </a:p>
          <a:p>
            <a:pPr indent="0" lvl="0" marL="0" rtl="0">
              <a:lnSpc>
                <a:spcPct val="135714"/>
              </a:lnSpc>
              <a:spcBef>
                <a:spcPts val="1600"/>
              </a:spcBef>
              <a:spcAft>
                <a:spcPts val="0"/>
              </a:spcAft>
              <a:buClr>
                <a:schemeClr val="dk1"/>
              </a:buClr>
              <a:buSzPts val="1100"/>
              <a:buFont typeface="Arial"/>
              <a:buNone/>
            </a:pPr>
            <a:r>
              <a:rPr lang="en">
                <a:solidFill>
                  <a:srgbClr val="4A86E8"/>
                </a:solidFill>
                <a:latin typeface="Consolas"/>
                <a:ea typeface="Consolas"/>
                <a:cs typeface="Consolas"/>
                <a:sym typeface="Consolas"/>
              </a:rPr>
              <a:t>let </a:t>
            </a:r>
            <a:r>
              <a:rPr lang="en">
                <a:solidFill>
                  <a:srgbClr val="C9DAF8"/>
                </a:solidFill>
                <a:latin typeface="Consolas"/>
                <a:ea typeface="Consolas"/>
                <a:cs typeface="Consolas"/>
                <a:sym typeface="Consolas"/>
              </a:rPr>
              <a:t>pizza </a:t>
            </a:r>
            <a:r>
              <a:rPr lang="en">
                <a:latin typeface="Consolas"/>
                <a:ea typeface="Consolas"/>
                <a:cs typeface="Consolas"/>
                <a:sym typeface="Consolas"/>
              </a:rPr>
              <a:t>= </a:t>
            </a:r>
            <a:r>
              <a:rPr lang="en">
                <a:solidFill>
                  <a:srgbClr val="F6B26B"/>
                </a:solidFill>
                <a:latin typeface="Consolas"/>
                <a:ea typeface="Consolas"/>
                <a:cs typeface="Consolas"/>
                <a:sym typeface="Consolas"/>
              </a:rPr>
              <a:t>"salami,chicken,and olive"</a:t>
            </a:r>
            <a:r>
              <a:rPr lang="en">
                <a:latin typeface="Consolas"/>
                <a:ea typeface="Consolas"/>
                <a:cs typeface="Consolas"/>
                <a:sym typeface="Consolas"/>
              </a:rPr>
              <a:t>;</a:t>
            </a:r>
            <a:endParaRPr>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rPr lang="en">
                <a:solidFill>
                  <a:srgbClr val="01DEB5"/>
                </a:solidFill>
                <a:latin typeface="Consolas"/>
                <a:ea typeface="Consolas"/>
                <a:cs typeface="Consolas"/>
                <a:sym typeface="Consolas"/>
              </a:rPr>
              <a:t>console</a:t>
            </a:r>
            <a:r>
              <a:rPr lang="en">
                <a:latin typeface="Consolas"/>
                <a:ea typeface="Consolas"/>
                <a:cs typeface="Consolas"/>
                <a:sym typeface="Consolas"/>
              </a:rPr>
              <a:t>.</a:t>
            </a:r>
            <a:r>
              <a:rPr lang="en">
                <a:solidFill>
                  <a:srgbClr val="FFF2CC"/>
                </a:solidFill>
                <a:latin typeface="Consolas"/>
                <a:ea typeface="Consolas"/>
                <a:cs typeface="Consolas"/>
                <a:sym typeface="Consolas"/>
              </a:rPr>
              <a:t>log</a:t>
            </a:r>
            <a:r>
              <a:rPr lang="en">
                <a:latin typeface="Consolas"/>
                <a:ea typeface="Consolas"/>
                <a:cs typeface="Consolas"/>
                <a:sym typeface="Consolas"/>
              </a:rPr>
              <a:t>(</a:t>
            </a:r>
            <a:r>
              <a:rPr lang="en">
                <a:solidFill>
                  <a:srgbClr val="C9DAF8"/>
                </a:solidFill>
                <a:latin typeface="Consolas"/>
                <a:ea typeface="Consolas"/>
                <a:cs typeface="Consolas"/>
                <a:sym typeface="Consolas"/>
              </a:rPr>
              <a:t>pizza</a:t>
            </a:r>
            <a:r>
              <a:rPr lang="en">
                <a:latin typeface="Consolas"/>
                <a:ea typeface="Consolas"/>
                <a:cs typeface="Consolas"/>
                <a:sym typeface="Consolas"/>
              </a:rPr>
              <a:t>); </a:t>
            </a:r>
            <a:endParaRPr>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spcBef>
                <a:spcPts val="0"/>
              </a:spcBef>
              <a:spcAft>
                <a:spcPts val="1600"/>
              </a:spcAft>
              <a:buClr>
                <a:schemeClr val="dk1"/>
              </a:buClr>
              <a:buSzPts val="1100"/>
              <a:buFont typeface="Arial"/>
              <a:buNone/>
            </a:pPr>
            <a:r>
              <a:rPr b="1" lang="en"/>
              <a:t>Notice the semicolon.</a:t>
            </a:r>
            <a:r>
              <a:rPr lang="en"/>
              <a:t> In JavaScript, statements are terminated by a semicolon.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0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10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1000"/>
                                        <p:tgtEl>
                                          <p:spTgt spid="18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Log your variables</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In your </a:t>
            </a:r>
            <a:r>
              <a:rPr b="1" lang="en"/>
              <a:t>variables.js</a:t>
            </a:r>
            <a:r>
              <a:rPr lang="en"/>
              <a:t> file, create a console.log statement for each of your variables.</a:t>
            </a:r>
            <a:endParaRPr/>
          </a:p>
          <a:p>
            <a:pPr indent="-342900" lvl="0" marL="457200" rtl="0">
              <a:spcBef>
                <a:spcPts val="0"/>
              </a:spcBef>
              <a:spcAft>
                <a:spcPts val="0"/>
              </a:spcAft>
              <a:buSzPts val="1800"/>
              <a:buAutoNum type="arabicPeriod"/>
            </a:pPr>
            <a:r>
              <a:rPr lang="en"/>
              <a:t>Remember the format of console.log: </a:t>
            </a:r>
            <a:br>
              <a:rPr lang="en"/>
            </a:br>
            <a:br>
              <a:rPr lang="en" sz="1000"/>
            </a:br>
            <a:r>
              <a:rPr lang="en"/>
              <a:t>	</a:t>
            </a:r>
            <a:r>
              <a:rPr lang="en">
                <a:solidFill>
                  <a:srgbClr val="01DEB5"/>
                </a:solidFill>
                <a:latin typeface="Source Code Pro"/>
                <a:ea typeface="Source Code Pro"/>
                <a:cs typeface="Source Code Pro"/>
                <a:sym typeface="Source Code Pro"/>
              </a:rPr>
              <a:t>console</a:t>
            </a:r>
            <a:r>
              <a:rPr lang="en">
                <a:latin typeface="Source Code Pro"/>
                <a:ea typeface="Source Code Pro"/>
                <a:cs typeface="Source Code Pro"/>
                <a:sym typeface="Source Code Pro"/>
              </a:rPr>
              <a:t>.</a:t>
            </a:r>
            <a:r>
              <a:rPr lang="en">
                <a:solidFill>
                  <a:srgbClr val="FFF2CC"/>
                </a:solidFill>
                <a:latin typeface="Source Code Pro"/>
                <a:ea typeface="Source Code Pro"/>
                <a:cs typeface="Source Code Pro"/>
                <a:sym typeface="Source Code Pro"/>
              </a:rPr>
              <a:t>log</a:t>
            </a:r>
            <a:r>
              <a:rPr lang="en">
                <a:latin typeface="Source Code Pro"/>
                <a:ea typeface="Source Code Pro"/>
                <a:cs typeface="Source Code Pro"/>
                <a:sym typeface="Source Code Pro"/>
              </a:rPr>
              <a:t>(</a:t>
            </a:r>
            <a:r>
              <a:rPr lang="en">
                <a:solidFill>
                  <a:srgbClr val="C9DAF8"/>
                </a:solidFill>
                <a:latin typeface="Source Code Pro"/>
                <a:ea typeface="Source Code Pro"/>
                <a:cs typeface="Source Code Pro"/>
                <a:sym typeface="Source Code Pro"/>
              </a:rPr>
              <a:t>variableName</a:t>
            </a:r>
            <a:r>
              <a:rPr lang="en">
                <a:latin typeface="Source Code Pro"/>
                <a:ea typeface="Source Code Pro"/>
                <a:cs typeface="Source Code Pro"/>
                <a:sym typeface="Source Code Pro"/>
              </a:rPr>
              <a:t>);</a:t>
            </a:r>
            <a:br>
              <a:rPr lang="en">
                <a:latin typeface="Source Code Pro"/>
                <a:ea typeface="Source Code Pro"/>
                <a:cs typeface="Source Code Pro"/>
                <a:sym typeface="Source Code Pro"/>
              </a:rPr>
            </a:br>
            <a:endParaRPr sz="1000">
              <a:latin typeface="Source Code Pro"/>
              <a:ea typeface="Source Code Pro"/>
              <a:cs typeface="Source Code Pro"/>
              <a:sym typeface="Source Code Pro"/>
            </a:endParaRPr>
          </a:p>
          <a:p>
            <a:pPr indent="-342900" lvl="0" marL="457200" rtl="0">
              <a:spcBef>
                <a:spcPts val="0"/>
              </a:spcBef>
              <a:spcAft>
                <a:spcPts val="0"/>
              </a:spcAft>
              <a:buSzPts val="1800"/>
              <a:buAutoNum type="arabicPeriod"/>
            </a:pPr>
            <a:r>
              <a:rPr lang="en"/>
              <a:t>Don’t forget your semicolons!!!</a:t>
            </a:r>
            <a:endParaRPr/>
          </a:p>
          <a:p>
            <a:pPr indent="-342900" lvl="0" marL="457200" rtl="0">
              <a:spcBef>
                <a:spcPts val="0"/>
              </a:spcBef>
              <a:spcAft>
                <a:spcPts val="0"/>
              </a:spcAft>
              <a:buSzPts val="1800"/>
              <a:buAutoNum type="arabicPeriod"/>
            </a:pPr>
            <a:r>
              <a:rPr lang="en"/>
              <a:t>Save your file</a:t>
            </a:r>
            <a:endParaRPr/>
          </a:p>
          <a:p>
            <a:pPr indent="-342900" lvl="0" marL="457200" rtl="0">
              <a:spcBef>
                <a:spcPts val="0"/>
              </a:spcBef>
              <a:spcAft>
                <a:spcPts val="0"/>
              </a:spcAft>
              <a:buSzPts val="1800"/>
              <a:buAutoNum type="arabicPeriod"/>
            </a:pPr>
            <a:r>
              <a:rPr lang="en"/>
              <a:t>Run your code using CodeRunner (</a:t>
            </a:r>
            <a:r>
              <a:rPr b="1" lang="en"/>
              <a:t>ctrl + alt + n</a:t>
            </a:r>
            <a:r>
              <a:rPr lang="en"/>
              <a:t>)</a:t>
            </a:r>
            <a:endParaRPr/>
          </a:p>
          <a:p>
            <a:pPr indent="-342900" lvl="0" marL="457200" rtl="0">
              <a:spcBef>
                <a:spcPts val="0"/>
              </a:spcBef>
              <a:spcAft>
                <a:spcPts val="0"/>
              </a:spcAft>
              <a:buSzPts val="1800"/>
              <a:buAutoNum type="arabicPeriod"/>
            </a:pPr>
            <a:r>
              <a:rPr lang="en"/>
              <a:t>What does it do? You </a:t>
            </a:r>
            <a:r>
              <a:rPr i="1" lang="en"/>
              <a:t>should</a:t>
            </a:r>
            <a:r>
              <a:rPr lang="en"/>
              <a:t> see the values of each of your variables displayed in the console.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0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10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1000"/>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1000"/>
                                        <p:tgtEl>
                                          <p:spTgt spid="1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animEffect filter="fade" transition="in">
                                      <p:cBhvr>
                                        <p:cTn dur="1000"/>
                                        <p:tgtEl>
                                          <p:spTgt spid="18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Break &amp; Check In</a:t>
            </a:r>
            <a:endParaRPr/>
          </a:p>
          <a:p>
            <a:pPr indent="0" lvl="0" marL="0" rtl="0">
              <a:spcBef>
                <a:spcPts val="0"/>
              </a:spcBef>
              <a:spcAft>
                <a:spcPts val="0"/>
              </a:spcAft>
              <a:buNone/>
            </a:pPr>
            <a:r>
              <a:rPr lang="en" sz="1800"/>
              <a:t>Back in 5 minutes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Operations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Operations</a:t>
            </a:r>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JavaScript can perform mathematical operations on numbers.</a:t>
            </a:r>
            <a:endParaRPr/>
          </a:p>
          <a:p>
            <a:pPr indent="0" lvl="0" marL="0" rtl="0">
              <a:lnSpc>
                <a:spcPct val="135714"/>
              </a:lnSpc>
              <a:spcBef>
                <a:spcPts val="1600"/>
              </a:spcBef>
              <a:spcAft>
                <a:spcPts val="0"/>
              </a:spcAft>
              <a:buClr>
                <a:srgbClr val="000000"/>
              </a:buClr>
              <a:buSzPts val="1100"/>
              <a:buFont typeface="Arial"/>
              <a:buNone/>
            </a:pPr>
            <a:r>
              <a:rPr lang="en" sz="2400">
                <a:solidFill>
                  <a:srgbClr val="01DEB5"/>
                </a:solidFill>
                <a:latin typeface="Consolas"/>
                <a:ea typeface="Consolas"/>
                <a:cs typeface="Consolas"/>
                <a:sym typeface="Consolas"/>
              </a:rPr>
              <a:t>console</a:t>
            </a:r>
            <a:r>
              <a:rPr lang="en" sz="2400">
                <a:solidFill>
                  <a:srgbClr val="D4D4D4"/>
                </a:solidFill>
                <a:latin typeface="Consolas"/>
                <a:ea typeface="Consolas"/>
                <a:cs typeface="Consolas"/>
                <a:sym typeface="Consolas"/>
              </a:rPr>
              <a:t>.</a:t>
            </a:r>
            <a:r>
              <a:rPr lang="en" sz="2400">
                <a:solidFill>
                  <a:srgbClr val="FFF2CC"/>
                </a:solidFill>
                <a:latin typeface="Consolas"/>
                <a:ea typeface="Consolas"/>
                <a:cs typeface="Consolas"/>
                <a:sym typeface="Consolas"/>
              </a:rPr>
              <a:t>log</a:t>
            </a:r>
            <a:r>
              <a:rPr lang="en" sz="2400">
                <a:solidFill>
                  <a:srgbClr val="D4D4D4"/>
                </a:solidFill>
                <a:latin typeface="Consolas"/>
                <a:ea typeface="Consolas"/>
                <a:cs typeface="Consolas"/>
                <a:sym typeface="Consolas"/>
              </a:rPr>
              <a:t>(</a:t>
            </a:r>
            <a:r>
              <a:rPr lang="en" sz="2400">
                <a:solidFill>
                  <a:srgbClr val="D9EAD3"/>
                </a:solidFill>
                <a:latin typeface="Consolas"/>
                <a:ea typeface="Consolas"/>
                <a:cs typeface="Consolas"/>
                <a:sym typeface="Consolas"/>
              </a:rPr>
              <a:t>5</a:t>
            </a:r>
            <a:r>
              <a:rPr lang="en" sz="2400">
                <a:solidFill>
                  <a:srgbClr val="D4D4D4"/>
                </a:solidFill>
                <a:latin typeface="Consolas"/>
                <a:ea typeface="Consolas"/>
                <a:cs typeface="Consolas"/>
                <a:sym typeface="Consolas"/>
              </a:rPr>
              <a:t>+</a:t>
            </a:r>
            <a:r>
              <a:rPr lang="en" sz="2400">
                <a:solidFill>
                  <a:srgbClr val="D9EAD3"/>
                </a:solidFill>
                <a:latin typeface="Consolas"/>
                <a:ea typeface="Consolas"/>
                <a:cs typeface="Consolas"/>
                <a:sym typeface="Consolas"/>
              </a:rPr>
              <a:t>2</a:t>
            </a:r>
            <a:r>
              <a:rPr lang="en" sz="2400">
                <a:solidFill>
                  <a:srgbClr val="D4D4D4"/>
                </a:solidFill>
                <a:latin typeface="Consolas"/>
                <a:ea typeface="Consolas"/>
                <a:cs typeface="Consolas"/>
                <a:sym typeface="Consolas"/>
              </a:rPr>
              <a:t>); </a:t>
            </a:r>
            <a:r>
              <a:rPr lang="en" sz="2400">
                <a:solidFill>
                  <a:srgbClr val="93C47D"/>
                </a:solidFill>
                <a:latin typeface="Consolas"/>
                <a:ea typeface="Consolas"/>
                <a:cs typeface="Consolas"/>
                <a:sym typeface="Consolas"/>
              </a:rPr>
              <a:t>// logs 7</a:t>
            </a:r>
            <a:endParaRPr sz="2400">
              <a:solidFill>
                <a:srgbClr val="93C47D"/>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sz="2400">
                <a:solidFill>
                  <a:srgbClr val="01DEB5"/>
                </a:solidFill>
                <a:latin typeface="Consolas"/>
                <a:ea typeface="Consolas"/>
                <a:cs typeface="Consolas"/>
                <a:sym typeface="Consolas"/>
              </a:rPr>
              <a:t>console</a:t>
            </a:r>
            <a:r>
              <a:rPr lang="en" sz="2400">
                <a:solidFill>
                  <a:srgbClr val="D4D4D4"/>
                </a:solidFill>
                <a:latin typeface="Consolas"/>
                <a:ea typeface="Consolas"/>
                <a:cs typeface="Consolas"/>
                <a:sym typeface="Consolas"/>
              </a:rPr>
              <a:t>.</a:t>
            </a:r>
            <a:r>
              <a:rPr lang="en" sz="2400">
                <a:solidFill>
                  <a:srgbClr val="FFF2CC"/>
                </a:solidFill>
                <a:latin typeface="Consolas"/>
                <a:ea typeface="Consolas"/>
                <a:cs typeface="Consolas"/>
                <a:sym typeface="Consolas"/>
              </a:rPr>
              <a:t>log</a:t>
            </a:r>
            <a:r>
              <a:rPr lang="en" sz="2400">
                <a:solidFill>
                  <a:srgbClr val="D4D4D4"/>
                </a:solidFill>
                <a:latin typeface="Consolas"/>
                <a:ea typeface="Consolas"/>
                <a:cs typeface="Consolas"/>
                <a:sym typeface="Consolas"/>
              </a:rPr>
              <a:t>(</a:t>
            </a:r>
            <a:r>
              <a:rPr lang="en" sz="2400">
                <a:solidFill>
                  <a:srgbClr val="D9EAD3"/>
                </a:solidFill>
                <a:latin typeface="Consolas"/>
                <a:ea typeface="Consolas"/>
                <a:cs typeface="Consolas"/>
                <a:sym typeface="Consolas"/>
              </a:rPr>
              <a:t>16</a:t>
            </a:r>
            <a:r>
              <a:rPr lang="en" sz="2400">
                <a:solidFill>
                  <a:srgbClr val="D4D4D4"/>
                </a:solidFill>
                <a:latin typeface="Consolas"/>
                <a:ea typeface="Consolas"/>
                <a:cs typeface="Consolas"/>
                <a:sym typeface="Consolas"/>
              </a:rPr>
              <a:t>-</a:t>
            </a:r>
            <a:r>
              <a:rPr lang="en" sz="2400">
                <a:solidFill>
                  <a:srgbClr val="D9EAD3"/>
                </a:solidFill>
                <a:latin typeface="Consolas"/>
                <a:ea typeface="Consolas"/>
                <a:cs typeface="Consolas"/>
                <a:sym typeface="Consolas"/>
              </a:rPr>
              <a:t>1</a:t>
            </a:r>
            <a:r>
              <a:rPr lang="en" sz="2400">
                <a:solidFill>
                  <a:srgbClr val="D4D4D4"/>
                </a:solidFill>
                <a:latin typeface="Consolas"/>
                <a:ea typeface="Consolas"/>
                <a:cs typeface="Consolas"/>
                <a:sym typeface="Consolas"/>
              </a:rPr>
              <a:t>); </a:t>
            </a:r>
            <a:r>
              <a:rPr lang="en" sz="2400">
                <a:solidFill>
                  <a:srgbClr val="93C47D"/>
                </a:solidFill>
                <a:latin typeface="Consolas"/>
                <a:ea typeface="Consolas"/>
                <a:cs typeface="Consolas"/>
                <a:sym typeface="Consolas"/>
              </a:rPr>
              <a:t>// logs 15</a:t>
            </a:r>
            <a:endParaRPr sz="2400">
              <a:solidFill>
                <a:srgbClr val="93C47D"/>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sz="2400">
                <a:solidFill>
                  <a:srgbClr val="01DEB5"/>
                </a:solidFill>
                <a:latin typeface="Consolas"/>
                <a:ea typeface="Consolas"/>
                <a:cs typeface="Consolas"/>
                <a:sym typeface="Consolas"/>
              </a:rPr>
              <a:t>console</a:t>
            </a:r>
            <a:r>
              <a:rPr lang="en" sz="2400">
                <a:solidFill>
                  <a:srgbClr val="D4D4D4"/>
                </a:solidFill>
                <a:latin typeface="Consolas"/>
                <a:ea typeface="Consolas"/>
                <a:cs typeface="Consolas"/>
                <a:sym typeface="Consolas"/>
              </a:rPr>
              <a:t>.</a:t>
            </a:r>
            <a:r>
              <a:rPr lang="en" sz="2400">
                <a:solidFill>
                  <a:srgbClr val="FFF2CC"/>
                </a:solidFill>
                <a:latin typeface="Consolas"/>
                <a:ea typeface="Consolas"/>
                <a:cs typeface="Consolas"/>
                <a:sym typeface="Consolas"/>
              </a:rPr>
              <a:t>log</a:t>
            </a:r>
            <a:r>
              <a:rPr lang="en" sz="2400">
                <a:solidFill>
                  <a:srgbClr val="D4D4D4"/>
                </a:solidFill>
                <a:latin typeface="Consolas"/>
                <a:ea typeface="Consolas"/>
                <a:cs typeface="Consolas"/>
                <a:sym typeface="Consolas"/>
              </a:rPr>
              <a:t>(</a:t>
            </a:r>
            <a:r>
              <a:rPr lang="en" sz="2400">
                <a:solidFill>
                  <a:srgbClr val="D9EAD3"/>
                </a:solidFill>
                <a:latin typeface="Consolas"/>
                <a:ea typeface="Consolas"/>
                <a:cs typeface="Consolas"/>
                <a:sym typeface="Consolas"/>
              </a:rPr>
              <a:t>5</a:t>
            </a:r>
            <a:r>
              <a:rPr lang="en" sz="2400">
                <a:solidFill>
                  <a:srgbClr val="D4D4D4"/>
                </a:solidFill>
                <a:latin typeface="Consolas"/>
                <a:ea typeface="Consolas"/>
                <a:cs typeface="Consolas"/>
                <a:sym typeface="Consolas"/>
              </a:rPr>
              <a:t> * </a:t>
            </a:r>
            <a:r>
              <a:rPr lang="en" sz="2400">
                <a:solidFill>
                  <a:srgbClr val="D9EAD3"/>
                </a:solidFill>
                <a:latin typeface="Consolas"/>
                <a:ea typeface="Consolas"/>
                <a:cs typeface="Consolas"/>
                <a:sym typeface="Consolas"/>
              </a:rPr>
              <a:t>2</a:t>
            </a:r>
            <a:r>
              <a:rPr lang="en" sz="2400">
                <a:solidFill>
                  <a:srgbClr val="D4D4D4"/>
                </a:solidFill>
                <a:latin typeface="Consolas"/>
                <a:ea typeface="Consolas"/>
                <a:cs typeface="Consolas"/>
                <a:sym typeface="Consolas"/>
              </a:rPr>
              <a:t>); </a:t>
            </a:r>
            <a:r>
              <a:rPr lang="en" sz="2400">
                <a:solidFill>
                  <a:srgbClr val="93C47D"/>
                </a:solidFill>
                <a:latin typeface="Consolas"/>
                <a:ea typeface="Consolas"/>
                <a:cs typeface="Consolas"/>
                <a:sym typeface="Consolas"/>
              </a:rPr>
              <a:t>// logs 10</a:t>
            </a:r>
            <a:endParaRPr sz="2400">
              <a:solidFill>
                <a:srgbClr val="93C47D"/>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sz="2400">
                <a:solidFill>
                  <a:srgbClr val="01DEB5"/>
                </a:solidFill>
                <a:latin typeface="Consolas"/>
                <a:ea typeface="Consolas"/>
                <a:cs typeface="Consolas"/>
                <a:sym typeface="Consolas"/>
              </a:rPr>
              <a:t>console</a:t>
            </a:r>
            <a:r>
              <a:rPr lang="en" sz="2400">
                <a:solidFill>
                  <a:srgbClr val="D4D4D4"/>
                </a:solidFill>
                <a:latin typeface="Consolas"/>
                <a:ea typeface="Consolas"/>
                <a:cs typeface="Consolas"/>
                <a:sym typeface="Consolas"/>
              </a:rPr>
              <a:t>.</a:t>
            </a:r>
            <a:r>
              <a:rPr lang="en" sz="2400">
                <a:solidFill>
                  <a:srgbClr val="FFF2CC"/>
                </a:solidFill>
                <a:latin typeface="Consolas"/>
                <a:ea typeface="Consolas"/>
                <a:cs typeface="Consolas"/>
                <a:sym typeface="Consolas"/>
              </a:rPr>
              <a:t>log</a:t>
            </a:r>
            <a:r>
              <a:rPr lang="en" sz="2400">
                <a:solidFill>
                  <a:srgbClr val="D4D4D4"/>
                </a:solidFill>
                <a:latin typeface="Consolas"/>
                <a:ea typeface="Consolas"/>
                <a:cs typeface="Consolas"/>
                <a:sym typeface="Consolas"/>
              </a:rPr>
              <a:t>(</a:t>
            </a:r>
            <a:r>
              <a:rPr lang="en" sz="2400">
                <a:solidFill>
                  <a:srgbClr val="D9EAD3"/>
                </a:solidFill>
                <a:latin typeface="Consolas"/>
                <a:ea typeface="Consolas"/>
                <a:cs typeface="Consolas"/>
                <a:sym typeface="Consolas"/>
              </a:rPr>
              <a:t>10</a:t>
            </a:r>
            <a:r>
              <a:rPr lang="en" sz="2400">
                <a:solidFill>
                  <a:srgbClr val="D4D4D4"/>
                </a:solidFill>
                <a:latin typeface="Consolas"/>
                <a:ea typeface="Consolas"/>
                <a:cs typeface="Consolas"/>
                <a:sym typeface="Consolas"/>
              </a:rPr>
              <a:t> / </a:t>
            </a:r>
            <a:r>
              <a:rPr lang="en" sz="2400">
                <a:solidFill>
                  <a:srgbClr val="D9EAD3"/>
                </a:solidFill>
                <a:latin typeface="Consolas"/>
                <a:ea typeface="Consolas"/>
                <a:cs typeface="Consolas"/>
                <a:sym typeface="Consolas"/>
              </a:rPr>
              <a:t>2</a:t>
            </a:r>
            <a:r>
              <a:rPr lang="en" sz="2400">
                <a:solidFill>
                  <a:srgbClr val="D4D4D4"/>
                </a:solidFill>
                <a:latin typeface="Consolas"/>
                <a:ea typeface="Consolas"/>
                <a:cs typeface="Consolas"/>
                <a:sym typeface="Consolas"/>
              </a:rPr>
              <a:t>); </a:t>
            </a:r>
            <a:r>
              <a:rPr lang="en" sz="2400">
                <a:solidFill>
                  <a:srgbClr val="93C47D"/>
                </a:solidFill>
                <a:latin typeface="Consolas"/>
                <a:ea typeface="Consolas"/>
                <a:cs typeface="Consolas"/>
                <a:sym typeface="Consolas"/>
              </a:rPr>
              <a:t>// logs 5</a:t>
            </a:r>
            <a:endParaRPr sz="2400">
              <a:solidFill>
                <a:srgbClr val="93C47D"/>
              </a:solidFill>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t/>
            </a:r>
            <a:endParaRPr sz="2400">
              <a:latin typeface="Consolas"/>
              <a:ea typeface="Consolas"/>
              <a:cs typeface="Consolas"/>
              <a:sym typeface="Consolas"/>
            </a:endParaRPr>
          </a:p>
          <a:p>
            <a:pPr indent="0" lvl="0" marL="0" rt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1000"/>
                                        <p:tgtEl>
                                          <p:spTgt spid="2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animEffect filter="fade" transition="in">
                                      <p:cBhvr>
                                        <p:cTn dur="1000"/>
                                        <p:tgtEl>
                                          <p:spTgt spid="2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6" st="6"/>
                                            </p:txEl>
                                          </p:spTgt>
                                        </p:tgtEl>
                                        <p:attrNameLst>
                                          <p:attrName>style.visibility</p:attrName>
                                        </p:attrNameLst>
                                      </p:cBhvr>
                                      <p:to>
                                        <p:strVal val="visible"/>
                                      </p:to>
                                    </p:set>
                                    <p:animEffect filter="fade" transition="in">
                                      <p:cBhvr>
                                        <p:cTn dur="1000"/>
                                        <p:tgtEl>
                                          <p:spTgt spid="20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Try some operations</a:t>
            </a:r>
            <a:endParaRPr/>
          </a:p>
        </p:txBody>
      </p:sp>
      <p:sp>
        <p:nvSpPr>
          <p:cNvPr id="208" name="Google Shape;20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Create a new file called </a:t>
            </a:r>
            <a:r>
              <a:rPr b="1" lang="en"/>
              <a:t>operations.js</a:t>
            </a:r>
            <a:endParaRPr b="1"/>
          </a:p>
          <a:p>
            <a:pPr indent="0" lvl="0" marL="0" rtl="0">
              <a:spcBef>
                <a:spcPts val="1600"/>
              </a:spcBef>
              <a:spcAft>
                <a:spcPts val="0"/>
              </a:spcAft>
              <a:buNone/>
            </a:pPr>
            <a:r>
              <a:rPr lang="en"/>
              <a:t>Use console.log to do some math. Use addition, subtraction, multiplication, and division.</a:t>
            </a:r>
            <a:endParaRPr/>
          </a:p>
          <a:p>
            <a:pPr indent="0" lvl="0" marL="0" rtl="0">
              <a:spcBef>
                <a:spcPts val="1600"/>
              </a:spcBef>
              <a:spcAft>
                <a:spcPts val="0"/>
              </a:spcAft>
              <a:buNone/>
            </a:pPr>
            <a:r>
              <a:rPr lang="en"/>
              <a:t>Try using longer formulas that use more than two numbers and more than one operation.</a:t>
            </a:r>
            <a:endParaRPr/>
          </a:p>
          <a:p>
            <a:pPr indent="0" lvl="0" marL="0" rtl="0">
              <a:spcBef>
                <a:spcPts val="1600"/>
              </a:spcBef>
              <a:spcAft>
                <a:spcPts val="0"/>
              </a:spcAft>
              <a:buNone/>
            </a:pPr>
            <a:r>
              <a:rPr lang="en"/>
              <a:t>Run your program with CodeRunner. </a:t>
            </a:r>
            <a:r>
              <a:rPr b="1" lang="en"/>
              <a:t>ctrl + alt + n</a:t>
            </a:r>
            <a:endParaRPr/>
          </a:p>
          <a:p>
            <a:pPr indent="0" lvl="0" marL="0" rtl="0">
              <a:spcBef>
                <a:spcPts val="1600"/>
              </a:spcBef>
              <a:spcAft>
                <a:spcPts val="1600"/>
              </a:spcAft>
              <a:buNone/>
            </a:pPr>
            <a:r>
              <a:rPr lang="en"/>
              <a:t>Have fun! You’re actually writing a simple JavaScript program.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Modulus</a:t>
            </a:r>
            <a:endParaRPr/>
          </a:p>
        </p:txBody>
      </p:sp>
      <p:sp>
        <p:nvSpPr>
          <p:cNvPr id="214" name="Google Shape;21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unusual type of operator is the modulus. </a:t>
            </a:r>
            <a:endParaRPr/>
          </a:p>
          <a:p>
            <a:pPr indent="0" lvl="0" marL="0" rtl="0">
              <a:spcBef>
                <a:spcPts val="1600"/>
              </a:spcBef>
              <a:spcAft>
                <a:spcPts val="0"/>
              </a:spcAft>
              <a:buNone/>
            </a:pPr>
            <a:r>
              <a:rPr lang="en"/>
              <a:t>The modulus attempts to divide one number into another, but it returns only the </a:t>
            </a:r>
            <a:r>
              <a:rPr i="1" lang="en"/>
              <a:t>remainder</a:t>
            </a:r>
            <a:r>
              <a:rPr lang="en"/>
              <a:t> of that equation. This is more useful than you might think.</a:t>
            </a:r>
            <a:endParaRPr/>
          </a:p>
          <a:p>
            <a:pPr indent="0" lvl="0" marL="0" rtl="0">
              <a:spcBef>
                <a:spcPts val="1600"/>
              </a:spcBef>
              <a:spcAft>
                <a:spcPts val="0"/>
              </a:spcAft>
              <a:buNone/>
            </a:pPr>
            <a:r>
              <a:rPr lang="en"/>
              <a:t>The modulus uses the </a:t>
            </a:r>
            <a:r>
              <a:rPr b="1" lang="en"/>
              <a:t>%</a:t>
            </a:r>
            <a:r>
              <a:rPr lang="en"/>
              <a:t> symbol.</a:t>
            </a:r>
            <a:endParaRPr/>
          </a:p>
          <a:p>
            <a:pPr indent="0" lvl="0" marL="0" rtl="0">
              <a:lnSpc>
                <a:spcPct val="135714"/>
              </a:lnSpc>
              <a:spcBef>
                <a:spcPts val="1600"/>
              </a:spcBef>
              <a:spcAft>
                <a:spcPts val="0"/>
              </a:spcAft>
              <a:buNone/>
            </a:pPr>
            <a:r>
              <a:rPr lang="en" sz="2400">
                <a:solidFill>
                  <a:srgbClr val="01DEB5"/>
                </a:solidFill>
                <a:latin typeface="Consolas"/>
                <a:ea typeface="Consolas"/>
                <a:cs typeface="Consolas"/>
                <a:sym typeface="Consolas"/>
              </a:rPr>
              <a:t>console</a:t>
            </a:r>
            <a:r>
              <a:rPr lang="en" sz="2400">
                <a:solidFill>
                  <a:srgbClr val="D4D4D4"/>
                </a:solidFill>
                <a:latin typeface="Consolas"/>
                <a:ea typeface="Consolas"/>
                <a:cs typeface="Consolas"/>
                <a:sym typeface="Consolas"/>
              </a:rPr>
              <a:t>.</a:t>
            </a:r>
            <a:r>
              <a:rPr lang="en" sz="2400">
                <a:solidFill>
                  <a:srgbClr val="FFF2CC"/>
                </a:solidFill>
                <a:latin typeface="Consolas"/>
                <a:ea typeface="Consolas"/>
                <a:cs typeface="Consolas"/>
                <a:sym typeface="Consolas"/>
              </a:rPr>
              <a:t>log</a:t>
            </a:r>
            <a:r>
              <a:rPr lang="en" sz="2400">
                <a:solidFill>
                  <a:srgbClr val="D4D4D4"/>
                </a:solidFill>
                <a:latin typeface="Consolas"/>
                <a:ea typeface="Consolas"/>
                <a:cs typeface="Consolas"/>
                <a:sym typeface="Consolas"/>
              </a:rPr>
              <a:t>(</a:t>
            </a:r>
            <a:r>
              <a:rPr lang="en" sz="2400">
                <a:solidFill>
                  <a:srgbClr val="B5CEA8"/>
                </a:solidFill>
                <a:latin typeface="Consolas"/>
                <a:ea typeface="Consolas"/>
                <a:cs typeface="Consolas"/>
                <a:sym typeface="Consolas"/>
              </a:rPr>
              <a:t>5</a:t>
            </a:r>
            <a:r>
              <a:rPr lang="en" sz="2400">
                <a:solidFill>
                  <a:srgbClr val="D4D4D4"/>
                </a:solidFill>
                <a:latin typeface="Consolas"/>
                <a:ea typeface="Consolas"/>
                <a:cs typeface="Consolas"/>
                <a:sym typeface="Consolas"/>
              </a:rPr>
              <a:t> % </a:t>
            </a:r>
            <a:r>
              <a:rPr lang="en" sz="2400">
                <a:solidFill>
                  <a:srgbClr val="B5CEA8"/>
                </a:solidFill>
                <a:latin typeface="Consolas"/>
                <a:ea typeface="Consolas"/>
                <a:cs typeface="Consolas"/>
                <a:sym typeface="Consolas"/>
              </a:rPr>
              <a:t>2</a:t>
            </a:r>
            <a:r>
              <a:rPr lang="en" sz="2400">
                <a:solidFill>
                  <a:srgbClr val="D4D4D4"/>
                </a:solidFill>
                <a:latin typeface="Consolas"/>
                <a:ea typeface="Consolas"/>
                <a:cs typeface="Consolas"/>
                <a:sym typeface="Consolas"/>
              </a:rPr>
              <a:t>); </a:t>
            </a:r>
            <a:r>
              <a:rPr lang="en" sz="2400">
                <a:solidFill>
                  <a:srgbClr val="6AA84F"/>
                </a:solidFill>
                <a:latin typeface="Consolas"/>
                <a:ea typeface="Consolas"/>
                <a:cs typeface="Consolas"/>
                <a:sym typeface="Consolas"/>
              </a:rPr>
              <a:t>// logs 1</a:t>
            </a:r>
            <a:endParaRPr sz="2400">
              <a:solidFill>
                <a:srgbClr val="6AA84F"/>
              </a:solidFill>
              <a:latin typeface="Consolas"/>
              <a:ea typeface="Consolas"/>
              <a:cs typeface="Consolas"/>
              <a:sym typeface="Consolas"/>
            </a:endParaRPr>
          </a:p>
          <a:p>
            <a:pPr indent="0" lvl="0" marL="0" rtl="0">
              <a:lnSpc>
                <a:spcPct val="135714"/>
              </a:lnSpc>
              <a:spcBef>
                <a:spcPts val="0"/>
              </a:spcBef>
              <a:spcAft>
                <a:spcPts val="0"/>
              </a:spcAft>
              <a:buNone/>
            </a:pPr>
            <a:r>
              <a:rPr lang="en" sz="2400">
                <a:solidFill>
                  <a:srgbClr val="01DEB5"/>
                </a:solidFill>
                <a:latin typeface="Consolas"/>
                <a:ea typeface="Consolas"/>
                <a:cs typeface="Consolas"/>
                <a:sym typeface="Consolas"/>
              </a:rPr>
              <a:t>console</a:t>
            </a:r>
            <a:r>
              <a:rPr lang="en" sz="2400">
                <a:solidFill>
                  <a:srgbClr val="D4D4D4"/>
                </a:solidFill>
                <a:latin typeface="Consolas"/>
                <a:ea typeface="Consolas"/>
                <a:cs typeface="Consolas"/>
                <a:sym typeface="Consolas"/>
              </a:rPr>
              <a:t>.</a:t>
            </a:r>
            <a:r>
              <a:rPr lang="en" sz="2400">
                <a:solidFill>
                  <a:srgbClr val="FFF2CC"/>
                </a:solidFill>
                <a:latin typeface="Consolas"/>
                <a:ea typeface="Consolas"/>
                <a:cs typeface="Consolas"/>
                <a:sym typeface="Consolas"/>
              </a:rPr>
              <a:t>log</a:t>
            </a:r>
            <a:r>
              <a:rPr lang="en" sz="2400">
                <a:solidFill>
                  <a:srgbClr val="D4D4D4"/>
                </a:solidFill>
                <a:latin typeface="Consolas"/>
                <a:ea typeface="Consolas"/>
                <a:cs typeface="Consolas"/>
                <a:sym typeface="Consolas"/>
              </a:rPr>
              <a:t>(</a:t>
            </a:r>
            <a:r>
              <a:rPr lang="en" sz="2400">
                <a:solidFill>
                  <a:srgbClr val="B5CEA8"/>
                </a:solidFill>
                <a:latin typeface="Consolas"/>
                <a:ea typeface="Consolas"/>
                <a:cs typeface="Consolas"/>
                <a:sym typeface="Consolas"/>
              </a:rPr>
              <a:t>14</a:t>
            </a:r>
            <a:r>
              <a:rPr lang="en" sz="2400">
                <a:solidFill>
                  <a:srgbClr val="D4D4D4"/>
                </a:solidFill>
                <a:latin typeface="Consolas"/>
                <a:ea typeface="Consolas"/>
                <a:cs typeface="Consolas"/>
                <a:sym typeface="Consolas"/>
              </a:rPr>
              <a:t> % </a:t>
            </a:r>
            <a:r>
              <a:rPr lang="en" sz="2400">
                <a:solidFill>
                  <a:srgbClr val="B5CEA8"/>
                </a:solidFill>
                <a:latin typeface="Consolas"/>
                <a:ea typeface="Consolas"/>
                <a:cs typeface="Consolas"/>
                <a:sym typeface="Consolas"/>
              </a:rPr>
              <a:t>5</a:t>
            </a:r>
            <a:r>
              <a:rPr lang="en" sz="2400">
                <a:solidFill>
                  <a:srgbClr val="D4D4D4"/>
                </a:solidFill>
                <a:latin typeface="Consolas"/>
                <a:ea typeface="Consolas"/>
                <a:cs typeface="Consolas"/>
                <a:sym typeface="Consolas"/>
              </a:rPr>
              <a:t>); </a:t>
            </a:r>
            <a:r>
              <a:rPr lang="en" sz="2400">
                <a:solidFill>
                  <a:srgbClr val="6AA84F"/>
                </a:solidFill>
                <a:latin typeface="Consolas"/>
                <a:ea typeface="Consolas"/>
                <a:cs typeface="Consolas"/>
                <a:sym typeface="Consolas"/>
              </a:rPr>
              <a:t>// logs 4</a:t>
            </a:r>
            <a:endParaRPr sz="2400">
              <a:solidFill>
                <a:srgbClr val="6AA84F"/>
              </a:solidFill>
              <a:latin typeface="Consolas"/>
              <a:ea typeface="Consolas"/>
              <a:cs typeface="Consolas"/>
              <a:sym typeface="Consolas"/>
            </a:endParaRPr>
          </a:p>
          <a:p>
            <a:pPr indent="0" lvl="0" marL="0" rtl="0">
              <a:lnSpc>
                <a:spcPct val="135714"/>
              </a:lnSpc>
              <a:spcBef>
                <a:spcPts val="0"/>
              </a:spcBef>
              <a:spcAft>
                <a:spcPts val="0"/>
              </a:spcAft>
              <a:buNone/>
            </a:pPr>
            <a:r>
              <a:t/>
            </a:r>
            <a:endParaRPr sz="2400">
              <a:latin typeface="Consolas"/>
              <a:ea typeface="Consolas"/>
              <a:cs typeface="Consolas"/>
              <a:sym typeface="Consolas"/>
            </a:endParaRPr>
          </a:p>
          <a:p>
            <a:pPr indent="0" lvl="0" marL="0" rtl="0">
              <a:lnSpc>
                <a:spcPct val="135714"/>
              </a:lnSpc>
              <a:spcBef>
                <a:spcPts val="0"/>
              </a:spcBef>
              <a:spcAft>
                <a:spcPts val="0"/>
              </a:spcAft>
              <a:buNone/>
            </a:pPr>
            <a:r>
              <a:t/>
            </a:r>
            <a:endParaRPr sz="2400">
              <a:solidFill>
                <a:srgbClr val="008000"/>
              </a:solidFill>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t/>
            </a:r>
            <a:endParaRPr sz="2400">
              <a:solidFill>
                <a:srgbClr val="008000"/>
              </a:solidFill>
              <a:latin typeface="Consolas"/>
              <a:ea typeface="Consolas"/>
              <a:cs typeface="Consolas"/>
              <a:sym typeface="Consolas"/>
            </a:endParaRPr>
          </a:p>
          <a:p>
            <a:pPr indent="0" lvl="0" marL="0" rt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10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1000"/>
                                        <p:tgtEl>
                                          <p:spTgt spid="2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Effect filter="fade" transition="in">
                                      <p:cBhvr>
                                        <p:cTn dur="1000"/>
                                        <p:tgtEl>
                                          <p:spTgt spid="2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Effect filter="fade" transition="in">
                                      <p:cBhvr>
                                        <p:cTn dur="1000"/>
                                        <p:tgtEl>
                                          <p:spTgt spid="2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animEffect filter="fade" transition="in">
                                      <p:cBhvr>
                                        <p:cTn dur="1000"/>
                                        <p:tgtEl>
                                          <p:spTgt spid="2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animEffect filter="fade" transition="in">
                                      <p:cBhvr>
                                        <p:cTn dur="1000"/>
                                        <p:tgtEl>
                                          <p:spTgt spid="2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6" st="6"/>
                                            </p:txEl>
                                          </p:spTgt>
                                        </p:tgtEl>
                                        <p:attrNameLst>
                                          <p:attrName>style.visibility</p:attrName>
                                        </p:attrNameLst>
                                      </p:cBhvr>
                                      <p:to>
                                        <p:strVal val="visible"/>
                                      </p:to>
                                    </p:set>
                                    <p:animEffect filter="fade" transition="in">
                                      <p:cBhvr>
                                        <p:cTn dur="1000"/>
                                        <p:tgtEl>
                                          <p:spTgt spid="21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7" st="7"/>
                                            </p:txEl>
                                          </p:spTgt>
                                        </p:tgtEl>
                                        <p:attrNameLst>
                                          <p:attrName>style.visibility</p:attrName>
                                        </p:attrNameLst>
                                      </p:cBhvr>
                                      <p:to>
                                        <p:strVal val="visible"/>
                                      </p:to>
                                    </p:set>
                                    <p:animEffect filter="fade" transition="in">
                                      <p:cBhvr>
                                        <p:cTn dur="1000"/>
                                        <p:tgtEl>
                                          <p:spTgt spid="21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8" st="8"/>
                                            </p:txEl>
                                          </p:spTgt>
                                        </p:tgtEl>
                                        <p:attrNameLst>
                                          <p:attrName>style.visibility</p:attrName>
                                        </p:attrNameLst>
                                      </p:cBhvr>
                                      <p:to>
                                        <p:strVal val="visible"/>
                                      </p:to>
                                    </p:set>
                                    <p:animEffect filter="fade" transition="in">
                                      <p:cBhvr>
                                        <p:cTn dur="1000"/>
                                        <p:tgtEl>
                                          <p:spTgt spid="21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The Modulus</a:t>
            </a:r>
            <a:endParaRPr/>
          </a:p>
        </p:txBody>
      </p:sp>
      <p:sp>
        <p:nvSpPr>
          <p:cNvPr id="220" name="Google Shape;22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35714"/>
              </a:lnSpc>
              <a:spcBef>
                <a:spcPts val="0"/>
              </a:spcBef>
              <a:spcAft>
                <a:spcPts val="0"/>
              </a:spcAft>
              <a:buClr>
                <a:srgbClr val="000000"/>
              </a:buClr>
              <a:buSzPts val="1100"/>
              <a:buFont typeface="Arial"/>
              <a:buNone/>
            </a:pPr>
            <a:r>
              <a:rPr lang="en">
                <a:solidFill>
                  <a:srgbClr val="569CD6"/>
                </a:solidFill>
                <a:latin typeface="Consolas"/>
                <a:ea typeface="Consolas"/>
                <a:cs typeface="Consolas"/>
                <a:sym typeface="Consolas"/>
              </a:rPr>
              <a:t>let</a:t>
            </a:r>
            <a:r>
              <a:rPr lang="en">
                <a:solidFill>
                  <a:srgbClr val="D4D4D4"/>
                </a:solidFill>
                <a:latin typeface="Consolas"/>
                <a:ea typeface="Consolas"/>
                <a:cs typeface="Consolas"/>
                <a:sym typeface="Consolas"/>
              </a:rPr>
              <a:t> </a:t>
            </a:r>
            <a:r>
              <a:rPr lang="en">
                <a:solidFill>
                  <a:srgbClr val="C9DAF8"/>
                </a:solidFill>
                <a:latin typeface="Consolas"/>
                <a:ea typeface="Consolas"/>
                <a:cs typeface="Consolas"/>
                <a:sym typeface="Consolas"/>
              </a:rPr>
              <a:t>modulusTest01 </a:t>
            </a:r>
            <a:r>
              <a:rPr lang="en">
                <a:solidFill>
                  <a:srgbClr val="D4D4D4"/>
                </a:solidFill>
                <a:latin typeface="Consolas"/>
                <a:ea typeface="Consolas"/>
                <a:cs typeface="Consolas"/>
                <a:sym typeface="Consolas"/>
              </a:rPr>
              <a:t>= </a:t>
            </a:r>
            <a:r>
              <a:rPr lang="en">
                <a:solidFill>
                  <a:srgbClr val="B5CEA8"/>
                </a:solidFill>
                <a:latin typeface="Consolas"/>
                <a:ea typeface="Consolas"/>
                <a:cs typeface="Consolas"/>
                <a:sym typeface="Consolas"/>
              </a:rPr>
              <a:t>5</a:t>
            </a:r>
            <a:r>
              <a:rPr lang="en">
                <a:solidFill>
                  <a:srgbClr val="D4D4D4"/>
                </a:solidFill>
                <a:latin typeface="Consolas"/>
                <a:ea typeface="Consolas"/>
                <a:cs typeface="Consolas"/>
                <a:sym typeface="Consolas"/>
              </a:rPr>
              <a:t> % </a:t>
            </a:r>
            <a:r>
              <a:rPr lang="en">
                <a:solidFill>
                  <a:srgbClr val="B5CEA8"/>
                </a:solidFill>
                <a:latin typeface="Consolas"/>
                <a:ea typeface="Consolas"/>
                <a:cs typeface="Consolas"/>
                <a:sym typeface="Consolas"/>
              </a:rPr>
              <a:t>2</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a:solidFill>
                  <a:srgbClr val="569CD6"/>
                </a:solidFill>
                <a:latin typeface="Consolas"/>
                <a:ea typeface="Consolas"/>
                <a:cs typeface="Consolas"/>
                <a:sym typeface="Consolas"/>
              </a:rPr>
              <a:t>let</a:t>
            </a:r>
            <a:r>
              <a:rPr lang="en">
                <a:solidFill>
                  <a:srgbClr val="D4D4D4"/>
                </a:solidFill>
                <a:latin typeface="Consolas"/>
                <a:ea typeface="Consolas"/>
                <a:cs typeface="Consolas"/>
                <a:sym typeface="Consolas"/>
              </a:rPr>
              <a:t> </a:t>
            </a:r>
            <a:r>
              <a:rPr lang="en">
                <a:solidFill>
                  <a:srgbClr val="C9DAF8"/>
                </a:solidFill>
                <a:latin typeface="Consolas"/>
                <a:ea typeface="Consolas"/>
                <a:cs typeface="Consolas"/>
                <a:sym typeface="Consolas"/>
              </a:rPr>
              <a:t>modulusTest02 </a:t>
            </a:r>
            <a:r>
              <a:rPr lang="en">
                <a:solidFill>
                  <a:srgbClr val="D4D4D4"/>
                </a:solidFill>
                <a:latin typeface="Consolas"/>
                <a:ea typeface="Consolas"/>
                <a:cs typeface="Consolas"/>
                <a:sym typeface="Consolas"/>
              </a:rPr>
              <a:t>= </a:t>
            </a:r>
            <a:r>
              <a:rPr lang="en">
                <a:solidFill>
                  <a:srgbClr val="B5CEA8"/>
                </a:solidFill>
                <a:latin typeface="Consolas"/>
                <a:ea typeface="Consolas"/>
                <a:cs typeface="Consolas"/>
                <a:sym typeface="Consolas"/>
              </a:rPr>
              <a:t>10</a:t>
            </a:r>
            <a:r>
              <a:rPr lang="en">
                <a:solidFill>
                  <a:srgbClr val="D4D4D4"/>
                </a:solidFill>
                <a:latin typeface="Consolas"/>
                <a:ea typeface="Consolas"/>
                <a:cs typeface="Consolas"/>
                <a:sym typeface="Consolas"/>
              </a:rPr>
              <a:t> % </a:t>
            </a:r>
            <a:r>
              <a:rPr lang="en">
                <a:solidFill>
                  <a:srgbClr val="B5CEA8"/>
                </a:solidFill>
                <a:latin typeface="Consolas"/>
                <a:ea typeface="Consolas"/>
                <a:cs typeface="Consolas"/>
                <a:sym typeface="Consolas"/>
              </a:rPr>
              <a:t>2</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a:solidFill>
                  <a:srgbClr val="569CD6"/>
                </a:solidFill>
                <a:latin typeface="Consolas"/>
                <a:ea typeface="Consolas"/>
                <a:cs typeface="Consolas"/>
                <a:sym typeface="Consolas"/>
              </a:rPr>
              <a:t>let</a:t>
            </a:r>
            <a:r>
              <a:rPr lang="en">
                <a:solidFill>
                  <a:srgbClr val="D4D4D4"/>
                </a:solidFill>
                <a:latin typeface="Consolas"/>
                <a:ea typeface="Consolas"/>
                <a:cs typeface="Consolas"/>
                <a:sym typeface="Consolas"/>
              </a:rPr>
              <a:t> </a:t>
            </a:r>
            <a:r>
              <a:rPr lang="en">
                <a:solidFill>
                  <a:srgbClr val="C9DAF8"/>
                </a:solidFill>
                <a:latin typeface="Consolas"/>
                <a:ea typeface="Consolas"/>
                <a:cs typeface="Consolas"/>
                <a:sym typeface="Consolas"/>
              </a:rPr>
              <a:t>modulusTest03 </a:t>
            </a:r>
            <a:r>
              <a:rPr lang="en">
                <a:solidFill>
                  <a:srgbClr val="D4D4D4"/>
                </a:solidFill>
                <a:latin typeface="Consolas"/>
                <a:ea typeface="Consolas"/>
                <a:cs typeface="Consolas"/>
                <a:sym typeface="Consolas"/>
              </a:rPr>
              <a:t>= </a:t>
            </a:r>
            <a:r>
              <a:rPr lang="en">
                <a:solidFill>
                  <a:srgbClr val="B5CEA8"/>
                </a:solidFill>
                <a:latin typeface="Consolas"/>
                <a:ea typeface="Consolas"/>
                <a:cs typeface="Consolas"/>
                <a:sym typeface="Consolas"/>
              </a:rPr>
              <a:t>15</a:t>
            </a:r>
            <a:r>
              <a:rPr lang="en">
                <a:solidFill>
                  <a:srgbClr val="D4D4D4"/>
                </a:solidFill>
                <a:latin typeface="Consolas"/>
                <a:ea typeface="Consolas"/>
                <a:cs typeface="Consolas"/>
                <a:sym typeface="Consolas"/>
              </a:rPr>
              <a:t> % </a:t>
            </a:r>
            <a:r>
              <a:rPr lang="en">
                <a:solidFill>
                  <a:srgbClr val="B5CEA8"/>
                </a:solidFill>
                <a:latin typeface="Consolas"/>
                <a:ea typeface="Consolas"/>
                <a:cs typeface="Consolas"/>
                <a:sym typeface="Consolas"/>
              </a:rPr>
              <a:t>10</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a:solidFill>
                  <a:srgbClr val="569CD6"/>
                </a:solidFill>
                <a:latin typeface="Consolas"/>
                <a:ea typeface="Consolas"/>
                <a:cs typeface="Consolas"/>
                <a:sym typeface="Consolas"/>
              </a:rPr>
              <a:t>let</a:t>
            </a:r>
            <a:r>
              <a:rPr lang="en">
                <a:solidFill>
                  <a:srgbClr val="D4D4D4"/>
                </a:solidFill>
                <a:latin typeface="Consolas"/>
                <a:ea typeface="Consolas"/>
                <a:cs typeface="Consolas"/>
                <a:sym typeface="Consolas"/>
              </a:rPr>
              <a:t> </a:t>
            </a:r>
            <a:r>
              <a:rPr lang="en">
                <a:solidFill>
                  <a:srgbClr val="C9DAF8"/>
                </a:solidFill>
                <a:latin typeface="Consolas"/>
                <a:ea typeface="Consolas"/>
                <a:cs typeface="Consolas"/>
                <a:sym typeface="Consolas"/>
              </a:rPr>
              <a:t>modulusTest04 </a:t>
            </a:r>
            <a:r>
              <a:rPr lang="en">
                <a:solidFill>
                  <a:srgbClr val="D4D4D4"/>
                </a:solidFill>
                <a:latin typeface="Consolas"/>
                <a:ea typeface="Consolas"/>
                <a:cs typeface="Consolas"/>
                <a:sym typeface="Consolas"/>
              </a:rPr>
              <a:t>= </a:t>
            </a:r>
            <a:r>
              <a:rPr lang="en">
                <a:solidFill>
                  <a:srgbClr val="B5CEA8"/>
                </a:solidFill>
                <a:latin typeface="Consolas"/>
                <a:ea typeface="Consolas"/>
                <a:cs typeface="Consolas"/>
                <a:sym typeface="Consolas"/>
              </a:rPr>
              <a:t>100</a:t>
            </a:r>
            <a:r>
              <a:rPr lang="en">
                <a:solidFill>
                  <a:srgbClr val="D4D4D4"/>
                </a:solidFill>
                <a:latin typeface="Consolas"/>
                <a:ea typeface="Consolas"/>
                <a:cs typeface="Consolas"/>
                <a:sym typeface="Consolas"/>
              </a:rPr>
              <a:t> % </a:t>
            </a:r>
            <a:r>
              <a:rPr lang="en">
                <a:solidFill>
                  <a:srgbClr val="B5CEA8"/>
                </a:solidFill>
                <a:latin typeface="Consolas"/>
                <a:ea typeface="Consolas"/>
                <a:cs typeface="Consolas"/>
                <a:sym typeface="Consolas"/>
              </a:rPr>
              <a:t>99</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a:solidFill>
                  <a:srgbClr val="569CD6"/>
                </a:solidFill>
                <a:latin typeface="Consolas"/>
                <a:ea typeface="Consolas"/>
                <a:cs typeface="Consolas"/>
                <a:sym typeface="Consolas"/>
              </a:rPr>
              <a:t>let</a:t>
            </a:r>
            <a:r>
              <a:rPr lang="en">
                <a:solidFill>
                  <a:srgbClr val="D4D4D4"/>
                </a:solidFill>
                <a:latin typeface="Consolas"/>
                <a:ea typeface="Consolas"/>
                <a:cs typeface="Consolas"/>
                <a:sym typeface="Consolas"/>
              </a:rPr>
              <a:t> </a:t>
            </a:r>
            <a:r>
              <a:rPr lang="en">
                <a:solidFill>
                  <a:srgbClr val="C9DAF8"/>
                </a:solidFill>
                <a:latin typeface="Consolas"/>
                <a:ea typeface="Consolas"/>
                <a:cs typeface="Consolas"/>
                <a:sym typeface="Consolas"/>
              </a:rPr>
              <a:t>modulusTest05 </a:t>
            </a:r>
            <a:r>
              <a:rPr lang="en">
                <a:solidFill>
                  <a:srgbClr val="D4D4D4"/>
                </a:solidFill>
                <a:latin typeface="Consolas"/>
                <a:ea typeface="Consolas"/>
                <a:cs typeface="Consolas"/>
                <a:sym typeface="Consolas"/>
              </a:rPr>
              <a:t>= </a:t>
            </a:r>
            <a:r>
              <a:rPr lang="en">
                <a:solidFill>
                  <a:srgbClr val="B5CEA8"/>
                </a:solidFill>
                <a:latin typeface="Consolas"/>
                <a:ea typeface="Consolas"/>
                <a:cs typeface="Consolas"/>
                <a:sym typeface="Consolas"/>
              </a:rPr>
              <a:t>6</a:t>
            </a:r>
            <a:r>
              <a:rPr lang="en">
                <a:solidFill>
                  <a:srgbClr val="D4D4D4"/>
                </a:solidFill>
                <a:latin typeface="Consolas"/>
                <a:ea typeface="Consolas"/>
                <a:cs typeface="Consolas"/>
                <a:sym typeface="Consolas"/>
              </a:rPr>
              <a:t> % </a:t>
            </a:r>
            <a:r>
              <a:rPr lang="en">
                <a:solidFill>
                  <a:srgbClr val="B5CEA8"/>
                </a:solidFill>
                <a:latin typeface="Consolas"/>
                <a:ea typeface="Consolas"/>
                <a:cs typeface="Consolas"/>
                <a:sym typeface="Consolas"/>
              </a:rPr>
              <a:t>4</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a:solidFill>
                  <a:srgbClr val="569CD6"/>
                </a:solidFill>
                <a:latin typeface="Consolas"/>
                <a:ea typeface="Consolas"/>
                <a:cs typeface="Consolas"/>
                <a:sym typeface="Consolas"/>
              </a:rPr>
              <a:t>let</a:t>
            </a:r>
            <a:r>
              <a:rPr lang="en">
                <a:solidFill>
                  <a:srgbClr val="D4D4D4"/>
                </a:solidFill>
                <a:latin typeface="Consolas"/>
                <a:ea typeface="Consolas"/>
                <a:cs typeface="Consolas"/>
                <a:sym typeface="Consolas"/>
              </a:rPr>
              <a:t> </a:t>
            </a:r>
            <a:r>
              <a:rPr lang="en">
                <a:solidFill>
                  <a:srgbClr val="C9DAF8"/>
                </a:solidFill>
                <a:latin typeface="Consolas"/>
                <a:ea typeface="Consolas"/>
                <a:cs typeface="Consolas"/>
                <a:sym typeface="Consolas"/>
              </a:rPr>
              <a:t>modulusTest06 </a:t>
            </a:r>
            <a:r>
              <a:rPr lang="en">
                <a:solidFill>
                  <a:srgbClr val="D4D4D4"/>
                </a:solidFill>
                <a:latin typeface="Consolas"/>
                <a:ea typeface="Consolas"/>
                <a:cs typeface="Consolas"/>
                <a:sym typeface="Consolas"/>
              </a:rPr>
              <a:t>= </a:t>
            </a:r>
            <a:r>
              <a:rPr lang="en">
                <a:solidFill>
                  <a:srgbClr val="B5CEA8"/>
                </a:solidFill>
                <a:latin typeface="Consolas"/>
                <a:ea typeface="Consolas"/>
                <a:cs typeface="Consolas"/>
                <a:sym typeface="Consolas"/>
              </a:rPr>
              <a:t>16</a:t>
            </a:r>
            <a:r>
              <a:rPr lang="en">
                <a:solidFill>
                  <a:srgbClr val="D4D4D4"/>
                </a:solidFill>
                <a:latin typeface="Consolas"/>
                <a:ea typeface="Consolas"/>
                <a:cs typeface="Consolas"/>
                <a:sym typeface="Consolas"/>
              </a:rPr>
              <a:t> % </a:t>
            </a:r>
            <a:r>
              <a:rPr lang="en">
                <a:solidFill>
                  <a:srgbClr val="B5CEA8"/>
                </a:solidFill>
                <a:latin typeface="Consolas"/>
                <a:ea typeface="Consolas"/>
                <a:cs typeface="Consolas"/>
                <a:sym typeface="Consolas"/>
              </a:rPr>
              <a:t>6</a:t>
            </a:r>
            <a:r>
              <a:rPr lang="en">
                <a:solidFill>
                  <a:srgbClr val="D4D4D4"/>
                </a:solidFill>
                <a:latin typeface="Consolas"/>
                <a:ea typeface="Consolas"/>
                <a:cs typeface="Consolas"/>
                <a:sym typeface="Consolas"/>
              </a:rPr>
              <a:t>;</a:t>
            </a:r>
            <a:endParaRPr>
              <a:solidFill>
                <a:srgbClr val="D4D4D4"/>
              </a:solidFill>
              <a:latin typeface="Consolas"/>
              <a:ea typeface="Consolas"/>
              <a:cs typeface="Consolas"/>
              <a:sym typeface="Consolas"/>
            </a:endParaRPr>
          </a:p>
          <a:p>
            <a:pPr indent="0" lvl="0" marL="0" rtl="0">
              <a:spcBef>
                <a:spcPts val="0"/>
              </a:spcBef>
              <a:spcAft>
                <a:spcPts val="0"/>
              </a:spcAft>
              <a:buNone/>
            </a:pPr>
            <a:r>
              <a:t/>
            </a:r>
            <a:endParaRPr/>
          </a:p>
          <a:p>
            <a:pPr indent="0" lvl="0" marL="0" rtl="0">
              <a:spcBef>
                <a:spcPts val="1600"/>
              </a:spcBef>
              <a:spcAft>
                <a:spcPts val="1600"/>
              </a:spcAft>
              <a:buNone/>
            </a:pPr>
            <a:r>
              <a:rPr lang="en"/>
              <a:t>What do these work out to be? Use console.log to find out.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 Concatenation</a:t>
            </a:r>
            <a:endParaRPr/>
          </a:p>
        </p:txBody>
      </p:sp>
      <p:sp>
        <p:nvSpPr>
          <p:cNvPr id="226" name="Google Shape;22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 concatenation is basically “adding” two strings together. </a:t>
            </a:r>
            <a:endParaRPr/>
          </a:p>
          <a:p>
            <a:pPr indent="0" lvl="0" marL="0" rtl="0">
              <a:lnSpc>
                <a:spcPct val="135714"/>
              </a:lnSpc>
              <a:spcBef>
                <a:spcPts val="1600"/>
              </a:spcBef>
              <a:spcAft>
                <a:spcPts val="0"/>
              </a:spcAft>
              <a:buNone/>
            </a:pPr>
            <a:r>
              <a:rPr lang="en">
                <a:solidFill>
                  <a:srgbClr val="01DEB5"/>
                </a:solidFill>
                <a:latin typeface="Consolas"/>
                <a:ea typeface="Consolas"/>
                <a:cs typeface="Consolas"/>
                <a:sym typeface="Consolas"/>
              </a:rPr>
              <a:t>console</a:t>
            </a:r>
            <a:r>
              <a:rPr lang="en">
                <a:solidFill>
                  <a:srgbClr val="D4D4D4"/>
                </a:solidFill>
                <a:latin typeface="Consolas"/>
                <a:ea typeface="Consolas"/>
                <a:cs typeface="Consolas"/>
                <a:sym typeface="Consolas"/>
              </a:rPr>
              <a:t>.</a:t>
            </a:r>
            <a:r>
              <a:rPr lang="en">
                <a:solidFill>
                  <a:srgbClr val="FFF2CC"/>
                </a:solidFill>
                <a:latin typeface="Consolas"/>
                <a:ea typeface="Consolas"/>
                <a:cs typeface="Consolas"/>
                <a:sym typeface="Consolas"/>
              </a:rPr>
              <a:t>log</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"Hello"</a:t>
            </a:r>
            <a:r>
              <a:rPr lang="en">
                <a:solidFill>
                  <a:srgbClr val="D4D4D4"/>
                </a:solidFill>
                <a:latin typeface="Consolas"/>
                <a:ea typeface="Consolas"/>
                <a:cs typeface="Consolas"/>
                <a:sym typeface="Consolas"/>
              </a:rPr>
              <a:t> + </a:t>
            </a:r>
            <a:r>
              <a:rPr lang="en">
                <a:solidFill>
                  <a:srgbClr val="CE9178"/>
                </a:solidFill>
                <a:latin typeface="Consolas"/>
                <a:ea typeface="Consolas"/>
                <a:cs typeface="Consolas"/>
                <a:sym typeface="Consolas"/>
              </a:rPr>
              <a:t>" "</a:t>
            </a:r>
            <a:r>
              <a:rPr lang="en">
                <a:solidFill>
                  <a:srgbClr val="D4D4D4"/>
                </a:solidFill>
                <a:latin typeface="Consolas"/>
                <a:ea typeface="Consolas"/>
                <a:cs typeface="Consolas"/>
                <a:sym typeface="Consolas"/>
              </a:rPr>
              <a:t> + </a:t>
            </a:r>
            <a:r>
              <a:rPr lang="en">
                <a:solidFill>
                  <a:srgbClr val="CE9178"/>
                </a:solidFill>
                <a:latin typeface="Consolas"/>
                <a:ea typeface="Consolas"/>
                <a:cs typeface="Consolas"/>
                <a:sym typeface="Consolas"/>
              </a:rPr>
              <a:t>"World"</a:t>
            </a:r>
            <a:r>
              <a:rPr lang="en">
                <a:solidFill>
                  <a:srgbClr val="D4D4D4"/>
                </a:solidFill>
                <a:latin typeface="Consolas"/>
                <a:ea typeface="Consolas"/>
                <a:cs typeface="Consolas"/>
                <a:sym typeface="Consolas"/>
              </a:rPr>
              <a:t>); </a:t>
            </a:r>
            <a:r>
              <a:rPr lang="en">
                <a:solidFill>
                  <a:srgbClr val="608B4E"/>
                </a:solidFill>
                <a:latin typeface="Consolas"/>
                <a:ea typeface="Consolas"/>
                <a:cs typeface="Consolas"/>
                <a:sym typeface="Consolas"/>
              </a:rPr>
              <a:t>// logs "Hello World"</a:t>
            </a:r>
            <a:endParaRPr>
              <a:solidFill>
                <a:srgbClr val="608B4E"/>
              </a:solidFill>
              <a:latin typeface="Consolas"/>
              <a:ea typeface="Consolas"/>
              <a:cs typeface="Consolas"/>
              <a:sym typeface="Consolas"/>
            </a:endParaRPr>
          </a:p>
          <a:p>
            <a:pPr indent="0" lvl="0" marL="0" rtl="0">
              <a:lnSpc>
                <a:spcPct val="135714"/>
              </a:lnSpc>
              <a:spcBef>
                <a:spcPts val="0"/>
              </a:spcBef>
              <a:spcAft>
                <a:spcPts val="0"/>
              </a:spcAft>
              <a:buNone/>
            </a:pPr>
            <a:r>
              <a:rPr lang="en">
                <a:solidFill>
                  <a:srgbClr val="01DEB5"/>
                </a:solidFill>
                <a:latin typeface="Consolas"/>
                <a:ea typeface="Consolas"/>
                <a:cs typeface="Consolas"/>
                <a:sym typeface="Consolas"/>
              </a:rPr>
              <a:t>console</a:t>
            </a:r>
            <a:r>
              <a:rPr lang="en">
                <a:solidFill>
                  <a:srgbClr val="D4D4D4"/>
                </a:solidFill>
                <a:latin typeface="Consolas"/>
                <a:ea typeface="Consolas"/>
                <a:cs typeface="Consolas"/>
                <a:sym typeface="Consolas"/>
              </a:rPr>
              <a:t>.</a:t>
            </a:r>
            <a:r>
              <a:rPr lang="en">
                <a:solidFill>
                  <a:srgbClr val="FFF2CC"/>
                </a:solidFill>
                <a:latin typeface="Consolas"/>
                <a:ea typeface="Consolas"/>
                <a:cs typeface="Consolas"/>
                <a:sym typeface="Consolas"/>
              </a:rPr>
              <a:t>log</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"Hello "</a:t>
            </a:r>
            <a:r>
              <a:rPr lang="en">
                <a:solidFill>
                  <a:srgbClr val="D4D4D4"/>
                </a:solidFill>
                <a:latin typeface="Consolas"/>
                <a:ea typeface="Consolas"/>
                <a:cs typeface="Consolas"/>
                <a:sym typeface="Consolas"/>
              </a:rPr>
              <a:t>+</a:t>
            </a:r>
            <a:r>
              <a:rPr lang="en">
                <a:solidFill>
                  <a:srgbClr val="CE9178"/>
                </a:solidFill>
                <a:latin typeface="Consolas"/>
                <a:ea typeface="Consolas"/>
                <a:cs typeface="Consolas"/>
                <a:sym typeface="Consolas"/>
              </a:rPr>
              <a:t>"World"</a:t>
            </a:r>
            <a:r>
              <a:rPr lang="en">
                <a:solidFill>
                  <a:srgbClr val="D4D4D4"/>
                </a:solidFill>
                <a:latin typeface="Consolas"/>
                <a:ea typeface="Consolas"/>
                <a:cs typeface="Consolas"/>
                <a:sym typeface="Consolas"/>
              </a:rPr>
              <a:t>); </a:t>
            </a:r>
            <a:r>
              <a:rPr lang="en">
                <a:solidFill>
                  <a:srgbClr val="608B4E"/>
                </a:solidFill>
                <a:latin typeface="Consolas"/>
                <a:ea typeface="Consolas"/>
                <a:cs typeface="Consolas"/>
                <a:sym typeface="Consolas"/>
              </a:rPr>
              <a:t>// also logs "Hello World"</a:t>
            </a:r>
            <a:endParaRPr>
              <a:latin typeface="Consolas"/>
              <a:ea typeface="Consolas"/>
              <a:cs typeface="Consolas"/>
              <a:sym typeface="Consolas"/>
            </a:endParaRPr>
          </a:p>
          <a:p>
            <a:pPr indent="0" lvl="0" marL="0" rtl="0">
              <a:lnSpc>
                <a:spcPct val="135714"/>
              </a:lnSpc>
              <a:spcBef>
                <a:spcPts val="0"/>
              </a:spcBef>
              <a:spcAft>
                <a:spcPts val="0"/>
              </a:spcAft>
              <a:buNone/>
            </a:pPr>
            <a:r>
              <a:t/>
            </a:r>
            <a:endParaRPr>
              <a:solidFill>
                <a:srgbClr val="008000"/>
              </a:solidFill>
              <a:latin typeface="Consolas"/>
              <a:ea typeface="Consolas"/>
              <a:cs typeface="Consolas"/>
              <a:sym typeface="Consolas"/>
            </a:endParaRPr>
          </a:p>
          <a:p>
            <a:pPr indent="0" lvl="0" marL="0" rtl="0">
              <a:spcBef>
                <a:spcPts val="0"/>
              </a:spcBef>
              <a:spcAft>
                <a:spcPts val="0"/>
              </a:spcAft>
              <a:buNone/>
            </a:pPr>
            <a:r>
              <a:rPr lang="en"/>
              <a:t>Pop Quiz: Why do both of those statements log the same thing? What’s going on in that first statement? </a:t>
            </a:r>
            <a:endParaRPr>
              <a:solidFill>
                <a:srgbClr val="008000"/>
              </a:solidFill>
              <a:latin typeface="Consolas"/>
              <a:ea typeface="Consolas"/>
              <a:cs typeface="Consolas"/>
              <a:sym typeface="Consolas"/>
            </a:endParaRPr>
          </a:p>
          <a:p>
            <a:pPr indent="0" lvl="0" marL="0" rtl="0">
              <a:lnSpc>
                <a:spcPct val="135714"/>
              </a:lnSpc>
              <a:spcBef>
                <a:spcPts val="1600"/>
              </a:spcBef>
              <a:spcAft>
                <a:spcPts val="0"/>
              </a:spcAft>
              <a:buNone/>
            </a:pPr>
            <a:r>
              <a:t/>
            </a:r>
            <a:endParaRPr>
              <a:solidFill>
                <a:srgbClr val="008000"/>
              </a:solidFill>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t/>
            </a:r>
            <a:endParaRPr sz="1050">
              <a:latin typeface="Consolas"/>
              <a:ea typeface="Consolas"/>
              <a:cs typeface="Consolas"/>
              <a:sym typeface="Consolas"/>
            </a:endParaRPr>
          </a:p>
          <a:p>
            <a:pPr indent="0" lvl="0" marL="0" rt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1000"/>
                                        <p:tgtEl>
                                          <p:spTgt spid="2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Effect filter="fade" transition="in">
                                      <p:cBhvr>
                                        <p:cTn dur="1000"/>
                                        <p:tgtEl>
                                          <p:spTgt spid="2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Effect filter="fade" transition="in">
                                      <p:cBhvr>
                                        <p:cTn dur="1000"/>
                                        <p:tgtEl>
                                          <p:spTgt spid="2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animEffect filter="fade" transition="in">
                                      <p:cBhvr>
                                        <p:cTn dur="1000"/>
                                        <p:tgtEl>
                                          <p:spTgt spid="2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animEffect filter="fade" transition="in">
                                      <p:cBhvr>
                                        <p:cTn dur="1000"/>
                                        <p:tgtEl>
                                          <p:spTgt spid="2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animEffect filter="fade" transition="in">
                                      <p:cBhvr>
                                        <p:cTn dur="1000"/>
                                        <p:tgtEl>
                                          <p:spTgt spid="2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6" st="6"/>
                                            </p:txEl>
                                          </p:spTgt>
                                        </p:tgtEl>
                                        <p:attrNameLst>
                                          <p:attrName>style.visibility</p:attrName>
                                        </p:attrNameLst>
                                      </p:cBhvr>
                                      <p:to>
                                        <p:strVal val="visible"/>
                                      </p:to>
                                    </p:set>
                                    <p:animEffect filter="fade" transition="in">
                                      <p:cBhvr>
                                        <p:cTn dur="1000"/>
                                        <p:tgtEl>
                                          <p:spTgt spid="2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7" st="7"/>
                                            </p:txEl>
                                          </p:spTgt>
                                        </p:tgtEl>
                                        <p:attrNameLst>
                                          <p:attrName>style.visibility</p:attrName>
                                        </p:attrNameLst>
                                      </p:cBhvr>
                                      <p:to>
                                        <p:strVal val="visible"/>
                                      </p:to>
                                    </p:set>
                                    <p:animEffect filter="fade" transition="in">
                                      <p:cBhvr>
                                        <p:cTn dur="1000"/>
                                        <p:tgtEl>
                                          <p:spTgt spid="22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2125"/>
            <a:ext cx="8520600" cy="831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But what IS JavaScript?</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JavaScript is the programming language of the web. It is the only programming language that browsers currently understand. </a:t>
            </a:r>
            <a:endParaRPr/>
          </a:p>
          <a:p>
            <a:pPr indent="0" lvl="0" marL="0" rtl="0">
              <a:spcBef>
                <a:spcPts val="1600"/>
              </a:spcBef>
              <a:spcAft>
                <a:spcPts val="0"/>
              </a:spcAft>
              <a:buNone/>
            </a:pPr>
            <a:r>
              <a:rPr lang="en"/>
              <a:t>JavaScript is the most popular programming language in the world. This is due less to the language itself and more to the importance of the Internet and web-based applications</a:t>
            </a:r>
            <a:endParaRPr/>
          </a:p>
          <a:p>
            <a:pPr indent="0" lvl="0" marL="0" rtl="0">
              <a:spcBef>
                <a:spcPts val="1600"/>
              </a:spcBef>
              <a:spcAft>
                <a:spcPts val="1600"/>
              </a:spcAft>
              <a:buNone/>
            </a:pPr>
            <a:r>
              <a:rPr lang="en"/>
              <a:t>JavaScript started out as a browser-only language, but it has moved beyond that. Now, JavaScript can be used on the server, in desktop programs, and in mobile applications.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Hello World v2.0</a:t>
            </a:r>
            <a:endParaRPr/>
          </a:p>
        </p:txBody>
      </p:sp>
      <p:sp>
        <p:nvSpPr>
          <p:cNvPr id="232" name="Google Shape;23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a:t>
            </a:r>
            <a:r>
              <a:rPr b="1" lang="en"/>
              <a:t>h</a:t>
            </a:r>
            <a:r>
              <a:rPr b="1" lang="en"/>
              <a:t>ello-world-2.js</a:t>
            </a:r>
            <a:endParaRPr/>
          </a:p>
          <a:p>
            <a:pPr indent="-342900" lvl="0" marL="457200" rtl="0">
              <a:spcBef>
                <a:spcPts val="0"/>
              </a:spcBef>
              <a:spcAft>
                <a:spcPts val="0"/>
              </a:spcAft>
              <a:buSzPts val="1800"/>
              <a:buAutoNum type="arabicPeriod"/>
            </a:pPr>
            <a:r>
              <a:rPr lang="en"/>
              <a:t>Create a new variable called </a:t>
            </a:r>
            <a:r>
              <a:rPr b="1" lang="en"/>
              <a:t>firstString</a:t>
            </a:r>
            <a:r>
              <a:rPr lang="en"/>
              <a:t> with a value of </a:t>
            </a:r>
            <a:r>
              <a:rPr b="1" lang="en"/>
              <a:t>“Hello”</a:t>
            </a:r>
            <a:endParaRPr/>
          </a:p>
          <a:p>
            <a:pPr indent="-342900" lvl="0" marL="457200" rtl="0">
              <a:spcBef>
                <a:spcPts val="0"/>
              </a:spcBef>
              <a:spcAft>
                <a:spcPts val="0"/>
              </a:spcAft>
              <a:buSzPts val="1800"/>
              <a:buAutoNum type="arabicPeriod"/>
            </a:pPr>
            <a:r>
              <a:rPr lang="en"/>
              <a:t>Create a new variable called </a:t>
            </a:r>
            <a:r>
              <a:rPr b="1" lang="en"/>
              <a:t>secondString </a:t>
            </a:r>
            <a:r>
              <a:rPr lang="en"/>
              <a:t>with a value of </a:t>
            </a:r>
            <a:r>
              <a:rPr b="1" lang="en"/>
              <a:t>“World”</a:t>
            </a:r>
            <a:endParaRPr/>
          </a:p>
          <a:p>
            <a:pPr indent="-342900" lvl="0" marL="457200" rtl="0">
              <a:spcBef>
                <a:spcPts val="0"/>
              </a:spcBef>
              <a:spcAft>
                <a:spcPts val="0"/>
              </a:spcAft>
              <a:buSzPts val="1800"/>
              <a:buAutoNum type="arabicPeriod"/>
            </a:pPr>
            <a:r>
              <a:rPr lang="en"/>
              <a:t>Create a new variable called </a:t>
            </a:r>
            <a:r>
              <a:rPr b="1" lang="en"/>
              <a:t>sentence</a:t>
            </a:r>
            <a:r>
              <a:rPr lang="en"/>
              <a:t> that concatenates firstString, secondString, and a space character.</a:t>
            </a:r>
            <a:endParaRPr/>
          </a:p>
          <a:p>
            <a:pPr indent="-342900" lvl="0" marL="457200" rtl="0">
              <a:spcBef>
                <a:spcPts val="0"/>
              </a:spcBef>
              <a:spcAft>
                <a:spcPts val="0"/>
              </a:spcAft>
              <a:buSzPts val="1800"/>
              <a:buAutoNum type="arabicPeriod"/>
            </a:pPr>
            <a:r>
              <a:rPr lang="en"/>
              <a:t>Console.log sentence.</a:t>
            </a:r>
            <a:endParaRPr/>
          </a:p>
          <a:p>
            <a:pPr indent="-342900" lvl="0" marL="457200" rtl="0">
              <a:spcBef>
                <a:spcPts val="0"/>
              </a:spcBef>
              <a:spcAft>
                <a:spcPts val="0"/>
              </a:spcAft>
              <a:buSzPts val="1800"/>
              <a:buAutoNum type="arabicPeriod"/>
            </a:pPr>
            <a:r>
              <a:rPr lang="en"/>
              <a:t>Save your file.</a:t>
            </a:r>
            <a:endParaRPr/>
          </a:p>
          <a:p>
            <a:pPr indent="-342900" lvl="0" marL="457200" rtl="0">
              <a:spcBef>
                <a:spcPts val="0"/>
              </a:spcBef>
              <a:spcAft>
                <a:spcPts val="0"/>
              </a:spcAft>
              <a:buSzPts val="1800"/>
              <a:buAutoNum type="arabicPeriod"/>
            </a:pPr>
            <a:r>
              <a:rPr lang="en"/>
              <a:t>Run your program with CodeRunner (</a:t>
            </a:r>
            <a:r>
              <a:rPr b="1" lang="en"/>
              <a:t>ctrl + alt + n)</a:t>
            </a:r>
            <a:endParaRPr b="1"/>
          </a:p>
          <a:p>
            <a:pPr indent="-342900" lvl="0" marL="457200" rtl="0">
              <a:spcBef>
                <a:spcPts val="0"/>
              </a:spcBef>
              <a:spcAft>
                <a:spcPts val="0"/>
              </a:spcAft>
              <a:buSzPts val="1800"/>
              <a:buAutoNum type="arabicPeriod"/>
            </a:pPr>
            <a:r>
              <a:rPr lang="en"/>
              <a:t>What did it do?</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Functions</a:t>
            </a:r>
            <a:endParaRPr/>
          </a:p>
        </p:txBody>
      </p:sp>
      <p:sp>
        <p:nvSpPr>
          <p:cNvPr id="238" name="Google Shape;23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Functions are the workhorses of JavaScript. If variables are the nouns of the language, functions are the verbs. They do stuff.</a:t>
            </a:r>
            <a:endParaRPr/>
          </a:p>
          <a:p>
            <a:pPr indent="0" lvl="0" marL="0" rtl="0">
              <a:spcBef>
                <a:spcPts val="1600"/>
              </a:spcBef>
              <a:spcAft>
                <a:spcPts val="0"/>
              </a:spcAft>
              <a:buNone/>
            </a:pPr>
            <a:r>
              <a:rPr lang="en"/>
              <a:t>Let’s take a closer look.</a:t>
            </a:r>
            <a:endParaRPr/>
          </a:p>
          <a:p>
            <a:pPr indent="0" lvl="0" marL="0" rtl="0">
              <a:spcBef>
                <a:spcPts val="1600"/>
              </a:spcBef>
              <a:spcAft>
                <a:spcPts val="1600"/>
              </a:spcAft>
              <a:buClr>
                <a:schemeClr val="dk1"/>
              </a:buClr>
              <a:buSzPts val="1100"/>
              <a:buFont typeface="Arial"/>
              <a:buNone/>
            </a:pPr>
            <a:r>
              <a:rPr lang="en"/>
              <a:t>The following image is taken from the book </a:t>
            </a:r>
            <a:r>
              <a:rPr b="1" lang="en"/>
              <a:t>Headfirst JavaScript</a:t>
            </a:r>
            <a:r>
              <a:rPr lang="en"/>
              <a:t>, which is a quality intro for beginners.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10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1000"/>
                                        <p:tgtEl>
                                          <p:spTgt spid="23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Google Shape;243;p44"/>
          <p:cNvPicPr preferRelativeResize="0"/>
          <p:nvPr/>
        </p:nvPicPr>
        <p:blipFill>
          <a:blip r:embed="rId3">
            <a:alphaModFix/>
          </a:blip>
          <a:stretch>
            <a:fillRect/>
          </a:stretch>
        </p:blipFill>
        <p:spPr>
          <a:xfrm>
            <a:off x="1095653" y="152400"/>
            <a:ext cx="6952694" cy="48386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Anatomy of Functions (cont’d)</a:t>
            </a:r>
            <a:endParaRPr/>
          </a:p>
        </p:txBody>
      </p:sp>
      <p:sp>
        <p:nvSpPr>
          <p:cNvPr id="249" name="Google Shape;249;p45"/>
          <p:cNvSpPr txBox="1"/>
          <p:nvPr>
            <p:ph idx="1" type="body"/>
          </p:nvPr>
        </p:nvSpPr>
        <p:spPr>
          <a:xfrm>
            <a:off x="311700" y="1152475"/>
            <a:ext cx="8520600" cy="368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FFFF"/>
                </a:solidFill>
              </a:rPr>
              <a:t>DEFINE </a:t>
            </a:r>
            <a:r>
              <a:rPr lang="en"/>
              <a:t>a function:</a:t>
            </a:r>
            <a:endParaRPr/>
          </a:p>
          <a:p>
            <a:pPr indent="0" lvl="0" marL="0" rtl="0">
              <a:lnSpc>
                <a:spcPct val="100000"/>
              </a:lnSpc>
              <a:spcBef>
                <a:spcPts val="1600"/>
              </a:spcBef>
              <a:spcAft>
                <a:spcPts val="0"/>
              </a:spcAft>
              <a:buNone/>
            </a:pPr>
            <a:r>
              <a:rPr lang="en">
                <a:solidFill>
                  <a:srgbClr val="4A86E8"/>
                </a:solidFill>
                <a:latin typeface="Source Code Pro"/>
                <a:ea typeface="Source Code Pro"/>
                <a:cs typeface="Source Code Pro"/>
                <a:sym typeface="Source Code Pro"/>
              </a:rPr>
              <a:t>function </a:t>
            </a:r>
            <a:r>
              <a:rPr lang="en">
                <a:solidFill>
                  <a:srgbClr val="FFF2CC"/>
                </a:solidFill>
                <a:latin typeface="Source Code Pro"/>
                <a:ea typeface="Source Code Pro"/>
                <a:cs typeface="Source Code Pro"/>
                <a:sym typeface="Source Code Pro"/>
              </a:rPr>
              <a:t>nameOfFunction</a:t>
            </a:r>
            <a:r>
              <a:rPr lang="en">
                <a:latin typeface="Source Code Pro"/>
                <a:ea typeface="Source Code Pro"/>
                <a:cs typeface="Source Code Pro"/>
                <a:sym typeface="Source Code Pro"/>
              </a:rPr>
              <a:t>(</a:t>
            </a:r>
            <a:r>
              <a:rPr lang="en">
                <a:solidFill>
                  <a:srgbClr val="C9DAF8"/>
                </a:solidFill>
                <a:latin typeface="Source Code Pro"/>
                <a:ea typeface="Source Code Pro"/>
                <a:cs typeface="Source Code Pro"/>
                <a:sym typeface="Source Code Pro"/>
              </a:rPr>
              <a:t>parameter</a:t>
            </a:r>
            <a:r>
              <a:rPr lang="en">
                <a:latin typeface="Source Code Pro"/>
                <a:ea typeface="Source Code Pro"/>
                <a:cs typeface="Source Code Pro"/>
                <a:sym typeface="Source Code Pro"/>
              </a:rPr>
              <a:t>, </a:t>
            </a:r>
            <a:r>
              <a:rPr lang="en">
                <a:solidFill>
                  <a:srgbClr val="C9DAF8"/>
                </a:solidFill>
                <a:latin typeface="Source Code Pro"/>
                <a:ea typeface="Source Code Pro"/>
                <a:cs typeface="Source Code Pro"/>
                <a:sym typeface="Source Code Pro"/>
              </a:rPr>
              <a:t>anotherParameter</a:t>
            </a:r>
            <a:r>
              <a:rPr lang="en">
                <a:latin typeface="Source Code Pro"/>
                <a:ea typeface="Source Code Pro"/>
                <a:cs typeface="Source Code Pro"/>
                <a:sym typeface="Source Code Pro"/>
              </a:rPr>
              <a:t>) {</a:t>
            </a:r>
            <a:endParaRPr>
              <a:latin typeface="Source Code Pro"/>
              <a:ea typeface="Source Code Pro"/>
              <a:cs typeface="Source Code Pro"/>
              <a:sym typeface="Source Code Pro"/>
            </a:endParaRPr>
          </a:p>
          <a:p>
            <a:pPr indent="0" lvl="0" marL="0" rtl="0">
              <a:lnSpc>
                <a:spcPct val="100000"/>
              </a:lnSpc>
              <a:spcBef>
                <a:spcPts val="1600"/>
              </a:spcBef>
              <a:spcAft>
                <a:spcPts val="0"/>
              </a:spcAft>
              <a:buNone/>
            </a:pPr>
            <a:r>
              <a:rPr lang="en">
                <a:latin typeface="Source Code Pro"/>
                <a:ea typeface="Source Code Pro"/>
                <a:cs typeface="Source Code Pro"/>
                <a:sym typeface="Source Code Pro"/>
              </a:rPr>
              <a:t>    </a:t>
            </a:r>
            <a:r>
              <a:rPr lang="en">
                <a:solidFill>
                  <a:srgbClr val="4A86E8"/>
                </a:solidFill>
                <a:latin typeface="Source Code Pro"/>
                <a:ea typeface="Source Code Pro"/>
                <a:cs typeface="Source Code Pro"/>
                <a:sym typeface="Source Code Pro"/>
              </a:rPr>
              <a:t>let </a:t>
            </a:r>
            <a:r>
              <a:rPr lang="en">
                <a:solidFill>
                  <a:srgbClr val="C9DAF8"/>
                </a:solidFill>
                <a:latin typeface="Source Code Pro"/>
                <a:ea typeface="Source Code Pro"/>
                <a:cs typeface="Source Code Pro"/>
                <a:sym typeface="Source Code Pro"/>
              </a:rPr>
              <a:t>localVariable </a:t>
            </a:r>
            <a:r>
              <a:rPr lang="en">
                <a:latin typeface="Source Code Pro"/>
                <a:ea typeface="Source Code Pro"/>
                <a:cs typeface="Source Code Pro"/>
                <a:sym typeface="Source Code Pro"/>
              </a:rPr>
              <a:t>= </a:t>
            </a:r>
            <a:r>
              <a:rPr lang="en">
                <a:solidFill>
                  <a:srgbClr val="C9DAF8"/>
                </a:solidFill>
                <a:latin typeface="Source Code Pro"/>
                <a:ea typeface="Source Code Pro"/>
                <a:cs typeface="Source Code Pro"/>
                <a:sym typeface="Source Code Pro"/>
              </a:rPr>
              <a:t>parameter </a:t>
            </a:r>
            <a:r>
              <a:rPr lang="en">
                <a:latin typeface="Source Code Pro"/>
                <a:ea typeface="Source Code Pro"/>
                <a:cs typeface="Source Code Pro"/>
                <a:sym typeface="Source Code Pro"/>
              </a:rPr>
              <a:t>+ </a:t>
            </a:r>
            <a:r>
              <a:rPr lang="en">
                <a:solidFill>
                  <a:srgbClr val="C9DAF8"/>
                </a:solidFill>
                <a:latin typeface="Source Code Pro"/>
                <a:ea typeface="Source Code Pro"/>
                <a:cs typeface="Source Code Pro"/>
                <a:sym typeface="Source Code Pro"/>
              </a:rPr>
              <a:t>anotherParameter</a:t>
            </a: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nSpc>
                <a:spcPct val="100000"/>
              </a:lnSpc>
              <a:spcBef>
                <a:spcPts val="1600"/>
              </a:spcBef>
              <a:spcAft>
                <a:spcPts val="0"/>
              </a:spcAft>
              <a:buNone/>
            </a:pPr>
            <a:r>
              <a:rPr lang="en">
                <a:latin typeface="Source Code Pro"/>
                <a:ea typeface="Source Code Pro"/>
                <a:cs typeface="Source Code Pro"/>
                <a:sym typeface="Source Code Pro"/>
              </a:rPr>
              <a:t>    </a:t>
            </a:r>
            <a:r>
              <a:rPr lang="en">
                <a:solidFill>
                  <a:srgbClr val="FF00FF"/>
                </a:solidFill>
                <a:latin typeface="Source Code Pro"/>
                <a:ea typeface="Source Code Pro"/>
                <a:cs typeface="Source Code Pro"/>
                <a:sym typeface="Source Code Pro"/>
              </a:rPr>
              <a:t>return </a:t>
            </a:r>
            <a:r>
              <a:rPr lang="en">
                <a:solidFill>
                  <a:srgbClr val="C9DAF8"/>
                </a:solidFill>
                <a:latin typeface="Source Code Pro"/>
                <a:ea typeface="Source Code Pro"/>
                <a:cs typeface="Source Code Pro"/>
                <a:sym typeface="Source Code Pro"/>
              </a:rPr>
              <a:t>localVariable</a:t>
            </a: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lnSpc>
                <a:spcPct val="100000"/>
              </a:lnSpc>
              <a:spcBef>
                <a:spcPts val="160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indent="0" lvl="0" marL="0" rtl="0">
              <a:spcBef>
                <a:spcPts val="1600"/>
              </a:spcBef>
              <a:spcAft>
                <a:spcPts val="0"/>
              </a:spcAft>
              <a:buNone/>
            </a:pPr>
            <a:r>
              <a:rPr b="1" lang="en">
                <a:solidFill>
                  <a:srgbClr val="FFFFFF"/>
                </a:solidFill>
              </a:rPr>
              <a:t>CALL </a:t>
            </a:r>
            <a:r>
              <a:rPr lang="en"/>
              <a:t>a function:</a:t>
            </a:r>
            <a:endParaRPr/>
          </a:p>
          <a:p>
            <a:pPr indent="0" lvl="0" marL="0">
              <a:spcBef>
                <a:spcPts val="1600"/>
              </a:spcBef>
              <a:spcAft>
                <a:spcPts val="1600"/>
              </a:spcAft>
              <a:buNone/>
            </a:pPr>
            <a:r>
              <a:rPr lang="en">
                <a:solidFill>
                  <a:srgbClr val="FFF2CC"/>
                </a:solidFill>
                <a:latin typeface="Source Code Pro"/>
                <a:ea typeface="Source Code Pro"/>
                <a:cs typeface="Source Code Pro"/>
                <a:sym typeface="Source Code Pro"/>
              </a:rPr>
              <a:t>nameOfFunction</a:t>
            </a:r>
            <a:r>
              <a:rPr lang="en">
                <a:latin typeface="Source Code Pro"/>
                <a:ea typeface="Source Code Pro"/>
                <a:cs typeface="Source Code Pro"/>
                <a:sym typeface="Source Code Pro"/>
              </a:rPr>
              <a:t>(</a:t>
            </a:r>
            <a:r>
              <a:rPr lang="en">
                <a:solidFill>
                  <a:srgbClr val="C9DAF8"/>
                </a:solidFill>
                <a:latin typeface="Source Code Pro"/>
                <a:ea typeface="Source Code Pro"/>
                <a:cs typeface="Source Code Pro"/>
                <a:sym typeface="Source Code Pro"/>
              </a:rPr>
              <a:t>myArgument</a:t>
            </a:r>
            <a:r>
              <a:rPr lang="en">
                <a:latin typeface="Source Code Pro"/>
                <a:ea typeface="Source Code Pro"/>
                <a:cs typeface="Source Code Pro"/>
                <a:sym typeface="Source Code Pro"/>
              </a:rPr>
              <a:t>, </a:t>
            </a:r>
            <a:r>
              <a:rPr lang="en">
                <a:solidFill>
                  <a:srgbClr val="C9DAF8"/>
                </a:solidFill>
                <a:latin typeface="Source Code Pro"/>
                <a:ea typeface="Source Code Pro"/>
                <a:cs typeface="Source Code Pro"/>
                <a:sym typeface="Source Code Pro"/>
              </a:rPr>
              <a:t>myOtherArgument</a:t>
            </a: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Getting to Know Functions</a:t>
            </a:r>
            <a:endParaRPr/>
          </a:p>
        </p:txBody>
      </p:sp>
      <p:sp>
        <p:nvSpPr>
          <p:cNvPr id="255" name="Google Shape;255;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JavaScript is a </a:t>
            </a:r>
            <a:r>
              <a:rPr b="1" lang="en"/>
              <a:t>functional</a:t>
            </a:r>
            <a:r>
              <a:rPr lang="en"/>
              <a:t> programming language. Functions are it’s essential building block.</a:t>
            </a:r>
            <a:endParaRPr/>
          </a:p>
          <a:p>
            <a:pPr indent="0" lvl="0" marL="0">
              <a:spcBef>
                <a:spcPts val="1600"/>
              </a:spcBef>
              <a:spcAft>
                <a:spcPts val="0"/>
              </a:spcAft>
              <a:buNone/>
            </a:pPr>
            <a:r>
              <a:rPr lang="en"/>
              <a:t>There are four essential things to understand about functions. They can </a:t>
            </a:r>
            <a:r>
              <a:rPr b="1" lang="en"/>
              <a:t>do work</a:t>
            </a:r>
            <a:r>
              <a:rPr lang="en"/>
              <a:t>, they can </a:t>
            </a:r>
            <a:r>
              <a:rPr b="1" lang="en"/>
              <a:t>return values</a:t>
            </a:r>
            <a:r>
              <a:rPr lang="en"/>
              <a:t>, they can </a:t>
            </a:r>
            <a:r>
              <a:rPr b="1" lang="en"/>
              <a:t>accept parameters</a:t>
            </a:r>
            <a:r>
              <a:rPr lang="en"/>
              <a:t>, and they have </a:t>
            </a:r>
            <a:r>
              <a:rPr b="1" lang="en"/>
              <a:t>their own scope.</a:t>
            </a:r>
            <a:endParaRPr b="1"/>
          </a:p>
          <a:p>
            <a:pPr indent="0" lvl="0" marL="0" rtl="0">
              <a:spcBef>
                <a:spcPts val="1600"/>
              </a:spcBef>
              <a:spcAft>
                <a:spcPts val="0"/>
              </a:spcAft>
              <a:buNone/>
            </a:pPr>
            <a:r>
              <a:t/>
            </a:r>
            <a:endParaRPr b="1"/>
          </a:p>
          <a:p>
            <a:pPr indent="0" lvl="0" marL="0" rtl="0">
              <a:spcBef>
                <a:spcPts val="1600"/>
              </a:spcBef>
              <a:spcAft>
                <a:spcPts val="1600"/>
              </a:spcAft>
              <a:buNone/>
            </a:pP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Effect filter="fade" transition="in">
                                      <p:cBhvr>
                                        <p:cTn dur="1000"/>
                                        <p:tgtEl>
                                          <p:spTgt spid="2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Effect filter="fade" transition="in">
                                      <p:cBhvr>
                                        <p:cTn dur="1000"/>
                                        <p:tgtEl>
                                          <p:spTgt spid="2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Effect filter="fade" transition="in">
                                      <p:cBhvr>
                                        <p:cTn dur="1000"/>
                                        <p:tgtEl>
                                          <p:spTgt spid="2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Effect filter="fade" transition="in">
                                      <p:cBhvr>
                                        <p:cTn dur="1000"/>
                                        <p:tgtEl>
                                          <p:spTgt spid="25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Functions can do work</a:t>
            </a:r>
            <a:endParaRPr/>
          </a:p>
        </p:txBody>
      </p:sp>
      <p:sp>
        <p:nvSpPr>
          <p:cNvPr id="261" name="Google Shape;26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Functions can filter, read, or modify data. They can also change elements of a web page. Sometimes this is the primary thing they do. The function below logs a simple greeting.</a:t>
            </a:r>
            <a:endParaRPr/>
          </a:p>
          <a:p>
            <a:pPr indent="0" lvl="0" marL="0" rtl="0">
              <a:lnSpc>
                <a:spcPct val="135714"/>
              </a:lnSpc>
              <a:spcBef>
                <a:spcPts val="1600"/>
              </a:spcBef>
              <a:spcAft>
                <a:spcPts val="0"/>
              </a:spcAft>
              <a:buClr>
                <a:srgbClr val="000000"/>
              </a:buClr>
              <a:buSzPts val="1100"/>
              <a:buFont typeface="Arial"/>
              <a:buNone/>
            </a:pPr>
            <a:r>
              <a:rPr lang="en" sz="2400">
                <a:solidFill>
                  <a:srgbClr val="569CD6"/>
                </a:solidFill>
                <a:latin typeface="Consolas"/>
                <a:ea typeface="Consolas"/>
                <a:cs typeface="Consolas"/>
                <a:sym typeface="Consolas"/>
              </a:rPr>
              <a:t>function</a:t>
            </a:r>
            <a:r>
              <a:rPr lang="en" sz="2400">
                <a:solidFill>
                  <a:srgbClr val="D4D4D4"/>
                </a:solidFill>
                <a:latin typeface="Consolas"/>
                <a:ea typeface="Consolas"/>
                <a:cs typeface="Consolas"/>
                <a:sym typeface="Consolas"/>
              </a:rPr>
              <a:t> simpleGreeting(){</a:t>
            </a:r>
            <a:endParaRPr sz="2400">
              <a:solidFill>
                <a:srgbClr val="D4D4D4"/>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sz="2400">
                <a:solidFill>
                  <a:srgbClr val="D4D4D4"/>
                </a:solidFill>
                <a:latin typeface="Consolas"/>
                <a:ea typeface="Consolas"/>
                <a:cs typeface="Consolas"/>
                <a:sym typeface="Consolas"/>
              </a:rPr>
              <a:t>   console.log(</a:t>
            </a:r>
            <a:r>
              <a:rPr lang="en" sz="2400">
                <a:solidFill>
                  <a:srgbClr val="CE9178"/>
                </a:solidFill>
                <a:latin typeface="Consolas"/>
                <a:ea typeface="Consolas"/>
                <a:cs typeface="Consolas"/>
                <a:sym typeface="Consolas"/>
              </a:rPr>
              <a:t>"Hello from simpleGreeting."</a:t>
            </a:r>
            <a:r>
              <a:rPr lang="en" sz="2400">
                <a:solidFill>
                  <a:srgbClr val="D4D4D4"/>
                </a:solidFill>
                <a:latin typeface="Consolas"/>
                <a:ea typeface="Consolas"/>
                <a:cs typeface="Consolas"/>
                <a:sym typeface="Consolas"/>
              </a:rPr>
              <a:t>);</a:t>
            </a:r>
            <a:endParaRPr sz="2400">
              <a:solidFill>
                <a:srgbClr val="D4D4D4"/>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sz="2400">
                <a:solidFill>
                  <a:srgbClr val="D4D4D4"/>
                </a:solidFill>
                <a:latin typeface="Consolas"/>
                <a:ea typeface="Consolas"/>
                <a:cs typeface="Consolas"/>
                <a:sym typeface="Consolas"/>
              </a:rPr>
              <a:t>}</a:t>
            </a:r>
            <a:endParaRPr sz="2400">
              <a:solidFill>
                <a:srgbClr val="D4D4D4"/>
              </a:solidFill>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t/>
            </a:r>
            <a:endParaRPr sz="2400">
              <a:solidFill>
                <a:srgbClr val="0000FF"/>
              </a:solidFill>
              <a:latin typeface="Consolas"/>
              <a:ea typeface="Consolas"/>
              <a:cs typeface="Consolas"/>
              <a:sym typeface="Consolas"/>
            </a:endParaRPr>
          </a:p>
          <a:p>
            <a:pPr indent="0" lvl="0" marL="0" rtl="0">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1000"/>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1000"/>
                                        <p:tgtEl>
                                          <p:spTgt spid="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1000"/>
                                        <p:tgtEl>
                                          <p:spTgt spid="2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animEffect filter="fade" transition="in">
                                      <p:cBhvr>
                                        <p:cTn dur="1000"/>
                                        <p:tgtEl>
                                          <p:spTgt spid="2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animEffect filter="fade" transition="in">
                                      <p:cBhvr>
                                        <p:cTn dur="1000"/>
                                        <p:tgtEl>
                                          <p:spTgt spid="2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animEffect filter="fade" transition="in">
                                      <p:cBhvr>
                                        <p:cTn dur="1000"/>
                                        <p:tgtEl>
                                          <p:spTgt spid="26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Functions can return values </a:t>
            </a:r>
            <a:endParaRPr/>
          </a:p>
        </p:txBody>
      </p:sp>
      <p:sp>
        <p:nvSpPr>
          <p:cNvPr id="267" name="Google Shape;267;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Sometimes the purpose of a function is to give something back. This is called a return value. The function below returns the value of pi.</a:t>
            </a:r>
            <a:endParaRPr/>
          </a:p>
          <a:p>
            <a:pPr indent="0" lvl="0" marL="0" rtl="0">
              <a:lnSpc>
                <a:spcPct val="135714"/>
              </a:lnSpc>
              <a:spcBef>
                <a:spcPts val="1600"/>
              </a:spcBef>
              <a:spcAft>
                <a:spcPts val="0"/>
              </a:spcAft>
              <a:buClr>
                <a:srgbClr val="000000"/>
              </a:buClr>
              <a:buSzPts val="1100"/>
              <a:buFont typeface="Arial"/>
              <a:buNone/>
            </a:pPr>
            <a:r>
              <a:rPr lang="en" sz="2400">
                <a:solidFill>
                  <a:srgbClr val="569CD6"/>
                </a:solidFill>
                <a:latin typeface="Consolas"/>
                <a:ea typeface="Consolas"/>
                <a:cs typeface="Consolas"/>
                <a:sym typeface="Consolas"/>
              </a:rPr>
              <a:t>function</a:t>
            </a:r>
            <a:r>
              <a:rPr lang="en" sz="2400">
                <a:solidFill>
                  <a:srgbClr val="D4D4D4"/>
                </a:solidFill>
                <a:latin typeface="Consolas"/>
                <a:ea typeface="Consolas"/>
                <a:cs typeface="Consolas"/>
                <a:sym typeface="Consolas"/>
              </a:rPr>
              <a:t> </a:t>
            </a:r>
            <a:r>
              <a:rPr lang="en" sz="2400">
                <a:solidFill>
                  <a:srgbClr val="FFF2CC"/>
                </a:solidFill>
                <a:latin typeface="Consolas"/>
                <a:ea typeface="Consolas"/>
                <a:cs typeface="Consolas"/>
                <a:sym typeface="Consolas"/>
              </a:rPr>
              <a:t>getPi</a:t>
            </a:r>
            <a:r>
              <a:rPr lang="en" sz="2400">
                <a:solidFill>
                  <a:srgbClr val="D4D4D4"/>
                </a:solidFill>
                <a:latin typeface="Consolas"/>
                <a:ea typeface="Consolas"/>
                <a:cs typeface="Consolas"/>
                <a:sym typeface="Consolas"/>
              </a:rPr>
              <a:t>(){</a:t>
            </a:r>
            <a:endParaRPr sz="2400">
              <a:solidFill>
                <a:srgbClr val="D4D4D4"/>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sz="2400">
                <a:solidFill>
                  <a:srgbClr val="D4D4D4"/>
                </a:solidFill>
                <a:latin typeface="Consolas"/>
                <a:ea typeface="Consolas"/>
                <a:cs typeface="Consolas"/>
                <a:sym typeface="Consolas"/>
              </a:rPr>
              <a:t>   </a:t>
            </a:r>
            <a:r>
              <a:rPr lang="en" sz="2400">
                <a:solidFill>
                  <a:srgbClr val="569CD6"/>
                </a:solidFill>
                <a:latin typeface="Consolas"/>
                <a:ea typeface="Consolas"/>
                <a:cs typeface="Consolas"/>
                <a:sym typeface="Consolas"/>
              </a:rPr>
              <a:t>return</a:t>
            </a:r>
            <a:r>
              <a:rPr lang="en" sz="2400">
                <a:solidFill>
                  <a:srgbClr val="D4D4D4"/>
                </a:solidFill>
                <a:latin typeface="Consolas"/>
                <a:ea typeface="Consolas"/>
                <a:cs typeface="Consolas"/>
                <a:sym typeface="Consolas"/>
              </a:rPr>
              <a:t> </a:t>
            </a:r>
            <a:r>
              <a:rPr lang="en" sz="2400">
                <a:solidFill>
                  <a:srgbClr val="01DEB5"/>
                </a:solidFill>
                <a:latin typeface="Consolas"/>
                <a:ea typeface="Consolas"/>
                <a:cs typeface="Consolas"/>
                <a:sym typeface="Consolas"/>
              </a:rPr>
              <a:t>Math</a:t>
            </a:r>
            <a:r>
              <a:rPr lang="en" sz="2400">
                <a:solidFill>
                  <a:srgbClr val="D4D4D4"/>
                </a:solidFill>
                <a:latin typeface="Consolas"/>
                <a:ea typeface="Consolas"/>
                <a:cs typeface="Consolas"/>
                <a:sym typeface="Consolas"/>
              </a:rPr>
              <a:t>.PI;</a:t>
            </a:r>
            <a:endParaRPr sz="2400">
              <a:solidFill>
                <a:srgbClr val="D4D4D4"/>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sz="2400">
                <a:solidFill>
                  <a:srgbClr val="D4D4D4"/>
                </a:solidFill>
                <a:latin typeface="Consolas"/>
                <a:ea typeface="Consolas"/>
                <a:cs typeface="Consolas"/>
                <a:sym typeface="Consolas"/>
              </a:rPr>
              <a:t>}</a:t>
            </a:r>
            <a:endParaRPr sz="2400">
              <a:solidFill>
                <a:srgbClr val="D4D4D4"/>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t/>
            </a:r>
            <a:endParaRPr sz="2400">
              <a:solidFill>
                <a:srgbClr val="D4D4D4"/>
              </a:solidFill>
              <a:latin typeface="Consolas"/>
              <a:ea typeface="Consolas"/>
              <a:cs typeface="Consolas"/>
              <a:sym typeface="Consolas"/>
            </a:endParaRPr>
          </a:p>
          <a:p>
            <a:pPr indent="0" lvl="0" marL="0" rtl="0">
              <a:lnSpc>
                <a:spcPct val="135714"/>
              </a:lnSpc>
              <a:spcBef>
                <a:spcPts val="0"/>
              </a:spcBef>
              <a:spcAft>
                <a:spcPts val="0"/>
              </a:spcAft>
              <a:buClr>
                <a:srgbClr val="000000"/>
              </a:buClr>
              <a:buSzPts val="1100"/>
              <a:buFont typeface="Arial"/>
              <a:buNone/>
            </a:pPr>
            <a:r>
              <a:rPr lang="en" sz="2400">
                <a:solidFill>
                  <a:srgbClr val="569CD6"/>
                </a:solidFill>
                <a:latin typeface="Consolas"/>
                <a:ea typeface="Consolas"/>
                <a:cs typeface="Consolas"/>
                <a:sym typeface="Consolas"/>
              </a:rPr>
              <a:t>let</a:t>
            </a:r>
            <a:r>
              <a:rPr lang="en" sz="2400">
                <a:solidFill>
                  <a:srgbClr val="D4D4D4"/>
                </a:solidFill>
                <a:latin typeface="Consolas"/>
                <a:ea typeface="Consolas"/>
                <a:cs typeface="Consolas"/>
                <a:sym typeface="Consolas"/>
              </a:rPr>
              <a:t> </a:t>
            </a:r>
            <a:r>
              <a:rPr lang="en" sz="2400">
                <a:solidFill>
                  <a:srgbClr val="FFF2CC"/>
                </a:solidFill>
                <a:latin typeface="Consolas"/>
                <a:ea typeface="Consolas"/>
                <a:cs typeface="Consolas"/>
                <a:sym typeface="Consolas"/>
              </a:rPr>
              <a:t>pi</a:t>
            </a:r>
            <a:r>
              <a:rPr lang="en" sz="2400">
                <a:solidFill>
                  <a:srgbClr val="D4D4D4"/>
                </a:solidFill>
                <a:latin typeface="Consolas"/>
                <a:ea typeface="Consolas"/>
                <a:cs typeface="Consolas"/>
                <a:sym typeface="Consolas"/>
              </a:rPr>
              <a:t> = </a:t>
            </a:r>
            <a:r>
              <a:rPr lang="en" sz="2400">
                <a:solidFill>
                  <a:srgbClr val="FFF2CC"/>
                </a:solidFill>
                <a:latin typeface="Consolas"/>
                <a:ea typeface="Consolas"/>
                <a:cs typeface="Consolas"/>
                <a:sym typeface="Consolas"/>
              </a:rPr>
              <a:t>getPi</a:t>
            </a:r>
            <a:r>
              <a:rPr lang="en" sz="2400">
                <a:solidFill>
                  <a:srgbClr val="D4D4D4"/>
                </a:solidFill>
                <a:latin typeface="Consolas"/>
                <a:ea typeface="Consolas"/>
                <a:cs typeface="Consolas"/>
                <a:sym typeface="Consolas"/>
              </a:rPr>
              <a:t>(); </a:t>
            </a:r>
            <a:r>
              <a:rPr lang="en" sz="2400">
                <a:solidFill>
                  <a:srgbClr val="6AA84F"/>
                </a:solidFill>
                <a:latin typeface="Consolas"/>
                <a:ea typeface="Consolas"/>
                <a:cs typeface="Consolas"/>
                <a:sym typeface="Consolas"/>
              </a:rPr>
              <a:t>//pi is now equal to 3.1415...</a:t>
            </a:r>
            <a:endParaRPr>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1000"/>
                                        <p:tgtEl>
                                          <p:spTgt spid="2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1000"/>
                                        <p:tgtEl>
                                          <p:spTgt spid="2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1000"/>
                                        <p:tgtEl>
                                          <p:spTgt spid="2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animEffect filter="fade" transition="in">
                                      <p:cBhvr>
                                        <p:cTn dur="1000"/>
                                        <p:tgtEl>
                                          <p:spTgt spid="2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animEffect filter="fade" transition="in">
                                      <p:cBhvr>
                                        <p:cTn dur="1000"/>
                                        <p:tgtEl>
                                          <p:spTgt spid="2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5" st="5"/>
                                            </p:txEl>
                                          </p:spTgt>
                                        </p:tgtEl>
                                        <p:attrNameLst>
                                          <p:attrName>style.visibility</p:attrName>
                                        </p:attrNameLst>
                                      </p:cBhvr>
                                      <p:to>
                                        <p:strVal val="visible"/>
                                      </p:to>
                                    </p:set>
                                    <p:animEffect filter="fade" transition="in">
                                      <p:cBhvr>
                                        <p:cTn dur="1000"/>
                                        <p:tgtEl>
                                          <p:spTgt spid="26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Functions can take parameters</a:t>
            </a:r>
            <a:endParaRPr/>
          </a:p>
        </p:txBody>
      </p:sp>
      <p:sp>
        <p:nvSpPr>
          <p:cNvPr id="273" name="Google Shape;273;p49"/>
          <p:cNvSpPr txBox="1"/>
          <p:nvPr>
            <p:ph idx="1" type="body"/>
          </p:nvPr>
        </p:nvSpPr>
        <p:spPr>
          <a:xfrm>
            <a:off x="311700" y="1152475"/>
            <a:ext cx="8520600" cy="3693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Sometimes the purpose of a function is to take data from somewhere else (parameters), massage it in some way and return something new. The function below calculates the area of a rectangle based on parameters handed to it.</a:t>
            </a:r>
            <a:endParaRPr/>
          </a:p>
          <a:p>
            <a:pPr indent="0" lvl="0" marL="0" rtl="0">
              <a:lnSpc>
                <a:spcPct val="135714"/>
              </a:lnSpc>
              <a:spcBef>
                <a:spcPts val="1600"/>
              </a:spcBef>
              <a:spcAft>
                <a:spcPts val="0"/>
              </a:spcAft>
              <a:buNone/>
            </a:pPr>
            <a:r>
              <a:rPr lang="en" sz="2200">
                <a:solidFill>
                  <a:srgbClr val="569CD6"/>
                </a:solidFill>
                <a:latin typeface="Consolas"/>
                <a:ea typeface="Consolas"/>
                <a:cs typeface="Consolas"/>
                <a:sym typeface="Consolas"/>
              </a:rPr>
              <a:t>function</a:t>
            </a:r>
            <a:r>
              <a:rPr lang="en" sz="2200">
                <a:solidFill>
                  <a:srgbClr val="D4D4D4"/>
                </a:solidFill>
                <a:latin typeface="Consolas"/>
                <a:ea typeface="Consolas"/>
                <a:cs typeface="Consolas"/>
                <a:sym typeface="Consolas"/>
              </a:rPr>
              <a:t> </a:t>
            </a:r>
            <a:r>
              <a:rPr lang="en" sz="2200">
                <a:solidFill>
                  <a:srgbClr val="FFF2CC"/>
                </a:solidFill>
                <a:latin typeface="Consolas"/>
                <a:ea typeface="Consolas"/>
                <a:cs typeface="Consolas"/>
                <a:sym typeface="Consolas"/>
              </a:rPr>
              <a:t>getArea</a:t>
            </a:r>
            <a:r>
              <a:rPr lang="en" sz="2200">
                <a:solidFill>
                  <a:srgbClr val="D4D4D4"/>
                </a:solidFill>
                <a:latin typeface="Consolas"/>
                <a:ea typeface="Consolas"/>
                <a:cs typeface="Consolas"/>
                <a:sym typeface="Consolas"/>
              </a:rPr>
              <a:t>(</a:t>
            </a:r>
            <a:r>
              <a:rPr lang="en" sz="2200">
                <a:solidFill>
                  <a:srgbClr val="A4C2F4"/>
                </a:solidFill>
                <a:latin typeface="Consolas"/>
                <a:ea typeface="Consolas"/>
                <a:cs typeface="Consolas"/>
                <a:sym typeface="Consolas"/>
              </a:rPr>
              <a:t>width</a:t>
            </a:r>
            <a:r>
              <a:rPr lang="en" sz="2200">
                <a:solidFill>
                  <a:srgbClr val="D4D4D4"/>
                </a:solidFill>
                <a:latin typeface="Consolas"/>
                <a:ea typeface="Consolas"/>
                <a:cs typeface="Consolas"/>
                <a:sym typeface="Consolas"/>
              </a:rPr>
              <a:t>,</a:t>
            </a:r>
            <a:r>
              <a:rPr lang="en" sz="2200">
                <a:solidFill>
                  <a:srgbClr val="A4C2F4"/>
                </a:solidFill>
                <a:latin typeface="Consolas"/>
                <a:ea typeface="Consolas"/>
                <a:cs typeface="Consolas"/>
                <a:sym typeface="Consolas"/>
              </a:rPr>
              <a:t>length</a:t>
            </a:r>
            <a:r>
              <a:rPr lang="en" sz="2200">
                <a:solidFill>
                  <a:srgbClr val="D4D4D4"/>
                </a:solidFill>
                <a:latin typeface="Consolas"/>
                <a:ea typeface="Consolas"/>
                <a:cs typeface="Consolas"/>
                <a:sym typeface="Consolas"/>
              </a:rPr>
              <a:t>){</a:t>
            </a:r>
            <a:endParaRPr sz="22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2200">
                <a:solidFill>
                  <a:srgbClr val="D4D4D4"/>
                </a:solidFill>
                <a:latin typeface="Consolas"/>
                <a:ea typeface="Consolas"/>
                <a:cs typeface="Consolas"/>
                <a:sym typeface="Consolas"/>
              </a:rPr>
              <a:t>   </a:t>
            </a:r>
            <a:r>
              <a:rPr lang="en" sz="2200">
                <a:solidFill>
                  <a:srgbClr val="FF00FF"/>
                </a:solidFill>
                <a:latin typeface="Consolas"/>
                <a:ea typeface="Consolas"/>
                <a:cs typeface="Consolas"/>
                <a:sym typeface="Consolas"/>
              </a:rPr>
              <a:t>return</a:t>
            </a:r>
            <a:r>
              <a:rPr lang="en" sz="2200">
                <a:solidFill>
                  <a:srgbClr val="D4D4D4"/>
                </a:solidFill>
                <a:latin typeface="Consolas"/>
                <a:ea typeface="Consolas"/>
                <a:cs typeface="Consolas"/>
                <a:sym typeface="Consolas"/>
              </a:rPr>
              <a:t> </a:t>
            </a:r>
            <a:r>
              <a:rPr lang="en" sz="2200">
                <a:solidFill>
                  <a:srgbClr val="A4C2F4"/>
                </a:solidFill>
                <a:latin typeface="Consolas"/>
                <a:ea typeface="Consolas"/>
                <a:cs typeface="Consolas"/>
                <a:sym typeface="Consolas"/>
              </a:rPr>
              <a:t>width</a:t>
            </a:r>
            <a:r>
              <a:rPr lang="en" sz="2200">
                <a:solidFill>
                  <a:srgbClr val="D4D4D4"/>
                </a:solidFill>
                <a:latin typeface="Consolas"/>
                <a:ea typeface="Consolas"/>
                <a:cs typeface="Consolas"/>
                <a:sym typeface="Consolas"/>
              </a:rPr>
              <a:t> * </a:t>
            </a:r>
            <a:r>
              <a:rPr lang="en" sz="2200">
                <a:solidFill>
                  <a:srgbClr val="A4C2F4"/>
                </a:solidFill>
                <a:latin typeface="Consolas"/>
                <a:ea typeface="Consolas"/>
                <a:cs typeface="Consolas"/>
                <a:sym typeface="Consolas"/>
              </a:rPr>
              <a:t>length</a:t>
            </a:r>
            <a:r>
              <a:rPr lang="en" sz="2200">
                <a:solidFill>
                  <a:srgbClr val="D4D4D4"/>
                </a:solidFill>
                <a:latin typeface="Consolas"/>
                <a:ea typeface="Consolas"/>
                <a:cs typeface="Consolas"/>
                <a:sym typeface="Consolas"/>
              </a:rPr>
              <a:t>;</a:t>
            </a:r>
            <a:endParaRPr sz="22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2200">
                <a:solidFill>
                  <a:srgbClr val="D4D4D4"/>
                </a:solidFill>
                <a:latin typeface="Consolas"/>
                <a:ea typeface="Consolas"/>
                <a:cs typeface="Consolas"/>
                <a:sym typeface="Consolas"/>
              </a:rPr>
              <a:t>}</a:t>
            </a:r>
            <a:br>
              <a:rPr lang="en" sz="2200">
                <a:solidFill>
                  <a:srgbClr val="D4D4D4"/>
                </a:solidFill>
                <a:latin typeface="Consolas"/>
                <a:ea typeface="Consolas"/>
                <a:cs typeface="Consolas"/>
                <a:sym typeface="Consolas"/>
              </a:rPr>
            </a:br>
            <a:endParaRPr sz="2200">
              <a:solidFill>
                <a:srgbClr val="D4D4D4"/>
              </a:solidFill>
              <a:latin typeface="Consolas"/>
              <a:ea typeface="Consolas"/>
              <a:cs typeface="Consolas"/>
              <a:sym typeface="Consolas"/>
            </a:endParaRPr>
          </a:p>
          <a:p>
            <a:pPr indent="0" lvl="0" marL="0" rtl="0">
              <a:lnSpc>
                <a:spcPct val="135714"/>
              </a:lnSpc>
              <a:spcBef>
                <a:spcPts val="0"/>
              </a:spcBef>
              <a:spcAft>
                <a:spcPts val="0"/>
              </a:spcAft>
              <a:buNone/>
            </a:pPr>
            <a:r>
              <a:rPr lang="en" sz="2200">
                <a:solidFill>
                  <a:srgbClr val="569CD6"/>
                </a:solidFill>
                <a:latin typeface="Consolas"/>
                <a:ea typeface="Consolas"/>
                <a:cs typeface="Consolas"/>
                <a:sym typeface="Consolas"/>
              </a:rPr>
              <a:t>let</a:t>
            </a:r>
            <a:r>
              <a:rPr lang="en" sz="2200">
                <a:solidFill>
                  <a:srgbClr val="D4D4D4"/>
                </a:solidFill>
                <a:latin typeface="Consolas"/>
                <a:ea typeface="Consolas"/>
                <a:cs typeface="Consolas"/>
                <a:sym typeface="Consolas"/>
              </a:rPr>
              <a:t> </a:t>
            </a:r>
            <a:r>
              <a:rPr lang="en" sz="2200">
                <a:solidFill>
                  <a:srgbClr val="FFF2CC"/>
                </a:solidFill>
                <a:latin typeface="Consolas"/>
                <a:ea typeface="Consolas"/>
                <a:cs typeface="Consolas"/>
                <a:sym typeface="Consolas"/>
              </a:rPr>
              <a:t>photoArea</a:t>
            </a:r>
            <a:r>
              <a:rPr lang="en" sz="2200">
                <a:solidFill>
                  <a:srgbClr val="D4D4D4"/>
                </a:solidFill>
                <a:latin typeface="Consolas"/>
                <a:ea typeface="Consolas"/>
                <a:cs typeface="Consolas"/>
                <a:sym typeface="Consolas"/>
              </a:rPr>
              <a:t> = </a:t>
            </a:r>
            <a:r>
              <a:rPr lang="en" sz="2200">
                <a:solidFill>
                  <a:srgbClr val="FFF2CC"/>
                </a:solidFill>
                <a:latin typeface="Consolas"/>
                <a:ea typeface="Consolas"/>
                <a:cs typeface="Consolas"/>
                <a:sym typeface="Consolas"/>
              </a:rPr>
              <a:t>getArea</a:t>
            </a:r>
            <a:r>
              <a:rPr lang="en" sz="2200">
                <a:solidFill>
                  <a:srgbClr val="D4D4D4"/>
                </a:solidFill>
                <a:latin typeface="Consolas"/>
                <a:ea typeface="Consolas"/>
                <a:cs typeface="Consolas"/>
                <a:sym typeface="Consolas"/>
              </a:rPr>
              <a:t>(</a:t>
            </a:r>
            <a:r>
              <a:rPr lang="en" sz="2200">
                <a:solidFill>
                  <a:srgbClr val="D9EAD3"/>
                </a:solidFill>
                <a:latin typeface="Consolas"/>
                <a:ea typeface="Consolas"/>
                <a:cs typeface="Consolas"/>
                <a:sym typeface="Consolas"/>
              </a:rPr>
              <a:t>5</a:t>
            </a:r>
            <a:r>
              <a:rPr lang="en" sz="2200">
                <a:solidFill>
                  <a:srgbClr val="D4D4D4"/>
                </a:solidFill>
                <a:latin typeface="Consolas"/>
                <a:ea typeface="Consolas"/>
                <a:cs typeface="Consolas"/>
                <a:sym typeface="Consolas"/>
              </a:rPr>
              <a:t>, </a:t>
            </a:r>
            <a:r>
              <a:rPr lang="en" sz="2200">
                <a:solidFill>
                  <a:srgbClr val="D9EAD3"/>
                </a:solidFill>
                <a:latin typeface="Consolas"/>
                <a:ea typeface="Consolas"/>
                <a:cs typeface="Consolas"/>
                <a:sym typeface="Consolas"/>
              </a:rPr>
              <a:t>7</a:t>
            </a:r>
            <a:r>
              <a:rPr lang="en" sz="2200">
                <a:solidFill>
                  <a:srgbClr val="D4D4D4"/>
                </a:solidFill>
                <a:latin typeface="Consolas"/>
                <a:ea typeface="Consolas"/>
                <a:cs typeface="Consolas"/>
                <a:sym typeface="Consolas"/>
              </a:rPr>
              <a:t>); </a:t>
            </a:r>
            <a:r>
              <a:rPr lang="en" sz="2200">
                <a:solidFill>
                  <a:srgbClr val="6AA84F"/>
                </a:solidFill>
                <a:latin typeface="Consolas"/>
                <a:ea typeface="Consolas"/>
                <a:cs typeface="Consolas"/>
                <a:sym typeface="Consolas"/>
              </a:rPr>
              <a:t>//photoArea is now 35</a:t>
            </a:r>
            <a:endParaRPr sz="2200">
              <a:solidFill>
                <a:srgbClr val="6AA84F"/>
              </a:solidFill>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t/>
            </a:r>
            <a:endParaRPr sz="2400">
              <a:solidFill>
                <a:srgbClr val="0000FF"/>
              </a:solidFill>
              <a:latin typeface="Consolas"/>
              <a:ea typeface="Consolas"/>
              <a:cs typeface="Consolas"/>
              <a:sym typeface="Consolas"/>
            </a:endParaRPr>
          </a:p>
          <a:p>
            <a:pPr indent="0" lvl="0" marL="0" rtl="0">
              <a:spcBef>
                <a:spcPts val="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Creating functions</a:t>
            </a:r>
            <a:endParaRPr/>
          </a:p>
        </p:txBody>
      </p:sp>
      <p:sp>
        <p:nvSpPr>
          <p:cNvPr id="279" name="Google Shape;27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t>
            </a:r>
            <a:r>
              <a:rPr lang="en"/>
              <a:t>et’s get some practice creating and calling functions.</a:t>
            </a:r>
            <a:endParaRPr/>
          </a:p>
          <a:p>
            <a:pPr indent="0" lvl="0" marL="0" rtl="0">
              <a:spcBef>
                <a:spcPts val="1600"/>
              </a:spcBef>
              <a:spcAft>
                <a:spcPts val="1600"/>
              </a:spcAft>
              <a:buNone/>
            </a:pPr>
            <a:r>
              <a:t/>
            </a:r>
            <a:endParaRPr/>
          </a:p>
        </p:txBody>
      </p:sp>
      <p:pic>
        <p:nvPicPr>
          <p:cNvPr id="280" name="Google Shape;280;p50"/>
          <p:cNvPicPr preferRelativeResize="0"/>
          <p:nvPr/>
        </p:nvPicPr>
        <p:blipFill>
          <a:blip r:embed="rId3">
            <a:alphaModFix/>
          </a:blip>
          <a:stretch>
            <a:fillRect/>
          </a:stretch>
        </p:blipFill>
        <p:spPr>
          <a:xfrm>
            <a:off x="1825000" y="1700775"/>
            <a:ext cx="5334726" cy="3001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Effect filter="fade" transition="in">
                                      <p:cBhvr>
                                        <p:cTn dur="1000"/>
                                        <p:tgtEl>
                                          <p:spTgt spid="2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Effect filter="fade" transition="in">
                                      <p:cBhvr>
                                        <p:cTn dur="1000"/>
                                        <p:tgtEl>
                                          <p:spTgt spid="27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Create a function</a:t>
            </a:r>
            <a:endParaRPr/>
          </a:p>
        </p:txBody>
      </p:sp>
      <p:sp>
        <p:nvSpPr>
          <p:cNvPr id="286" name="Google Shape;286;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Inside your mycode folder, in your folder for this week, create a new file called</a:t>
            </a:r>
            <a:br>
              <a:rPr lang="en"/>
            </a:br>
            <a:br>
              <a:rPr lang="en"/>
            </a:br>
            <a:r>
              <a:rPr b="1" lang="en"/>
              <a:t>firstFunction.js</a:t>
            </a:r>
            <a:br>
              <a:rPr b="1" lang="en"/>
            </a:br>
            <a:endParaRPr/>
          </a:p>
          <a:p>
            <a:pPr indent="-342900" lvl="0" marL="457200" rtl="0">
              <a:spcBef>
                <a:spcPts val="0"/>
              </a:spcBef>
              <a:spcAft>
                <a:spcPts val="0"/>
              </a:spcAft>
              <a:buSzPts val="1800"/>
              <a:buAutoNum type="arabicPeriod"/>
            </a:pPr>
            <a:r>
              <a:rPr lang="en"/>
              <a:t>Follow along as we create and call a simple function that multiplies ten times ten.</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Hello World!</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the first program you write in any new language should be Hello World. Let’s write ours!</a:t>
            </a:r>
            <a:endParaRPr/>
          </a:p>
          <a:p>
            <a:pPr indent="0" lvl="0" marL="0" rtl="0">
              <a:spcBef>
                <a:spcPts val="1600"/>
              </a:spcBef>
              <a:spcAft>
                <a:spcPts val="0"/>
              </a:spcAft>
              <a:buNone/>
            </a:pPr>
            <a:r>
              <a:rPr lang="en"/>
              <a:t>To get started, let’s create a file in VS Code called “</a:t>
            </a:r>
            <a:r>
              <a:rPr b="1" lang="en"/>
              <a:t>hello-world.js</a:t>
            </a:r>
            <a:r>
              <a:rPr lang="en"/>
              <a:t>”</a:t>
            </a:r>
            <a:endParaRPr/>
          </a:p>
          <a:p>
            <a:pPr indent="0" lvl="0" marL="0" rt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Create more functions</a:t>
            </a:r>
            <a:endParaRPr/>
          </a:p>
        </p:txBody>
      </p:sp>
      <p:sp>
        <p:nvSpPr>
          <p:cNvPr id="292" name="Google Shape;292;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Create a new file called moreFunctions.js</a:t>
            </a:r>
            <a:endParaRPr/>
          </a:p>
          <a:p>
            <a:pPr indent="-342900" lvl="0" marL="457200" rtl="0">
              <a:spcBef>
                <a:spcPts val="0"/>
              </a:spcBef>
              <a:spcAft>
                <a:spcPts val="0"/>
              </a:spcAft>
              <a:buSzPts val="1800"/>
              <a:buAutoNum type="arabicPeriod"/>
            </a:pPr>
            <a:r>
              <a:rPr lang="en"/>
              <a:t>In moreFunctions.js make a variable called sample</a:t>
            </a:r>
            <a:endParaRPr/>
          </a:p>
          <a:p>
            <a:pPr indent="-342900" lvl="0" marL="457200" rtl="0">
              <a:spcBef>
                <a:spcPts val="0"/>
              </a:spcBef>
              <a:spcAft>
                <a:spcPts val="0"/>
              </a:spcAft>
              <a:buSzPts val="1800"/>
              <a:buAutoNum type="arabicPeriod"/>
            </a:pPr>
            <a:r>
              <a:rPr lang="en"/>
              <a:t>Create five different functions. Names firstFunc, secondFunc, etc.</a:t>
            </a:r>
            <a:endParaRPr/>
          </a:p>
          <a:p>
            <a:pPr indent="-342900" lvl="0" marL="457200" rtl="0">
              <a:spcBef>
                <a:spcPts val="0"/>
              </a:spcBef>
              <a:spcAft>
                <a:spcPts val="0"/>
              </a:spcAft>
              <a:buSzPts val="1800"/>
              <a:buAutoNum type="arabicPeriod"/>
            </a:pPr>
            <a:r>
              <a:rPr lang="en"/>
              <a:t>Each function should do two things:</a:t>
            </a:r>
            <a:endParaRPr/>
          </a:p>
          <a:p>
            <a:pPr indent="-342900" lvl="1" marL="914400" rtl="0">
              <a:spcBef>
                <a:spcPts val="0"/>
              </a:spcBef>
              <a:spcAft>
                <a:spcPts val="0"/>
              </a:spcAft>
              <a:buSzPts val="1800"/>
              <a:buAutoNum type="alphaLcPeriod"/>
            </a:pPr>
            <a:r>
              <a:rPr lang="en" sz="1800"/>
              <a:t>Manipulate sample in some way. IE, add or subtract from it, concatenate it with something, etc. </a:t>
            </a:r>
            <a:endParaRPr sz="1800"/>
          </a:p>
          <a:p>
            <a:pPr indent="-342900" lvl="1" marL="914400" rtl="0">
              <a:spcBef>
                <a:spcPts val="0"/>
              </a:spcBef>
              <a:spcAft>
                <a:spcPts val="0"/>
              </a:spcAft>
              <a:buSzPts val="1800"/>
              <a:buAutoNum type="alphaLcPeriod"/>
            </a:pPr>
            <a:r>
              <a:rPr lang="en" sz="1800"/>
              <a:t>Log sample to the console.</a:t>
            </a:r>
            <a:endParaRPr sz="1800"/>
          </a:p>
          <a:p>
            <a:pPr indent="-342900" lvl="0" marL="457200" rtl="0">
              <a:spcBef>
                <a:spcPts val="0"/>
              </a:spcBef>
              <a:spcAft>
                <a:spcPts val="0"/>
              </a:spcAft>
              <a:buSzPts val="1800"/>
              <a:buAutoNum type="arabicPeriod"/>
            </a:pPr>
            <a:r>
              <a:rPr lang="en"/>
              <a:t>Call each function in turn.</a:t>
            </a:r>
            <a:endParaRPr/>
          </a:p>
          <a:p>
            <a:pPr indent="-342900" lvl="0" marL="457200" rtl="0">
              <a:spcBef>
                <a:spcPts val="0"/>
              </a:spcBef>
              <a:spcAft>
                <a:spcPts val="0"/>
              </a:spcAft>
              <a:buSzPts val="1800"/>
              <a:buAutoNum type="arabicPeriod"/>
            </a:pPr>
            <a:r>
              <a:rPr lang="en"/>
              <a:t>Did it work?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5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Questions?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Coming Up</a:t>
            </a:r>
            <a:endParaRPr/>
          </a:p>
        </p:txBody>
      </p:sp>
      <p:sp>
        <p:nvSpPr>
          <p:cNvPr id="303" name="Google Shape;303;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Tomorrow we continue our introduction to JavaScript. We’ll talk about scope, parameters, booleans, control-flow, and more. </a:t>
            </a:r>
            <a:endParaRPr/>
          </a:p>
          <a:p>
            <a:pPr indent="0" lvl="0" marL="0" rtl="0">
              <a:spcBef>
                <a:spcPts val="1600"/>
              </a:spcBef>
              <a:spcAft>
                <a:spcPts val="0"/>
              </a:spcAft>
              <a:buNone/>
            </a:pPr>
            <a:r>
              <a:rPr lang="en"/>
              <a:t>If you want to work ahead on JavaScript, try skipping to the </a:t>
            </a:r>
            <a:r>
              <a:rPr b="1" lang="en"/>
              <a:t>JavaScript Algorithms and Data Structures </a:t>
            </a:r>
            <a:r>
              <a:rPr lang="en"/>
              <a:t>section of Free Code Camp. </a:t>
            </a:r>
            <a:endParaRPr/>
          </a:p>
          <a:p>
            <a:pPr indent="0" lvl="0" marL="0">
              <a:spcBef>
                <a:spcPts val="1600"/>
              </a:spcBef>
              <a:spcAft>
                <a:spcPts val="1600"/>
              </a:spcAft>
              <a:buNone/>
            </a:pPr>
            <a:r>
              <a:rPr b="1" lang="en"/>
              <a:t>Practice practice practice</a:t>
            </a:r>
            <a:r>
              <a:rPr lang="en"/>
              <a:t>. This class is going to keep moving faster. If you want to keep up, it’s not enough just to code in class. You should be looking for additional time during your day to practice making JavaScript functions, working with operators, etc.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Code 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Hello World, v1.0</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VS Code, create a new file called </a:t>
            </a:r>
            <a:r>
              <a:rPr b="1" lang="en"/>
              <a:t>HelloWorld.js</a:t>
            </a:r>
            <a:endParaRPr b="1"/>
          </a:p>
          <a:p>
            <a:pPr indent="0" lvl="0" marL="0" rtl="0">
              <a:spcBef>
                <a:spcPts val="1600"/>
              </a:spcBef>
              <a:spcAft>
                <a:spcPts val="0"/>
              </a:spcAft>
              <a:buNone/>
            </a:pPr>
            <a:r>
              <a:rPr lang="en"/>
              <a:t>In that file, enter the following text:</a:t>
            </a:r>
            <a:endParaRPr/>
          </a:p>
          <a:p>
            <a:pPr indent="0" lvl="0" marL="0" rtl="0">
              <a:lnSpc>
                <a:spcPct val="135714"/>
              </a:lnSpc>
              <a:spcBef>
                <a:spcPts val="1600"/>
              </a:spcBef>
              <a:spcAft>
                <a:spcPts val="0"/>
              </a:spcAft>
              <a:buNone/>
            </a:pPr>
            <a:r>
              <a:rPr lang="en" sz="2400">
                <a:solidFill>
                  <a:srgbClr val="01DEB5"/>
                </a:solidFill>
                <a:latin typeface="Consolas"/>
                <a:ea typeface="Consolas"/>
                <a:cs typeface="Consolas"/>
                <a:sym typeface="Consolas"/>
              </a:rPr>
              <a:t>console</a:t>
            </a:r>
            <a:r>
              <a:rPr lang="en" sz="2400">
                <a:latin typeface="Consolas"/>
                <a:ea typeface="Consolas"/>
                <a:cs typeface="Consolas"/>
                <a:sym typeface="Consolas"/>
              </a:rPr>
              <a:t>.</a:t>
            </a:r>
            <a:r>
              <a:rPr lang="en" sz="2400">
                <a:solidFill>
                  <a:srgbClr val="FFF2CC"/>
                </a:solidFill>
                <a:latin typeface="Consolas"/>
                <a:ea typeface="Consolas"/>
                <a:cs typeface="Consolas"/>
                <a:sym typeface="Consolas"/>
              </a:rPr>
              <a:t>log</a:t>
            </a:r>
            <a:r>
              <a:rPr lang="en" sz="2400">
                <a:latin typeface="Consolas"/>
                <a:ea typeface="Consolas"/>
                <a:cs typeface="Consolas"/>
                <a:sym typeface="Consolas"/>
              </a:rPr>
              <a:t>(</a:t>
            </a:r>
            <a:r>
              <a:rPr lang="en" sz="2400">
                <a:solidFill>
                  <a:srgbClr val="F6B26B"/>
                </a:solidFill>
                <a:latin typeface="Consolas"/>
                <a:ea typeface="Consolas"/>
                <a:cs typeface="Consolas"/>
                <a:sym typeface="Consolas"/>
              </a:rPr>
              <a:t>"Hello World!"</a:t>
            </a:r>
            <a:r>
              <a:rPr lang="en" sz="2400">
                <a:latin typeface="Consolas"/>
                <a:ea typeface="Consolas"/>
                <a:cs typeface="Consolas"/>
                <a:sym typeface="Consolas"/>
              </a:rPr>
              <a:t>);</a:t>
            </a:r>
            <a:endParaRPr sz="2400">
              <a:latin typeface="Consolas"/>
              <a:ea typeface="Consolas"/>
              <a:cs typeface="Consolas"/>
              <a:sym typeface="Consolas"/>
            </a:endParaRPr>
          </a:p>
          <a:p>
            <a:pPr indent="0" lvl="0" marL="0" rtl="0">
              <a:lnSpc>
                <a:spcPct val="135714"/>
              </a:lnSpc>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483475" y="305825"/>
            <a:ext cx="8520600" cy="831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Demo: Testing HelloWorld.js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b="1" lang="en"/>
              <a:t>Save the file</a:t>
            </a:r>
            <a:endParaRPr/>
          </a:p>
          <a:p>
            <a:pPr indent="-342900" lvl="0" marL="457200" rtl="0">
              <a:spcBef>
                <a:spcPts val="0"/>
              </a:spcBef>
              <a:spcAft>
                <a:spcPts val="0"/>
              </a:spcAft>
              <a:buSzPts val="1800"/>
              <a:buAutoNum type="arabicPeriod"/>
            </a:pPr>
            <a:r>
              <a:rPr lang="en"/>
              <a:t>Open VS Code’s built in terminal using </a:t>
            </a:r>
            <a:r>
              <a:rPr b="1" lang="en"/>
              <a:t>ctrl + tilde (~)</a:t>
            </a:r>
            <a:endParaRPr/>
          </a:p>
          <a:p>
            <a:pPr indent="-342900" lvl="0" marL="457200" rtl="0">
              <a:spcBef>
                <a:spcPts val="0"/>
              </a:spcBef>
              <a:spcAft>
                <a:spcPts val="0"/>
              </a:spcAft>
              <a:buSzPts val="1800"/>
              <a:buAutoNum type="arabicPeriod"/>
            </a:pPr>
            <a:r>
              <a:rPr lang="en"/>
              <a:t>In VS Code, test the code using CodeRunner </a:t>
            </a:r>
            <a:r>
              <a:rPr b="1" lang="en"/>
              <a:t>(ctrl + alt + n)</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Exercise: Test HelloWorld.js on your system</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Same steps!</a:t>
            </a:r>
            <a:endParaRPr/>
          </a:p>
          <a:p>
            <a:pPr indent="-342900" lvl="0" marL="457200" rtl="0">
              <a:spcBef>
                <a:spcPts val="1600"/>
              </a:spcBef>
              <a:spcAft>
                <a:spcPts val="0"/>
              </a:spcAft>
              <a:buSzPts val="1800"/>
              <a:buAutoNum type="arabicPeriod"/>
            </a:pPr>
            <a:r>
              <a:rPr b="1" lang="en"/>
              <a:t>Save the file</a:t>
            </a:r>
            <a:endParaRPr/>
          </a:p>
          <a:p>
            <a:pPr indent="-342900" lvl="0" marL="457200" rtl="0">
              <a:spcBef>
                <a:spcPts val="0"/>
              </a:spcBef>
              <a:spcAft>
                <a:spcPts val="0"/>
              </a:spcAft>
              <a:buSzPts val="1800"/>
              <a:buAutoNum type="arabicPeriod"/>
            </a:pPr>
            <a:r>
              <a:rPr lang="en"/>
              <a:t>Open VS Code’s built in terminal using </a:t>
            </a:r>
            <a:r>
              <a:rPr b="1" lang="en"/>
              <a:t>ctrl + tilde (~)</a:t>
            </a:r>
            <a:endParaRPr/>
          </a:p>
          <a:p>
            <a:pPr indent="-342900" lvl="0" marL="457200" rtl="0">
              <a:spcBef>
                <a:spcPts val="0"/>
              </a:spcBef>
              <a:spcAft>
                <a:spcPts val="0"/>
              </a:spcAft>
              <a:buSzPts val="1800"/>
              <a:buAutoNum type="arabicPeriod"/>
            </a:pPr>
            <a:r>
              <a:rPr lang="en"/>
              <a:t>In VS Code, test the code using CodeRunner </a:t>
            </a:r>
            <a:r>
              <a:rPr b="1" lang="en"/>
              <a:t>(ctrl + alt + 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JavaScript Console</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have two objectives in this class.</a:t>
            </a:r>
            <a:endParaRPr/>
          </a:p>
          <a:p>
            <a:pPr indent="0" lvl="0" marL="0">
              <a:spcBef>
                <a:spcPts val="1600"/>
              </a:spcBef>
              <a:spcAft>
                <a:spcPts val="0"/>
              </a:spcAft>
              <a:buNone/>
            </a:pPr>
            <a:r>
              <a:rPr lang="en"/>
              <a:t>The first is to prepare you for the Fullstack Academy admittance test. If you decide not to go on to Fullstack, we’d prefer it not be because you can’t pass their test.</a:t>
            </a:r>
            <a:endParaRPr/>
          </a:p>
          <a:p>
            <a:pPr indent="0" lvl="0" marL="0" rtl="0">
              <a:spcBef>
                <a:spcPts val="1600"/>
              </a:spcBef>
              <a:spcAft>
                <a:spcPts val="0"/>
              </a:spcAft>
              <a:buNone/>
            </a:pPr>
            <a:r>
              <a:rPr lang="en"/>
              <a:t>The second is to teach you to build working web applications. To that end, we’ll show you how to use JavaScript in the DOM. More on that, later.</a:t>
            </a:r>
            <a:endParaRPr/>
          </a:p>
          <a:p>
            <a:pPr indent="0" lvl="0" marL="0" rtl="0">
              <a:spcBef>
                <a:spcPts val="1600"/>
              </a:spcBef>
              <a:spcAft>
                <a:spcPts val="1600"/>
              </a:spcAft>
              <a:buNone/>
            </a:pPr>
            <a:r>
              <a:rPr lang="en"/>
              <a:t>We’ll also be working in the JavaScript </a:t>
            </a:r>
            <a:r>
              <a:rPr b="1" lang="en"/>
              <a:t>console</a:t>
            </a:r>
            <a:r>
              <a:rPr lang="en"/>
              <a:t>. This is where we’ll work on most of our coding puzzles and challenges.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JavaScript Variables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