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A74CE5-BECD-40DA-8EB1-08EB0B511B96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28E7D9-50CC-43CD-8B3F-C858F231D875}" type="slidenum">
              <a:rPr b="0" lang="de-AT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CA87CB-EC07-4B3A-A3F2-139D272D08F7}" type="slidenum">
              <a:rPr b="0" lang="de-AT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nnotorious.com/" TargetMode="External"/><Relationship Id="rId2" Type="http://schemas.openxmlformats.org/officeDocument/2006/relationships/hyperlink" Target="https://annotorious.com/getting-started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1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2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w3.org/TR/annotation-model/" TargetMode="External"/><Relationship Id="rId2" Type="http://schemas.openxmlformats.org/officeDocument/2006/relationships/hyperlink" Target="https://recogito.github.io/annotorious/getting-started/web-annotation/" TargetMode="Externa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3" TargetMode="External"/><Relationship Id="rId2" Type="http://schemas.openxmlformats.org/officeDocument/2006/relationships/hyperlink" Target="https://recogito.github.io/annotorious/api-docs/annotorious/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4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5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6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7" TargetMode="External"/><Relationship Id="rId2" Type="http://schemas.openxmlformats.org/officeDocument/2006/relationships/hyperlink" Target="https://demo-server.annotorious.com/version" TargetMode="External"/><Relationship Id="rId3" Type="http://schemas.openxmlformats.org/officeDocument/2006/relationships/hyperlink" Target="https://github.com/recogito/realtime-annotation-server" TargetMode="External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8" TargetMode="Externa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9" TargetMode="External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cocodataset.org/#format-data" TargetMode="External"/><Relationship Id="rId2" Type="http://schemas.openxmlformats.org/officeDocument/2006/relationships/hyperlink" Target="https://github.com/recogito/dhd-2022/tree/main/beispiel-10" TargetMode="External"/><Relationship Id="rId3" Type="http://schemas.openxmlformats.org/officeDocument/2006/relationships/hyperlink" Target="https://github.com/akarazniewicz/cocosplit" TargetMode="External"/><Relationship Id="rId4" Type="http://schemas.openxmlformats.org/officeDocument/2006/relationships/hyperlink" Target="https://github.com/ghowa/dhd2020" TargetMode="External"/><Relationship Id="rId5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kucha.saw-leipzig.de/" TargetMode="External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recogito.github.io/guides/configuring-the-editor/" TargetMode="External"/><Relationship Id="rId2" Type="http://schemas.openxmlformats.org/officeDocument/2006/relationships/hyperlink" Target="https://recogito.github.io/guides/editor-widgets/" TargetMode="External"/><Relationship Id="rId3" Type="http://schemas.openxmlformats.org/officeDocument/2006/relationships/hyperlink" Target="https://recogito.github.io/guides/headless-mode/" TargetMode="External"/><Relationship Id="rId4" Type="http://schemas.openxmlformats.org/officeDocument/2006/relationships/hyperlink" Target="https://observablehq.com/@rsimon/writing-annotorious-formatters-pt-1" TargetMode="External"/><Relationship Id="rId5" Type="http://schemas.openxmlformats.org/officeDocument/2006/relationships/hyperlink" Target="https://observablehq.com/@rsimon/writing-annotorious-formatters-pt-2" TargetMode="External"/><Relationship Id="rId6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annotorious.com/" TargetMode="External"/><Relationship Id="rId2" Type="http://schemas.openxmlformats.org/officeDocument/2006/relationships/hyperlink" Target="https://github.com/recogito/dhd-2022" TargetMode="External"/><Relationship Id="rId3" Type="http://schemas.openxmlformats.org/officeDocument/2006/relationships/hyperlink" Target="https://gitter.im/recogito/annotorious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recogito.pelagios.org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ffffff"/>
                </a:solidFill>
                <a:latin typeface="Arial"/>
              </a:rPr>
              <a:t>Annotorious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DHd Workshop, 08.03.2022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Der Plan für Heute (3/3):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2114640"/>
            <a:ext cx="10514880" cy="40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Ziel: vollständige Web-Anwendung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mit Google Login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mit Cloud Storage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Material für weiteres Selbststudium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Zeit zum Experimentieren &amp; Fragen (jederzeit!)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Demo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255636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https://annotorious.com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2"/>
              </a:rPr>
              <a:t>https://annotorious.com/getting-started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Übungen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92780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24" name="Grafik 6" descr=""/>
          <p:cNvPicPr/>
          <p:nvPr/>
        </p:nvPicPr>
        <p:blipFill>
          <a:blip r:embed="rId2"/>
          <a:stretch/>
        </p:blipFill>
        <p:spPr>
          <a:xfrm>
            <a:off x="905040" y="2673360"/>
            <a:ext cx="4475880" cy="32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4480" y="6039000"/>
            <a:ext cx="10514880" cy="6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26" name="Grafik 4" descr=""/>
          <p:cNvPicPr/>
          <p:nvPr/>
        </p:nvPicPr>
        <p:blipFill>
          <a:blip r:embed="rId2"/>
          <a:stretch/>
        </p:blipFill>
        <p:spPr>
          <a:xfrm>
            <a:off x="189000" y="785160"/>
            <a:ext cx="11845800" cy="481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1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255636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Annotorious „Hello World“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Eine Annotationsebene auf einem Bild erzeugen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https://github.com/recogito/dhd-2022/tree/main/beispiel-01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2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255636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Annotationen Laden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+ das W3C Web Annotation Data Model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https://github.com/recogito/dhd-2022/tree/main/beispiel-02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Web Annotation Data Model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66960"/>
            <a:ext cx="10514880" cy="43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https://www.w3.org/TR/annotation-model/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Offener Standard für Interoperable Annotation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W3C Recommendation seit 2017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Schlüsselkonzepte: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</a:rPr>
              <a:t>target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und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</a:rPr>
              <a:t>body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Generischer Rahmen – Annotorious unterstützt ein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</a:rPr>
              <a:t>Subset!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 u="sng">
                <a:solidFill>
                  <a:srgbClr val="ffc000"/>
                </a:solidFill>
                <a:uFillTx/>
                <a:latin typeface="Arial"/>
                <a:hlinkClick r:id="rId2"/>
              </a:rPr>
              <a:t>https://recogito.github.io/annotorious/getting-started/web-annotation/</a:t>
            </a:r>
            <a:r>
              <a:rPr b="0" lang="de-DE" sz="2400" spc="-1" strike="noStrike" u="sng">
                <a:solidFill>
                  <a:srgbClr val="ffffff"/>
                </a:solidFill>
                <a:uFillTx/>
                <a:latin typeface="Arial"/>
              </a:rPr>
              <a:t>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3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Die Annotorious JavaScript API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https://github.com/recogito/dhd-2022/tree/main/beispiel-03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Programmierschnittstelle, mit der sie Annotorious „ansteuern“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Initialisierungsoptionen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Programmatische Kontrolle (Zeichenwerkzeuge wechseln, Annotationen zufügen/löschen/selektieren,…)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Events (siehe Beispiel 4)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2"/>
              </a:rPr>
              <a:t>https://recogito.github.io/annotorious/api-docs/annotorious/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4 (1/2)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Optisches Erscheinungsbild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https://github.com/recogito/dhd-2022/tree/main/beispiel-04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SVG (Scalable Vector Graphics)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Darstellungskonventionen in Annotorious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Styling per CSS (Cascading Stylesheets)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71640" y="1562040"/>
            <a:ext cx="10286280" cy="4676040"/>
          </a:xfrm>
          <a:prstGeom prst="rect">
            <a:avLst/>
          </a:prstGeom>
          <a:solidFill>
            <a:srgbClr val="f8f8f8">
              <a:alpha val="1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4 (2/2)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971640" y="1562040"/>
            <a:ext cx="10286280" cy="4676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5105520" y="3086280"/>
            <a:ext cx="2475720" cy="22089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522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5105520" y="3086280"/>
            <a:ext cx="2475720" cy="2208960"/>
          </a:xfrm>
          <a:prstGeom prst="rect">
            <a:avLst/>
          </a:prstGeom>
          <a:noFill/>
          <a:ln w="5076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5491440" y="3144960"/>
            <a:ext cx="155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ourier New"/>
                <a:ea typeface="DejaVu Sans"/>
              </a:rPr>
              <a:t>.a9s-inner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491440" y="2561400"/>
            <a:ext cx="155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ourier New"/>
                <a:ea typeface="DejaVu Sans"/>
              </a:rPr>
              <a:t>.a9s-outer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1193040" y="1794960"/>
            <a:ext cx="2786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ourier New"/>
                <a:ea typeface="DejaVu Sans"/>
              </a:rPr>
              <a:t>.a9s-selection-mask</a:t>
            </a:r>
            <a:endParaRPr b="0" lang="ru-RU" sz="1800" spc="-1" strike="noStrike">
              <a:latin typeface="Arial"/>
            </a:endParaRPr>
          </a:p>
        </p:txBody>
      </p:sp>
      <p:grpSp>
        <p:nvGrpSpPr>
          <p:cNvPr id="145" name="Group 9"/>
          <p:cNvGrpSpPr/>
          <p:nvPr/>
        </p:nvGrpSpPr>
        <p:grpSpPr>
          <a:xfrm>
            <a:off x="4817880" y="2069640"/>
            <a:ext cx="3080520" cy="3484800"/>
            <a:chOff x="4817880" y="2069640"/>
            <a:chExt cx="3080520" cy="3484800"/>
          </a:xfrm>
        </p:grpSpPr>
        <p:sp>
          <p:nvSpPr>
            <p:cNvPr id="146" name="CustomShape 10"/>
            <p:cNvSpPr/>
            <p:nvPr/>
          </p:nvSpPr>
          <p:spPr>
            <a:xfrm>
              <a:off x="4817880" y="2467800"/>
              <a:ext cx="3017880" cy="3086640"/>
            </a:xfrm>
            <a:prstGeom prst="rect">
              <a:avLst/>
            </a:pr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1"/>
            <p:cNvSpPr/>
            <p:nvPr/>
          </p:nvSpPr>
          <p:spPr>
            <a:xfrm>
              <a:off x="5660280" y="2069640"/>
              <a:ext cx="223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.a9s-annotation</a:t>
              </a:r>
              <a:endParaRPr b="0" lang="ru-RU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Was ist Annotorious? (1/2)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JavaScript Bibliothek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Kein End-User-Werkzeug (!)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Programmierkenntnisse erforderlich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Zielpublikum: Web-Entwickler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Institutionelle/Projekt-Websites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Content- oder Collection Management Systeme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Digitale Editionen, Online-Datenbanken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ffffff"/>
                </a:solidFill>
                <a:latin typeface="Arial"/>
              </a:rPr>
              <a:t>Liefert </a:t>
            </a:r>
            <a:r>
              <a:rPr b="0" lang="de-AT" sz="2800" spc="-1" strike="noStrike" u="sng">
                <a:solidFill>
                  <a:srgbClr val="ffffff"/>
                </a:solidFill>
                <a:uFillTx/>
                <a:latin typeface="Arial"/>
              </a:rPr>
              <a:t>Grundfunktionen</a:t>
            </a:r>
            <a:r>
              <a:rPr b="0" lang="de-AT" sz="2800" spc="-1" strike="noStrike">
                <a:solidFill>
                  <a:srgbClr val="ffffff"/>
                </a:solidFill>
                <a:latin typeface="Arial"/>
              </a:rPr>
              <a:t> für den Aufbau eigener Annotations-Anwendungen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5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Annotorious und IIIF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https://github.com/recogito/dhd-2022/tree/main/beispiel-05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OpenSeadragon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Annotorious als OpenSeadragon plugin verwenden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2562120"/>
            <a:ext cx="1051488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</a:rPr>
              <a:t>Teil 2</a:t>
            </a:r>
            <a:endParaRPr b="0" lang="ru-RU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6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Events &amp; Annotationen Speichern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https://github.com/recogito/dhd-2022/tree/main/beispiel-06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Annotorious-Events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Annotationen mithilfe der Events speichern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7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Speichern in der Cloud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https://github.com/recogito/dhd-2022/tree/main/beispiel-07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Demo-Instanz eines einfachen Annotation-Servers: </a:t>
            </a: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2"/>
              </a:rPr>
              <a:t>https://demo-server.annotorious.com/version</a:t>
            </a: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Annotationen für bestimmtes Bild laden per HTTP GET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Annotation abspeichern/aktualisieren per HTTP POST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Annotation löschen per HTTP DELETE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3"/>
              </a:rPr>
              <a:t>https://github.com/recogito/realtime-annotation-server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8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Annotationen und Login-Information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https://github.com/recogito/dhd-2022/tree/main/beispiel-08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WebAnno User-Modell und </a:t>
            </a:r>
            <a:r>
              <a:rPr b="1" lang="de-DE" sz="2800" spc="-1" strike="noStrike">
                <a:solidFill>
                  <a:srgbClr val="ffffff"/>
                </a:solidFill>
                <a:latin typeface="Courier New"/>
              </a:rPr>
              <a:t>anno.setAuthInfo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Google Login als einfaches Beispiel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Praktische Übung 9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</a:rPr>
              <a:t>Plugins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https://github.com/recogito/dhd-2022/tree/main/beispiel-09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 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Toolbar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Selector Pack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2562120"/>
            <a:ext cx="1051488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</a:rPr>
              <a:t>Teil 3</a:t>
            </a:r>
            <a:endParaRPr b="0" lang="ru-RU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Anwendungsbeispiel &amp; Demos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4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Vom W3C-Format zu Coco und Neuronalen Netzen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https://cocodataset.org/#format-data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https://github.com/recogito/dhd-2022/tree/main/beispiel-10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(pip install -r requirements.txt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pip install git+https://github.com/philferriere/cocoapi.git#subdirectory=PythonAPI)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3"/>
              </a:rPr>
              <a:t>https://github.com/akarazniewicz/cocosplit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(python /path/to/cocosplit.py -s 0.8 path/to/train.json path/to/train.json path/to/test.json)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4"/>
              </a:rPr>
              <a:t>https://github.com/ghowa/dhd2020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Coco-Dataset erklärt</a:t>
            </a:r>
            <a:endParaRPr b="0" lang="ru-RU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annotoriousToCoCo.py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Anwendungsbeispiel &amp; Demos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http://kucha.saw-leipzig.de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SAW Leipzig Implementierung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Anwendungsbeispiel &amp; Demos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Machines Reading Maps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Was ist Annotorious? (2/2)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Erzeugt „Annotationsebenen“ über Bildern in Webseiten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Baukastensystem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Zeichenwerkzeuge: Rechteck, Polygon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Input-Box: Kommentare, Antworten, Tags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Anpass- bzw. Erweiterbar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Optisches Erscheinungsbild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Anpassung der Input-Box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Zusätzliche Zeichenwerkzeuge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2562120"/>
            <a:ext cx="1051488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</a:rPr>
              <a:t>Annex</a:t>
            </a:r>
            <a:endParaRPr b="0" lang="ru-RU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Für Interessierte zum Selbststudium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771560"/>
            <a:ext cx="1051488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Eigene Plugins und Editor-Erweiterungen entwickeln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https://recogito.github.io/guides/configuring-the-editor/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2"/>
              </a:rPr>
              <a:t>https://recogito.github.io/guides/editor-widgets/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„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Headless Mode“ – Annotorious ohne den Editor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3"/>
              </a:rPr>
              <a:t>https://recogito.github.io/guides/headless-mode/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„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Formatters“ – dynamisches Styling für Annotationen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4"/>
              </a:rPr>
              <a:t>https://observablehq.com/@rsimon/writing-annotorious-formatters-pt-1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5"/>
              </a:rPr>
              <a:t>https://observablehq.com/@rsimon/writing-annotorious-formatters-pt-2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rafik 8" descr=""/>
          <p:cNvPicPr/>
          <p:nvPr/>
        </p:nvPicPr>
        <p:blipFill>
          <a:blip r:embed="rId1"/>
          <a:stretch/>
        </p:blipFill>
        <p:spPr>
          <a:xfrm>
            <a:off x="1224000" y="1081080"/>
            <a:ext cx="9743400" cy="46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1886040"/>
            <a:ext cx="10514880" cy="42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</a:rPr>
              <a:t>Vielen Dank für die Aufmerksamkeit!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34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https://annotorious.com</a:t>
            </a:r>
            <a:br/>
            <a:r>
              <a:rPr b="0" lang="de-DE" sz="3400" spc="-1" strike="noStrike" u="sng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</a:t>
            </a:r>
            <a:br/>
            <a:r>
              <a:rPr b="0" lang="de-DE" sz="3400" spc="-1" strike="noStrike" u="sng">
                <a:solidFill>
                  <a:srgbClr val="ffc000"/>
                </a:solidFill>
                <a:uFillTx/>
                <a:latin typeface="Arial"/>
                <a:hlinkClick r:id="rId3"/>
              </a:rPr>
              <a:t>https://gitter.im/recogito/annotorious</a:t>
            </a:r>
            <a:r>
              <a:rPr b="0" lang="de-DE" sz="3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Integration (1/2)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2005920"/>
            <a:ext cx="10514880" cy="41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Speichern von Annotationen ist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</a:rPr>
              <a:t>nicht inkludiert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Softwarebibliothek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D.h. Teilkomponente ihrer Webanwendung!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JavaScript API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Ihre Anwendung nutzt und steuert Annotorious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Annotorious erzeugt events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Integration (2/2)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1" name="Grafik 7" descr="Monitor mit einfarbiger Füllung"/>
          <p:cNvPicPr/>
          <p:nvPr/>
        </p:nvPicPr>
        <p:blipFill>
          <a:blip r:embed="rId1"/>
          <a:stretch/>
        </p:blipFill>
        <p:spPr>
          <a:xfrm>
            <a:off x="635400" y="3153600"/>
            <a:ext cx="2765880" cy="2765880"/>
          </a:xfrm>
          <a:prstGeom prst="rect">
            <a:avLst/>
          </a:prstGeom>
          <a:ln>
            <a:noFill/>
          </a:ln>
        </p:spPr>
      </p:pic>
      <p:grpSp>
        <p:nvGrpSpPr>
          <p:cNvPr id="92" name="Group 2"/>
          <p:cNvGrpSpPr/>
          <p:nvPr/>
        </p:nvGrpSpPr>
        <p:grpSpPr>
          <a:xfrm>
            <a:off x="3051720" y="2534040"/>
            <a:ext cx="2945520" cy="2079720"/>
            <a:chOff x="3051720" y="2534040"/>
            <a:chExt cx="2945520" cy="2079720"/>
          </a:xfrm>
        </p:grpSpPr>
        <p:sp>
          <p:nvSpPr>
            <p:cNvPr id="93" name="CustomShape 3"/>
            <p:cNvSpPr/>
            <p:nvPr/>
          </p:nvSpPr>
          <p:spPr>
            <a:xfrm>
              <a:off x="3322080" y="3743280"/>
              <a:ext cx="2360520" cy="619560"/>
            </a:xfrm>
            <a:custGeom>
              <a:avLst/>
              <a:gdLst/>
              <a:ahLst/>
              <a:rect l="l" t="t" r="r" b="b"/>
              <a:pathLst>
                <a:path w="2361076" h="620352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Annotorious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3051720" y="2534040"/>
              <a:ext cx="2945520" cy="2079720"/>
            </a:xfrm>
            <a:custGeom>
              <a:avLst/>
              <a:gdLst/>
              <a:ahLst/>
              <a:rect l="l" t="t" r="r" b="b"/>
              <a:pathLst>
                <a:path w="2946096" h="2080442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Web-Anwendung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95" name="CustomShape 5"/>
            <p:cNvSpPr/>
            <p:nvPr/>
          </p:nvSpPr>
          <p:spPr>
            <a:xfrm flipV="1">
              <a:off x="4699800" y="338400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4340880" y="339444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CustomShape 7"/>
          <p:cNvSpPr/>
          <p:nvPr/>
        </p:nvSpPr>
        <p:spPr>
          <a:xfrm>
            <a:off x="8493840" y="2531520"/>
            <a:ext cx="2945520" cy="2079720"/>
          </a:xfrm>
          <a:custGeom>
            <a:avLst/>
            <a:gdLst/>
            <a:ahLst/>
            <a:rect l="l" t="t" r="r" b="b"/>
            <a:pathLst>
              <a:path w="2946096" h="2080442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44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6095880" y="3569040"/>
            <a:ext cx="22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8675280" y="4871880"/>
            <a:ext cx="2786040" cy="12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Existierendes Backend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Cloud Storage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Warum?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2005920"/>
            <a:ext cx="10514880" cy="41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Recogito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hlinkClick r:id="rId1"/>
              </a:rPr>
              <a:t>https://recogito.pelagios.org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Für Projekte die maßgeschneiderte Lösungen benötigen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Bestimmte Werkzeuge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Eigene Schemata und Vokabulare zur Datenerfassung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Eigene Workflowas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Bestehende Systemlandschaften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Achtung: Ziel für Heute!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3" name="Grafik 7" descr="Monitor mit einfarbiger Füllung"/>
          <p:cNvPicPr/>
          <p:nvPr/>
        </p:nvPicPr>
        <p:blipFill>
          <a:blip r:embed="rId1"/>
          <a:stretch/>
        </p:blipFill>
        <p:spPr>
          <a:xfrm>
            <a:off x="635400" y="3153600"/>
            <a:ext cx="2765880" cy="2765880"/>
          </a:xfrm>
          <a:prstGeom prst="rect">
            <a:avLst/>
          </a:prstGeom>
          <a:ln>
            <a:noFill/>
          </a:ln>
        </p:spPr>
      </p:pic>
      <p:grpSp>
        <p:nvGrpSpPr>
          <p:cNvPr id="104" name="Group 2"/>
          <p:cNvGrpSpPr/>
          <p:nvPr/>
        </p:nvGrpSpPr>
        <p:grpSpPr>
          <a:xfrm>
            <a:off x="3051720" y="2534040"/>
            <a:ext cx="2945520" cy="2079720"/>
            <a:chOff x="3051720" y="2534040"/>
            <a:chExt cx="2945520" cy="2079720"/>
          </a:xfrm>
        </p:grpSpPr>
        <p:sp>
          <p:nvSpPr>
            <p:cNvPr id="105" name="CustomShape 3"/>
            <p:cNvSpPr/>
            <p:nvPr/>
          </p:nvSpPr>
          <p:spPr>
            <a:xfrm>
              <a:off x="3322080" y="3743280"/>
              <a:ext cx="2360520" cy="619560"/>
            </a:xfrm>
            <a:custGeom>
              <a:avLst/>
              <a:gdLst/>
              <a:ahLst/>
              <a:rect l="l" t="t" r="r" b="b"/>
              <a:pathLst>
                <a:path w="2361076" h="620352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Annotorious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06" name="CustomShape 4"/>
            <p:cNvSpPr/>
            <p:nvPr/>
          </p:nvSpPr>
          <p:spPr>
            <a:xfrm>
              <a:off x="3051720" y="2534040"/>
              <a:ext cx="2945520" cy="2079720"/>
            </a:xfrm>
            <a:custGeom>
              <a:avLst/>
              <a:gdLst/>
              <a:ahLst/>
              <a:rect l="l" t="t" r="r" b="b"/>
              <a:pathLst>
                <a:path w="2946096" h="2080442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Web-Anwendung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07" name="CustomShape 5"/>
            <p:cNvSpPr/>
            <p:nvPr/>
          </p:nvSpPr>
          <p:spPr>
            <a:xfrm flipV="1">
              <a:off x="4699800" y="338400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6"/>
            <p:cNvSpPr/>
            <p:nvPr/>
          </p:nvSpPr>
          <p:spPr>
            <a:xfrm>
              <a:off x="4340880" y="339444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ustomShape 7"/>
          <p:cNvSpPr/>
          <p:nvPr/>
        </p:nvSpPr>
        <p:spPr>
          <a:xfrm>
            <a:off x="8493840" y="2531520"/>
            <a:ext cx="2945520" cy="2079720"/>
          </a:xfrm>
          <a:custGeom>
            <a:avLst/>
            <a:gdLst/>
            <a:ahLst/>
            <a:rect l="l" t="t" r="r" b="b"/>
            <a:pathLst>
              <a:path w="2946096" h="2080442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44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Cloud Storage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(RethinkDB)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6095880" y="3569040"/>
            <a:ext cx="22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Grafik 4" descr=""/>
          <p:cNvPicPr/>
          <p:nvPr/>
        </p:nvPicPr>
        <p:blipFill>
          <a:blip r:embed="rId2"/>
          <a:stretch/>
        </p:blipFill>
        <p:spPr>
          <a:xfrm>
            <a:off x="1356840" y="4059360"/>
            <a:ext cx="1323360" cy="5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Der Plan (1/3):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2009880"/>
            <a:ext cx="10514880" cy="41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Annotorious kennenlernen – Funktionsweise &amp; -umfang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Programmierbeispiele (Grundlagen)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Annotorious in eine Webseite einbinden &amp; Annotationen anzeigen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Das W3C Web Annotation Datenmodell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Die Annotorious JavaScript API verwenden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Anpassen des optischen Erscheinungsbildes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Annotorious und IIIF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OpenSeadragon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 rot="20590800">
            <a:off x="8276400" y="4769640"/>
            <a:ext cx="3295080" cy="1272600"/>
          </a:xfrm>
          <a:custGeom>
            <a:avLst/>
            <a:gdLst/>
            <a:ahLst/>
            <a:rect l="l" t="t" r="r" b="b"/>
            <a:pathLst>
              <a:path w="3295650" h="1273175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6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HTML-/JS-Kenntnisse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Text-Editor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Browser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</a:rPr>
              <a:t>Der Plan für Heute (2/3):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781280"/>
            <a:ext cx="10514880" cy="43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Programmierbeispiele (Fortgeschritten)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Annotationen speichern (lokal, cloud)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Einbinden von Usermanagement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Annotorious Plugins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Toolbar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Selector Pack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Einsatzbereiche und Integrationszenarien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Machine Learning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Real-world Beispiele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 rot="20590800">
            <a:off x="8276400" y="4769640"/>
            <a:ext cx="3295080" cy="1272600"/>
          </a:xfrm>
          <a:custGeom>
            <a:avLst/>
            <a:gdLst/>
            <a:ahLst/>
            <a:rect l="l" t="t" r="r" b="b"/>
            <a:pathLst>
              <a:path w="3295650" h="1273175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6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Lokaler Webserver!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(Node.js, Python oder PHP)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921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2022-02-25T08:43:25Z</dcterms:created>
  <dc:creator>Simon Rainer</dc:creator>
  <dc:description/>
  <dc:language>ru-RU</dc:language>
  <cp:lastModifiedBy/>
  <dcterms:modified xsi:type="dcterms:W3CDTF">2022-03-07T20:38:30Z</dcterms:modified>
  <cp:revision>55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