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65" r:id="rId9"/>
    <p:sldId id="266" r:id="rId10"/>
    <p:sldId id="270" r:id="rId11"/>
    <p:sldId id="263" r:id="rId12"/>
    <p:sldId id="264" r:id="rId13"/>
    <p:sldId id="268" r:id="rId14"/>
    <p:sldId id="267" r:id="rId15"/>
    <p:sldId id="269" r:id="rId16"/>
    <p:sldId id="271" r:id="rId17"/>
    <p:sldId id="272" r:id="rId18"/>
    <p:sldId id="276" r:id="rId19"/>
    <p:sldId id="277" r:id="rId20"/>
    <p:sldId id="274" r:id="rId21"/>
    <p:sldId id="278" r:id="rId22"/>
    <p:sldId id="275" r:id="rId23"/>
    <p:sldId id="279" r:id="rId24"/>
    <p:sldId id="281" r:id="rId25"/>
    <p:sldId id="283" r:id="rId26"/>
    <p:sldId id="282" r:id="rId27"/>
    <p:sldId id="284" r:id="rId28"/>
    <p:sldId id="287" r:id="rId29"/>
    <p:sldId id="285" r:id="rId30"/>
    <p:sldId id="286" r:id="rId31"/>
    <p:sldId id="288" r:id="rId32"/>
    <p:sldId id="28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05C5-AA4E-48F4-9AE0-A17EE0968DE3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9145A-711C-4057-812E-8A196CA48F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6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145A-711C-4057-812E-8A196CA48F11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95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145A-711C-4057-812E-8A196CA48F11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9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69DFB-6D2F-432C-B9AB-464D8816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5C5525-6C9A-4AC8-B522-D422677F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53A72-F63C-4101-968C-A086CFE6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E24F4-A0D4-4D86-AF93-71D57B03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86ED8-0B41-4323-B401-6DF01A3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59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A37C2-2F44-46F4-AD47-9172A909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5EBA20-CBB0-4F89-A2A4-D8CC7736A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86014-8383-4080-8E89-9C1136C0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F216B-0C69-42CB-A582-19567691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7A048-8DC2-4248-A9B4-A6B4D80C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78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6D803-FDFA-4CBD-9CE0-A52B0E15B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985C9D-67B0-4980-B658-098874711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B3FC9-8223-44BF-9467-4F64C510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ED12F-057E-4A46-B59F-88BDE2E6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840F3-66A8-4668-BCB5-CDE14C96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12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DC86E-AD57-4753-BADE-AD9B9512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4C64F-D017-4D13-A15A-EF2438E9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D7D1EF-A052-4A62-901D-F12B0454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02A75E-8257-47B5-9768-EF146638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1BA43-3C29-48A4-9724-65435550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83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29D1D-DCC2-4944-92BE-F381A718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68B93-83BC-47D0-AD49-19298A0D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B9A06-876A-402F-B087-D4FCF843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9CD8E-F223-4D24-B650-3EF102DC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4E8-3584-45F3-900C-9FF27A84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58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16AEC-9CC6-4600-9D47-AEF87473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549A5-6376-4510-A474-F7042D4C4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6B2611-D076-408C-B604-1F866BB8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57C850-B366-4304-9FD2-3A97D780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0E017-EEF4-416E-9C11-E53A5CDD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B11B10-79F0-4E4D-A4FF-82589091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29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1EAC9-7180-4ADE-9404-E030C196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CCF6FA-6DE7-4E9C-BD67-03238A9E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7AB8B-3136-43FB-8CBE-2F4DFD37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2EEB5A-E19F-4958-8B3F-DB1984461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9B852B-68EB-481A-BE00-DA26DC33F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243D0-9DC3-46EB-A88B-A6B2A4B1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80527E-30B6-48CE-A993-AC916485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673B23-B980-4BF5-853B-4B6E8156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79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81D99-2D85-413F-86A6-FDBAC017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590F5C-4A48-4BED-A402-F3BA8BB3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F05EC7-2685-4601-A3B4-A1C80531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B65C3A-F7DE-4F90-B1B6-E534A858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21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F946F4-CF1F-42BC-BD86-8B55F6B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CB921-0DF2-4C8C-AAA4-1BAC6C00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31A747-1A97-48BE-B231-E4293F89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11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02810-B049-4644-852A-A9973B3A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66CA2-C9C9-47CA-B17B-6300BFC7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93228B-8935-4217-B85A-81D85CCF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51C5AF-6AB6-4126-A440-38EAA104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1A59C-280F-4DED-B4BB-49794A78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953F6-8615-48FD-847B-C27ED221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4E04F-DB5F-43AB-8653-03F2C2EE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84001-F31F-44E5-B268-24A3924B7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7263A2-C715-4628-9CB3-E6832CF2C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4A9A2-BDC8-4CCE-80D4-0DAAD182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3F11C-B0FA-4BC3-A338-1D44FF55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45928-5133-400B-92B9-53306E69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2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C8A83F-AE61-41D1-81A2-A06B8B1A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B613FE-8A00-4951-BA47-71420E92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77910-D658-4E4C-A8D7-B4896390C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7364-E868-4B79-B633-0D7F868F0616}" type="datetimeFigureOut">
              <a:rPr lang="de-AT" smtClean="0"/>
              <a:pPr/>
              <a:t>01.03.2022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357FE-5466-4FD3-ABD3-DC3AA4E82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7A4ED-0AA8-4F10-8A60-2F9CF06B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893C-7714-439D-992E-D8555B0607A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26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notorious.com/getting-started" TargetMode="External"/><Relationship Id="rId2" Type="http://schemas.openxmlformats.org/officeDocument/2006/relationships/hyperlink" Target="https://annotoriou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annotorious/getting-started/web-annotation/" TargetMode="External"/><Relationship Id="rId2" Type="http://schemas.openxmlformats.org/officeDocument/2006/relationships/hyperlink" Target="https://www.w3.org/TR/annotation-mod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annotorious/api-docs/annotorious/" TargetMode="External"/><Relationship Id="rId2" Type="http://schemas.openxmlformats.org/officeDocument/2006/relationships/hyperlink" Target="https://github.com/recogito/dhd-2022/tree/main/beispiel-0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-server.annotorious.com/version" TargetMode="External"/><Relationship Id="rId2" Type="http://schemas.openxmlformats.org/officeDocument/2006/relationships/hyperlink" Target="https://github.com/recogito/dhd-2022/tree/main/beispiel-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cogito/realtime-annotation-server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guides/editor-widgets/" TargetMode="External"/><Relationship Id="rId2" Type="http://schemas.openxmlformats.org/officeDocument/2006/relationships/hyperlink" Target="https://recogito.github.io/guides/configuring-the-edi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bservablehq.com/@rsimon/writing-annotorious-formatters-pt-2" TargetMode="External"/><Relationship Id="rId5" Type="http://schemas.openxmlformats.org/officeDocument/2006/relationships/hyperlink" Target="https://observablehq.com/@rsimon/writing-annotorious-formatters-pt-1" TargetMode="External"/><Relationship Id="rId4" Type="http://schemas.openxmlformats.org/officeDocument/2006/relationships/hyperlink" Target="https://recogito.github.io/guides/headless-mode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hyperlink" Target="https://annotorio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ter.im/recogito/annotorio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gito.pelagio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801D-BCF8-4328-B456-0135AEE46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Annotorious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43932B-B08B-4273-B41A-35FA2364A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DHd</a:t>
            </a:r>
            <a:r>
              <a:rPr lang="de-DE" dirty="0"/>
              <a:t> Workshop, 08.03.2022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66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Plan für Heute (3/3):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549"/>
            <a:ext cx="10515600" cy="4062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Ziel: vollständige Web-Anwendung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mit Google Login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mit Cloud Storage</a:t>
            </a:r>
          </a:p>
          <a:p>
            <a:pPr>
              <a:lnSpc>
                <a:spcPct val="100000"/>
              </a:lnSpc>
            </a:pPr>
            <a:r>
              <a:rPr lang="de-DE" dirty="0"/>
              <a:t>Material für weiteres Selbststudium</a:t>
            </a:r>
          </a:p>
          <a:p>
            <a:pPr>
              <a:lnSpc>
                <a:spcPct val="100000"/>
              </a:lnSpc>
            </a:pPr>
            <a:r>
              <a:rPr lang="de-DE" dirty="0"/>
              <a:t>Zeit zum Experimentieren &amp; Fragen (jederzeit!)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80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87"/>
            <a:ext cx="10515600" cy="36205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hlinkClick r:id="rId2"/>
              </a:rPr>
              <a:t>https://annotorious.com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>
                <a:hlinkClick r:id="rId3"/>
              </a:rPr>
              <a:t>https://annotorious.com/getting-started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67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737"/>
            <a:ext cx="10515600" cy="36205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3"/>
              </a:rPr>
              <a:t>https://github.com/recogito/dhd-2022</a:t>
            </a:r>
            <a:r>
              <a:rPr lang="de-DE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2E85CB-A101-41C7-83EB-247B111C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2673350"/>
            <a:ext cx="4476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6038849"/>
            <a:ext cx="10515600" cy="6334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3"/>
              </a:rPr>
              <a:t>https://github.com/recogito/dhd-2022</a:t>
            </a:r>
            <a:r>
              <a:rPr lang="de-DE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091310-4FD4-42E9-9C88-80E2BE2C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4" y="785191"/>
            <a:ext cx="11846403" cy="48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2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1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87"/>
            <a:ext cx="10515600" cy="36205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 err="1"/>
              <a:t>Annotorious</a:t>
            </a:r>
            <a:r>
              <a:rPr lang="de-DE" sz="3200" b="1" dirty="0"/>
              <a:t> „Hello World“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Eine Annotationsebene auf einem Bild erzeugen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https://github.com/recogito/dhd-2022/tree/main/beispiel-01</a:t>
            </a:r>
            <a:r>
              <a:rPr lang="de-DE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87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87"/>
            <a:ext cx="10515600" cy="36205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Annotationen Laden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+ das W3C Web Annotation Data Model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https://github.com/recogito/dhd-2022/tree/main/beispiel-02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27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Annotation Data Model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900"/>
            <a:ext cx="10515600" cy="43100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https://www.w3.org/TR/annotation-model/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Offener Standard für Interoperable Annotation</a:t>
            </a:r>
          </a:p>
          <a:p>
            <a:pPr>
              <a:lnSpc>
                <a:spcPct val="100000"/>
              </a:lnSpc>
            </a:pPr>
            <a:r>
              <a:rPr lang="de-DE" dirty="0"/>
              <a:t>W3C </a:t>
            </a:r>
            <a:r>
              <a:rPr lang="de-DE" dirty="0" err="1"/>
              <a:t>Recommendation</a:t>
            </a:r>
            <a:r>
              <a:rPr lang="de-DE" dirty="0"/>
              <a:t> seit 2017</a:t>
            </a:r>
          </a:p>
          <a:p>
            <a:pPr>
              <a:lnSpc>
                <a:spcPct val="100000"/>
              </a:lnSpc>
            </a:pPr>
            <a:r>
              <a:rPr lang="de-DE" dirty="0"/>
              <a:t>Schlüsselkonzepte: </a:t>
            </a:r>
            <a:r>
              <a:rPr lang="de-DE" u="sng" dirty="0" err="1"/>
              <a:t>target</a:t>
            </a:r>
            <a:r>
              <a:rPr lang="de-DE" dirty="0"/>
              <a:t> und </a:t>
            </a:r>
            <a:r>
              <a:rPr lang="de-DE" u="sng" dirty="0" err="1"/>
              <a:t>body</a:t>
            </a:r>
            <a:endParaRPr lang="de-DE" u="sng" dirty="0"/>
          </a:p>
          <a:p>
            <a:pPr>
              <a:lnSpc>
                <a:spcPct val="100000"/>
              </a:lnSpc>
            </a:pPr>
            <a:r>
              <a:rPr lang="de-DE" dirty="0"/>
              <a:t>Generischer Rahmen – </a:t>
            </a:r>
            <a:r>
              <a:rPr lang="de-DE" dirty="0" err="1"/>
              <a:t>Annotorious</a:t>
            </a:r>
            <a:r>
              <a:rPr lang="de-DE" dirty="0"/>
              <a:t> unterstützt ein </a:t>
            </a:r>
            <a:r>
              <a:rPr lang="de-DE" u="sng" dirty="0" err="1"/>
              <a:t>Subset</a:t>
            </a:r>
            <a:r>
              <a:rPr lang="de-DE" u="sng" dirty="0"/>
              <a:t>!</a:t>
            </a:r>
          </a:p>
          <a:p>
            <a:pPr lvl="1">
              <a:lnSpc>
                <a:spcPct val="100000"/>
              </a:lnSpc>
            </a:pPr>
            <a:r>
              <a:rPr lang="de-DE" u="sng" dirty="0">
                <a:hlinkClick r:id="rId3"/>
              </a:rPr>
              <a:t>https://recogito.github.io/annotorious/getting-started/web-annotation/</a:t>
            </a:r>
            <a:r>
              <a:rPr lang="de-DE" u="sng" dirty="0"/>
              <a:t> </a:t>
            </a:r>
          </a:p>
          <a:p>
            <a:pPr>
              <a:lnSpc>
                <a:spcPct val="100000"/>
              </a:lnSpc>
            </a:pPr>
            <a:endParaRPr lang="de-DE" u="sng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93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3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Die </a:t>
            </a:r>
            <a:r>
              <a:rPr lang="de-DE" sz="3200" b="1" dirty="0" err="1"/>
              <a:t>Annotorious</a:t>
            </a:r>
            <a:r>
              <a:rPr lang="de-DE" sz="3200" b="1" dirty="0"/>
              <a:t> JavaScript API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https://github.com/recogito/dhd-2022/tree/main/beispiel-03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Programmierschnittstelle, mit der sie </a:t>
            </a:r>
            <a:r>
              <a:rPr lang="de-DE" dirty="0" err="1"/>
              <a:t>Annotorious</a:t>
            </a:r>
            <a:r>
              <a:rPr lang="de-DE" dirty="0"/>
              <a:t> „ansteuern“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Initalisierungsoptionen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Programmatische Kontrolle (Zeichenwerkzeuge wechseln, Annotationen zufügen/löschen/selektieren,…)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Events (siehe Beispiel 4)</a:t>
            </a:r>
          </a:p>
          <a:p>
            <a:pPr>
              <a:lnSpc>
                <a:spcPct val="100000"/>
              </a:lnSpc>
            </a:pPr>
            <a:r>
              <a:rPr lang="de-DE" dirty="0">
                <a:hlinkClick r:id="rId3"/>
              </a:rPr>
              <a:t>https://recogito.github.io/annotorious/api-docs/annotorious/</a:t>
            </a:r>
            <a:r>
              <a:rPr lang="de-DE" dirty="0"/>
              <a:t>  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93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4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Optisches Erscheinungsbild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https://github.com/recogito/dhd-2022/tree/main/beispiel-04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SVG (</a:t>
            </a:r>
            <a:r>
              <a:rPr lang="de-DE" dirty="0" err="1"/>
              <a:t>Scalable</a:t>
            </a:r>
            <a:r>
              <a:rPr lang="de-DE" dirty="0"/>
              <a:t> Vector Graphics)</a:t>
            </a:r>
          </a:p>
          <a:p>
            <a:pPr>
              <a:lnSpc>
                <a:spcPct val="100000"/>
              </a:lnSpc>
            </a:pPr>
            <a:r>
              <a:rPr lang="de-DE" dirty="0"/>
              <a:t>Darstellungskonventionen in </a:t>
            </a:r>
            <a:r>
              <a:rPr lang="de-DE" dirty="0" err="1"/>
              <a:t>Annotorious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Styling per CSS (Cascading Stylesheets)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47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5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 err="1"/>
              <a:t>Annotorious</a:t>
            </a:r>
            <a:r>
              <a:rPr lang="de-DE" sz="3200" b="1" dirty="0"/>
              <a:t> und IIIF</a:t>
            </a:r>
            <a:br>
              <a:rPr lang="de-DE" sz="3200" b="1" dirty="0"/>
            </a:br>
            <a:r>
              <a:rPr lang="de-DE" dirty="0">
                <a:hlinkClick r:id="rId2"/>
              </a:rPr>
              <a:t>https://github.com/recogito/dhd-2022/tree/main/beispiel-05</a:t>
            </a:r>
            <a:r>
              <a:rPr lang="de-DE" dirty="0"/>
              <a:t> 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OpenSeadragon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als </a:t>
            </a:r>
            <a:r>
              <a:rPr lang="de-DE" dirty="0" err="1"/>
              <a:t>OpenSeadragon</a:t>
            </a:r>
            <a:r>
              <a:rPr lang="de-DE" dirty="0"/>
              <a:t> </a:t>
            </a:r>
            <a:r>
              <a:rPr lang="de-DE" dirty="0" err="1"/>
              <a:t>plugin</a:t>
            </a:r>
            <a:r>
              <a:rPr lang="de-DE" dirty="0"/>
              <a:t> verwenden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584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Annotorious</a:t>
            </a:r>
            <a:r>
              <a:rPr lang="de-DE" dirty="0"/>
              <a:t>? (1/2)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JavaScript Bibliothek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 End-User-Werkzeug (!)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Programmierkenntnisse erforderlich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de-DE" dirty="0"/>
              <a:t>Zielpublikum: Web-Entwickler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Institutionelle/Projekt-Websites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Content- oder Collection Management Systeme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Digitale Editionen, Online-Datenbanken</a:t>
            </a:r>
          </a:p>
          <a:p>
            <a:pPr>
              <a:lnSpc>
                <a:spcPct val="100000"/>
              </a:lnSpc>
            </a:pPr>
            <a:r>
              <a:rPr lang="de-AT" dirty="0"/>
              <a:t>Liefert </a:t>
            </a:r>
            <a:r>
              <a:rPr lang="de-AT" u="sng" dirty="0"/>
              <a:t>Grundfunktionen</a:t>
            </a:r>
            <a:r>
              <a:rPr lang="de-AT" dirty="0"/>
              <a:t> für den Aufbau eigener Annotations-Anwendungen</a:t>
            </a:r>
          </a:p>
        </p:txBody>
      </p:sp>
    </p:spTree>
    <p:extLst>
      <p:ext uri="{BB962C8B-B14F-4D97-AF65-F5344CB8AC3E}">
        <p14:creationId xmlns:p14="http://schemas.microsoft.com/office/powerpoint/2010/main" val="210244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225"/>
            <a:ext cx="10515600" cy="36147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5000" b="1" dirty="0"/>
              <a:t>Teil 2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203583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6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Events &amp; Annotationen Speichern</a:t>
            </a: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86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7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Speichern in der Cloud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https://github.com/recogito/dhd-2022/tree/main/beispiel-07</a:t>
            </a:r>
            <a:r>
              <a:rPr lang="de-DE" dirty="0"/>
              <a:t>  </a:t>
            </a:r>
          </a:p>
          <a:p>
            <a:pPr>
              <a:lnSpc>
                <a:spcPct val="100000"/>
              </a:lnSpc>
            </a:pPr>
            <a:r>
              <a:rPr lang="de-DE" dirty="0"/>
              <a:t>Demo-Instanz eines einfachen Annotation-Servers: </a:t>
            </a:r>
            <a:r>
              <a:rPr lang="de-DE" dirty="0">
                <a:hlinkClick r:id="rId3"/>
              </a:rPr>
              <a:t>https://demo-server.annotorious.com/version</a:t>
            </a:r>
            <a:r>
              <a:rPr lang="de-DE" sz="32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Annotationen für bestimmtes Bild laden per HTTP GET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Annotation abspeichern/aktualisieren per HTTP POST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Annotation löschen per HTTP DELETE</a:t>
            </a:r>
          </a:p>
          <a:p>
            <a:pPr>
              <a:lnSpc>
                <a:spcPct val="100000"/>
              </a:lnSpc>
            </a:pPr>
            <a:r>
              <a:rPr lang="de-DE" dirty="0">
                <a:hlinkClick r:id="rId4"/>
              </a:rPr>
              <a:t>https://github.com/recogito/realtime-annotation-server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51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8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Annotationen und Login-Information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https://github.com/recogito/dhd-2022/tree/main/beispiel-08</a:t>
            </a:r>
            <a:r>
              <a:rPr lang="de-DE" dirty="0"/>
              <a:t>  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WebAnno</a:t>
            </a:r>
            <a:r>
              <a:rPr lang="de-DE" dirty="0"/>
              <a:t> User-Modell und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anno.setAuthInfo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de-DE" dirty="0">
                <a:latin typeface="+mj-lt"/>
                <a:cs typeface="Courier New" panose="02070309020205020404" pitchFamily="49" charset="0"/>
              </a:rPr>
              <a:t>Google Login als einfaches Beispiel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05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9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Plugins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https://github.com/recogito/dhd-2022/tree/main/beispiel-09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</a:t>
            </a:r>
          </a:p>
          <a:p>
            <a:pPr>
              <a:lnSpc>
                <a:spcPct val="100000"/>
              </a:lnSpc>
            </a:pPr>
            <a:r>
              <a:rPr lang="de-DE" dirty="0"/>
              <a:t>Toolbar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de-DE" dirty="0" err="1">
                <a:latin typeface="+mj-lt"/>
                <a:cs typeface="Courier New" panose="02070309020205020404" pitchFamily="49" charset="0"/>
              </a:rPr>
              <a:t>Selector</a:t>
            </a:r>
            <a:r>
              <a:rPr lang="de-DE" dirty="0">
                <a:latin typeface="+mj-lt"/>
                <a:cs typeface="Courier New" panose="02070309020205020404" pitchFamily="49" charset="0"/>
              </a:rPr>
              <a:t> Pack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003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225"/>
            <a:ext cx="10515600" cy="36147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5000" b="1" dirty="0"/>
              <a:t>Teil 3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163467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 &amp; Demos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err="1"/>
              <a:t>Machine</a:t>
            </a:r>
            <a:r>
              <a:rPr lang="de-DE" dirty="0"/>
              <a:t> Learning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06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 &amp; Demos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SAW Leipzig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569055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 &amp; Demos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Machines Reading Maps</a:t>
            </a:r>
          </a:p>
        </p:txBody>
      </p:sp>
    </p:spTree>
    <p:extLst>
      <p:ext uri="{BB962C8B-B14F-4D97-AF65-F5344CB8AC3E}">
        <p14:creationId xmlns:p14="http://schemas.microsoft.com/office/powerpoint/2010/main" val="291688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225"/>
            <a:ext cx="10515600" cy="36147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5000" b="1" dirty="0"/>
              <a:t>Annex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41590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Annotorious</a:t>
            </a:r>
            <a:r>
              <a:rPr lang="de-DE" dirty="0"/>
              <a:t>? (2/2)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Erzeugt „Annotationsebenen“ über Bildern in Webseiten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/>
              <a:t>Baukastensystem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Zeichenwerkzeuge: Rechteck, Polygon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Input-Box: Kommentare, Antworten, Tags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 err="1"/>
              <a:t>Anpass</a:t>
            </a:r>
            <a:r>
              <a:rPr lang="de-DE" dirty="0"/>
              <a:t>- bzw. Erweiterbar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Optisches Erscheinungsbild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Anpassung der Input-Box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Zusätzliche Zeichenwerkzeuge</a:t>
            </a:r>
          </a:p>
        </p:txBody>
      </p:sp>
    </p:spTree>
    <p:extLst>
      <p:ext uri="{BB962C8B-B14F-4D97-AF65-F5344CB8AC3E}">
        <p14:creationId xmlns:p14="http://schemas.microsoft.com/office/powerpoint/2010/main" val="261235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Interessierte zum Selbststudium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650"/>
            <a:ext cx="10515600" cy="4721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Eigene Plugins und Editor-Erweiterungen entwickeln</a:t>
            </a:r>
            <a:br>
              <a:rPr lang="de-DE" dirty="0"/>
            </a:br>
            <a:r>
              <a:rPr lang="de-DE" dirty="0">
                <a:hlinkClick r:id="rId2"/>
              </a:rPr>
              <a:t>https://recogito.github.io/guides/configuring-the-editor/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3"/>
              </a:rPr>
              <a:t>https://recogito.github.io/guides/editor-widgets/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Headless</a:t>
            </a:r>
            <a:r>
              <a:rPr lang="de-DE" dirty="0"/>
              <a:t> Mode“ – </a:t>
            </a:r>
            <a:r>
              <a:rPr lang="de-DE" dirty="0" err="1"/>
              <a:t>Annotorious</a:t>
            </a:r>
            <a:r>
              <a:rPr lang="de-DE" dirty="0"/>
              <a:t> ohne den Editor</a:t>
            </a:r>
            <a:br>
              <a:rPr lang="de-DE" dirty="0"/>
            </a:br>
            <a:r>
              <a:rPr lang="de-DE" dirty="0">
                <a:hlinkClick r:id="rId4"/>
              </a:rPr>
              <a:t>https://recogito.github.io/guides/headless-mode/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Formatters</a:t>
            </a:r>
            <a:r>
              <a:rPr lang="de-DE" dirty="0"/>
              <a:t>“ – dynamisches Styling für Annotationen</a:t>
            </a:r>
            <a:br>
              <a:rPr lang="de-DE" dirty="0"/>
            </a:br>
            <a:r>
              <a:rPr lang="de-DE" dirty="0">
                <a:hlinkClick r:id="rId5"/>
              </a:rPr>
              <a:t>https://observablehq.com/@rsimon/writing-annotorious-formatters-pt-1</a:t>
            </a:r>
            <a:br>
              <a:rPr lang="de-DE" dirty="0"/>
            </a:br>
            <a:r>
              <a:rPr lang="de-DE" dirty="0">
                <a:hlinkClick r:id="rId6"/>
              </a:rPr>
              <a:t>https://observablehq.com/@rsimon/writing-annotorious-formatters-pt-2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3080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160423F-C5F1-4EB9-BDA9-338E3569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81087"/>
            <a:ext cx="97440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30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50"/>
            <a:ext cx="10515600" cy="42910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5000" b="1" dirty="0"/>
              <a:t>Vielen Dank für die Aufmerksamkeit!</a:t>
            </a:r>
          </a:p>
          <a:p>
            <a:pPr marL="0" indent="0">
              <a:lnSpc>
                <a:spcPct val="100000"/>
              </a:lnSpc>
              <a:buNone/>
            </a:pPr>
            <a:endParaRPr lang="de-DE" sz="50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3400" dirty="0">
                <a:hlinkClick r:id="rId2"/>
              </a:rPr>
              <a:t>https://annotorious.com</a:t>
            </a:r>
            <a:br>
              <a:rPr lang="de-DE" sz="3400" dirty="0"/>
            </a:br>
            <a:r>
              <a:rPr lang="de-DE" sz="3400" dirty="0">
                <a:hlinkClick r:id="rId3"/>
              </a:rPr>
              <a:t>https://github.com/recogito/dhd-2022</a:t>
            </a:r>
            <a:br>
              <a:rPr lang="de-DE" sz="3400" dirty="0"/>
            </a:br>
            <a:r>
              <a:rPr lang="de-DE" sz="3400" dirty="0">
                <a:hlinkClick r:id="rId4"/>
              </a:rPr>
              <a:t>https://gitter.im/recogito/annotorious</a:t>
            </a:r>
            <a:r>
              <a:rPr lang="de-DE" sz="3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de-DE" sz="3400" dirty="0"/>
          </a:p>
          <a:p>
            <a:pPr marL="0" indent="0">
              <a:lnSpc>
                <a:spcPct val="100000"/>
              </a:lnSpc>
              <a:buNone/>
            </a:pP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29794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(1/2)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781"/>
            <a:ext cx="10515600" cy="41711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Speichern von Annotationen ist </a:t>
            </a:r>
            <a:r>
              <a:rPr lang="de-DE" u="sng" dirty="0"/>
              <a:t>nicht inkludiert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/>
              <a:t>Softwarebibliothek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D.h. Teilkomponente ihrer Webanwendung!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/>
              <a:t>JavaScript API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Ihre Anwendung nutzt und steuert </a:t>
            </a:r>
            <a:r>
              <a:rPr lang="de-DE" dirty="0" err="1"/>
              <a:t>Annotorious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erzeugt </a:t>
            </a:r>
            <a:r>
              <a:rPr lang="de-DE" dirty="0" err="1"/>
              <a:t>events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5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(2/2)</a:t>
            </a:r>
            <a:endParaRPr lang="de-AT" dirty="0"/>
          </a:p>
        </p:txBody>
      </p:sp>
      <p:pic>
        <p:nvPicPr>
          <p:cNvPr id="8" name="Grafik 7" descr="Monitor mit einfarbiger Füllung">
            <a:extLst>
              <a:ext uri="{FF2B5EF4-FFF2-40B4-BE49-F238E27FC236}">
                <a16:creationId xmlns:a16="http://schemas.microsoft.com/office/drawing/2014/main" id="{DA3D6204-6E10-4F16-95E8-69C23C77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516" y="3153743"/>
            <a:ext cx="2766449" cy="2766449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9F2BACE-40F0-46BA-A458-7A3AB4151659}"/>
              </a:ext>
            </a:extLst>
          </p:cNvPr>
          <p:cNvGrpSpPr/>
          <p:nvPr/>
        </p:nvGrpSpPr>
        <p:grpSpPr>
          <a:xfrm>
            <a:off x="3051581" y="2534058"/>
            <a:ext cx="2946096" cy="2080442"/>
            <a:chOff x="3543195" y="2553723"/>
            <a:chExt cx="2946096" cy="208044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68FB665-6270-4D65-A974-8707885C288A}"/>
                </a:ext>
              </a:extLst>
            </p:cNvPr>
            <p:cNvSpPr/>
            <p:nvPr/>
          </p:nvSpPr>
          <p:spPr>
            <a:xfrm>
              <a:off x="3813583" y="3763091"/>
              <a:ext cx="2361076" cy="620352"/>
            </a:xfrm>
            <a:custGeom>
              <a:avLst/>
              <a:gdLst>
                <a:gd name="connsiteX0" fmla="*/ 0 w 2361076"/>
                <a:gd name="connsiteY0" fmla="*/ 72525 h 620352"/>
                <a:gd name="connsiteX1" fmla="*/ 72525 w 2361076"/>
                <a:gd name="connsiteY1" fmla="*/ 0 h 620352"/>
                <a:gd name="connsiteX2" fmla="*/ 670852 w 2361076"/>
                <a:gd name="connsiteY2" fmla="*/ 0 h 620352"/>
                <a:gd name="connsiteX3" fmla="*/ 1202698 w 2361076"/>
                <a:gd name="connsiteY3" fmla="*/ 0 h 620352"/>
                <a:gd name="connsiteX4" fmla="*/ 1712384 w 2361076"/>
                <a:gd name="connsiteY4" fmla="*/ 0 h 620352"/>
                <a:gd name="connsiteX5" fmla="*/ 2288551 w 2361076"/>
                <a:gd name="connsiteY5" fmla="*/ 0 h 620352"/>
                <a:gd name="connsiteX6" fmla="*/ 2361076 w 2361076"/>
                <a:gd name="connsiteY6" fmla="*/ 72525 h 620352"/>
                <a:gd name="connsiteX7" fmla="*/ 2361076 w 2361076"/>
                <a:gd name="connsiteY7" fmla="*/ 547827 h 620352"/>
                <a:gd name="connsiteX8" fmla="*/ 2288551 w 2361076"/>
                <a:gd name="connsiteY8" fmla="*/ 620352 h 620352"/>
                <a:gd name="connsiteX9" fmla="*/ 1778865 w 2361076"/>
                <a:gd name="connsiteY9" fmla="*/ 620352 h 620352"/>
                <a:gd name="connsiteX10" fmla="*/ 1224859 w 2361076"/>
                <a:gd name="connsiteY10" fmla="*/ 620352 h 620352"/>
                <a:gd name="connsiteX11" fmla="*/ 693012 w 2361076"/>
                <a:gd name="connsiteY11" fmla="*/ 620352 h 620352"/>
                <a:gd name="connsiteX12" fmla="*/ 72525 w 2361076"/>
                <a:gd name="connsiteY12" fmla="*/ 620352 h 620352"/>
                <a:gd name="connsiteX13" fmla="*/ 0 w 2361076"/>
                <a:gd name="connsiteY13" fmla="*/ 547827 h 620352"/>
                <a:gd name="connsiteX14" fmla="*/ 0 w 2361076"/>
                <a:gd name="connsiteY14" fmla="*/ 72525 h 6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61076" h="620352" extrusionOk="0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69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Annotorious</a:t>
              </a:r>
              <a:endParaRPr lang="de-AT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EF2638E7-9A5F-4DD7-B94F-DC294B69DCF2}"/>
                </a:ext>
              </a:extLst>
            </p:cNvPr>
            <p:cNvSpPr/>
            <p:nvPr/>
          </p:nvSpPr>
          <p:spPr>
            <a:xfrm>
              <a:off x="3543195" y="2553723"/>
              <a:ext cx="2946096" cy="2080442"/>
            </a:xfrm>
            <a:custGeom>
              <a:avLst/>
              <a:gdLst>
                <a:gd name="connsiteX0" fmla="*/ 0 w 2946096"/>
                <a:gd name="connsiteY0" fmla="*/ 243224 h 2080442"/>
                <a:gd name="connsiteX1" fmla="*/ 243224 w 2946096"/>
                <a:gd name="connsiteY1" fmla="*/ 0 h 2080442"/>
                <a:gd name="connsiteX2" fmla="*/ 907329 w 2946096"/>
                <a:gd name="connsiteY2" fmla="*/ 0 h 2080442"/>
                <a:gd name="connsiteX3" fmla="*/ 1497644 w 2946096"/>
                <a:gd name="connsiteY3" fmla="*/ 0 h 2080442"/>
                <a:gd name="connsiteX4" fmla="*/ 2063364 w 2946096"/>
                <a:gd name="connsiteY4" fmla="*/ 0 h 2080442"/>
                <a:gd name="connsiteX5" fmla="*/ 2702872 w 2946096"/>
                <a:gd name="connsiteY5" fmla="*/ 0 h 2080442"/>
                <a:gd name="connsiteX6" fmla="*/ 2946096 w 2946096"/>
                <a:gd name="connsiteY6" fmla="*/ 243224 h 2080442"/>
                <a:gd name="connsiteX7" fmla="*/ 2946096 w 2946096"/>
                <a:gd name="connsiteY7" fmla="*/ 774555 h 2080442"/>
                <a:gd name="connsiteX8" fmla="*/ 2946096 w 2946096"/>
                <a:gd name="connsiteY8" fmla="*/ 1337767 h 2080442"/>
                <a:gd name="connsiteX9" fmla="*/ 2946096 w 2946096"/>
                <a:gd name="connsiteY9" fmla="*/ 1837218 h 2080442"/>
                <a:gd name="connsiteX10" fmla="*/ 2702872 w 2946096"/>
                <a:gd name="connsiteY10" fmla="*/ 2080442 h 2080442"/>
                <a:gd name="connsiteX11" fmla="*/ 2063364 w 2946096"/>
                <a:gd name="connsiteY11" fmla="*/ 2080442 h 2080442"/>
                <a:gd name="connsiteX12" fmla="*/ 1399259 w 2946096"/>
                <a:gd name="connsiteY12" fmla="*/ 2080442 h 2080442"/>
                <a:gd name="connsiteX13" fmla="*/ 243224 w 2946096"/>
                <a:gd name="connsiteY13" fmla="*/ 2080442 h 2080442"/>
                <a:gd name="connsiteX14" fmla="*/ 0 w 2946096"/>
                <a:gd name="connsiteY14" fmla="*/ 1837218 h 2080442"/>
                <a:gd name="connsiteX15" fmla="*/ 0 w 2946096"/>
                <a:gd name="connsiteY15" fmla="*/ 1289947 h 2080442"/>
                <a:gd name="connsiteX16" fmla="*/ 0 w 2946096"/>
                <a:gd name="connsiteY16" fmla="*/ 758615 h 2080442"/>
                <a:gd name="connsiteX17" fmla="*/ 0 w 2946096"/>
                <a:gd name="connsiteY17" fmla="*/ 243224 h 208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6096" h="2080442" extrusionOk="0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69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Web-Anwendung</a:t>
              </a:r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AT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D179EC7-29C4-4622-B6AF-F6F8C494D67C}"/>
                </a:ext>
              </a:extLst>
            </p:cNvPr>
            <p:cNvCxnSpPr/>
            <p:nvPr/>
          </p:nvCxnSpPr>
          <p:spPr>
            <a:xfrm flipV="1">
              <a:off x="5191434" y="3404213"/>
              <a:ext cx="0" cy="4621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FFA677F-8C05-4FE9-86AE-801455D86FFD}"/>
                </a:ext>
              </a:extLst>
            </p:cNvPr>
            <p:cNvCxnSpPr>
              <a:cxnSpLocks/>
            </p:cNvCxnSpPr>
            <p:nvPr/>
          </p:nvCxnSpPr>
          <p:spPr>
            <a:xfrm>
              <a:off x="4832554" y="3414045"/>
              <a:ext cx="0" cy="4621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105FC64-A9D2-483D-89E2-614404159BF4}"/>
              </a:ext>
            </a:extLst>
          </p:cNvPr>
          <p:cNvSpPr/>
          <p:nvPr/>
        </p:nvSpPr>
        <p:spPr>
          <a:xfrm>
            <a:off x="8493736" y="2531393"/>
            <a:ext cx="2946096" cy="2080442"/>
          </a:xfrm>
          <a:custGeom>
            <a:avLst/>
            <a:gdLst>
              <a:gd name="connsiteX0" fmla="*/ 0 w 2946096"/>
              <a:gd name="connsiteY0" fmla="*/ 243224 h 2080442"/>
              <a:gd name="connsiteX1" fmla="*/ 243224 w 2946096"/>
              <a:gd name="connsiteY1" fmla="*/ 0 h 2080442"/>
              <a:gd name="connsiteX2" fmla="*/ 907329 w 2946096"/>
              <a:gd name="connsiteY2" fmla="*/ 0 h 2080442"/>
              <a:gd name="connsiteX3" fmla="*/ 1497644 w 2946096"/>
              <a:gd name="connsiteY3" fmla="*/ 0 h 2080442"/>
              <a:gd name="connsiteX4" fmla="*/ 2063364 w 2946096"/>
              <a:gd name="connsiteY4" fmla="*/ 0 h 2080442"/>
              <a:gd name="connsiteX5" fmla="*/ 2702872 w 2946096"/>
              <a:gd name="connsiteY5" fmla="*/ 0 h 2080442"/>
              <a:gd name="connsiteX6" fmla="*/ 2946096 w 2946096"/>
              <a:gd name="connsiteY6" fmla="*/ 243224 h 2080442"/>
              <a:gd name="connsiteX7" fmla="*/ 2946096 w 2946096"/>
              <a:gd name="connsiteY7" fmla="*/ 774555 h 2080442"/>
              <a:gd name="connsiteX8" fmla="*/ 2946096 w 2946096"/>
              <a:gd name="connsiteY8" fmla="*/ 1337767 h 2080442"/>
              <a:gd name="connsiteX9" fmla="*/ 2946096 w 2946096"/>
              <a:gd name="connsiteY9" fmla="*/ 1837218 h 2080442"/>
              <a:gd name="connsiteX10" fmla="*/ 2702872 w 2946096"/>
              <a:gd name="connsiteY10" fmla="*/ 2080442 h 2080442"/>
              <a:gd name="connsiteX11" fmla="*/ 2063364 w 2946096"/>
              <a:gd name="connsiteY11" fmla="*/ 2080442 h 2080442"/>
              <a:gd name="connsiteX12" fmla="*/ 1399259 w 2946096"/>
              <a:gd name="connsiteY12" fmla="*/ 2080442 h 2080442"/>
              <a:gd name="connsiteX13" fmla="*/ 243224 w 2946096"/>
              <a:gd name="connsiteY13" fmla="*/ 2080442 h 2080442"/>
              <a:gd name="connsiteX14" fmla="*/ 0 w 2946096"/>
              <a:gd name="connsiteY14" fmla="*/ 1837218 h 2080442"/>
              <a:gd name="connsiteX15" fmla="*/ 0 w 2946096"/>
              <a:gd name="connsiteY15" fmla="*/ 1289947 h 2080442"/>
              <a:gd name="connsiteX16" fmla="*/ 0 w 2946096"/>
              <a:gd name="connsiteY16" fmla="*/ 758615 h 2080442"/>
              <a:gd name="connsiteX17" fmla="*/ 0 w 2946096"/>
              <a:gd name="connsiteY17" fmla="*/ 243224 h 208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46096" h="2080442" extrusionOk="0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169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?</a:t>
            </a:r>
            <a:endParaRPr lang="de-AT" sz="40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E63F147-4BAC-4CA9-99A0-CEF43215D97F}"/>
              </a:ext>
            </a:extLst>
          </p:cNvPr>
          <p:cNvCxnSpPr>
            <a:cxnSpLocks/>
          </p:cNvCxnSpPr>
          <p:nvPr/>
        </p:nvCxnSpPr>
        <p:spPr>
          <a:xfrm>
            <a:off x="6096000" y="3569156"/>
            <a:ext cx="2276167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A06AD6C-23CE-4862-BEED-78C663CE9E34}"/>
              </a:ext>
            </a:extLst>
          </p:cNvPr>
          <p:cNvSpPr txBox="1"/>
          <p:nvPr/>
        </p:nvSpPr>
        <p:spPr>
          <a:xfrm>
            <a:off x="8658686" y="4871770"/>
            <a:ext cx="2820003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Existierendes Backend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Cloud Storage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781"/>
            <a:ext cx="10515600" cy="41711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err="1"/>
              <a:t>Recogito</a:t>
            </a:r>
            <a:br>
              <a:rPr lang="de-DE" dirty="0"/>
            </a:br>
            <a:r>
              <a:rPr lang="de-DE" dirty="0">
                <a:hlinkClick r:id="rId2"/>
              </a:rPr>
              <a:t>https://recogito.pelagios.org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de-DE" dirty="0"/>
              <a:t>Für Projekte die maßgeschneiderte Lösungen benötigen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Bestimmte Werkzeuge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Eigene Schemata und Vokabulare zur Datenerfassung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Eigene </a:t>
            </a:r>
            <a:r>
              <a:rPr lang="de-DE" dirty="0" err="1"/>
              <a:t>Workflowas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Bestehende Systemlandschaften</a:t>
            </a:r>
          </a:p>
        </p:txBody>
      </p:sp>
    </p:spTree>
    <p:extLst>
      <p:ext uri="{BB962C8B-B14F-4D97-AF65-F5344CB8AC3E}">
        <p14:creationId xmlns:p14="http://schemas.microsoft.com/office/powerpoint/2010/main" val="168964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Achtung: Ziel für Heute!</a:t>
            </a:r>
            <a:endParaRPr lang="de-AT" dirty="0"/>
          </a:p>
        </p:txBody>
      </p:sp>
      <p:pic>
        <p:nvPicPr>
          <p:cNvPr id="8" name="Grafik 7" descr="Monitor mit einfarbiger Füllung">
            <a:extLst>
              <a:ext uri="{FF2B5EF4-FFF2-40B4-BE49-F238E27FC236}">
                <a16:creationId xmlns:a16="http://schemas.microsoft.com/office/drawing/2014/main" id="{DA3D6204-6E10-4F16-95E8-69C23C77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516" y="3153743"/>
            <a:ext cx="2766449" cy="2766449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9F2BACE-40F0-46BA-A458-7A3AB4151659}"/>
              </a:ext>
            </a:extLst>
          </p:cNvPr>
          <p:cNvGrpSpPr/>
          <p:nvPr/>
        </p:nvGrpSpPr>
        <p:grpSpPr>
          <a:xfrm>
            <a:off x="3051581" y="2534058"/>
            <a:ext cx="2946096" cy="2080442"/>
            <a:chOff x="3543195" y="2553723"/>
            <a:chExt cx="2946096" cy="208044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68FB665-6270-4D65-A974-8707885C288A}"/>
                </a:ext>
              </a:extLst>
            </p:cNvPr>
            <p:cNvSpPr/>
            <p:nvPr/>
          </p:nvSpPr>
          <p:spPr>
            <a:xfrm>
              <a:off x="3813583" y="3763091"/>
              <a:ext cx="2361076" cy="620352"/>
            </a:xfrm>
            <a:custGeom>
              <a:avLst/>
              <a:gdLst>
                <a:gd name="connsiteX0" fmla="*/ 0 w 2361076"/>
                <a:gd name="connsiteY0" fmla="*/ 72525 h 620352"/>
                <a:gd name="connsiteX1" fmla="*/ 72525 w 2361076"/>
                <a:gd name="connsiteY1" fmla="*/ 0 h 620352"/>
                <a:gd name="connsiteX2" fmla="*/ 670852 w 2361076"/>
                <a:gd name="connsiteY2" fmla="*/ 0 h 620352"/>
                <a:gd name="connsiteX3" fmla="*/ 1202698 w 2361076"/>
                <a:gd name="connsiteY3" fmla="*/ 0 h 620352"/>
                <a:gd name="connsiteX4" fmla="*/ 1712384 w 2361076"/>
                <a:gd name="connsiteY4" fmla="*/ 0 h 620352"/>
                <a:gd name="connsiteX5" fmla="*/ 2288551 w 2361076"/>
                <a:gd name="connsiteY5" fmla="*/ 0 h 620352"/>
                <a:gd name="connsiteX6" fmla="*/ 2361076 w 2361076"/>
                <a:gd name="connsiteY6" fmla="*/ 72525 h 620352"/>
                <a:gd name="connsiteX7" fmla="*/ 2361076 w 2361076"/>
                <a:gd name="connsiteY7" fmla="*/ 547827 h 620352"/>
                <a:gd name="connsiteX8" fmla="*/ 2288551 w 2361076"/>
                <a:gd name="connsiteY8" fmla="*/ 620352 h 620352"/>
                <a:gd name="connsiteX9" fmla="*/ 1778865 w 2361076"/>
                <a:gd name="connsiteY9" fmla="*/ 620352 h 620352"/>
                <a:gd name="connsiteX10" fmla="*/ 1224859 w 2361076"/>
                <a:gd name="connsiteY10" fmla="*/ 620352 h 620352"/>
                <a:gd name="connsiteX11" fmla="*/ 693012 w 2361076"/>
                <a:gd name="connsiteY11" fmla="*/ 620352 h 620352"/>
                <a:gd name="connsiteX12" fmla="*/ 72525 w 2361076"/>
                <a:gd name="connsiteY12" fmla="*/ 620352 h 620352"/>
                <a:gd name="connsiteX13" fmla="*/ 0 w 2361076"/>
                <a:gd name="connsiteY13" fmla="*/ 547827 h 620352"/>
                <a:gd name="connsiteX14" fmla="*/ 0 w 2361076"/>
                <a:gd name="connsiteY14" fmla="*/ 72525 h 6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61076" h="620352" extrusionOk="0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69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Annotorious</a:t>
              </a:r>
              <a:endParaRPr lang="de-AT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EF2638E7-9A5F-4DD7-B94F-DC294B69DCF2}"/>
                </a:ext>
              </a:extLst>
            </p:cNvPr>
            <p:cNvSpPr/>
            <p:nvPr/>
          </p:nvSpPr>
          <p:spPr>
            <a:xfrm>
              <a:off x="3543195" y="2553723"/>
              <a:ext cx="2946096" cy="2080442"/>
            </a:xfrm>
            <a:custGeom>
              <a:avLst/>
              <a:gdLst>
                <a:gd name="connsiteX0" fmla="*/ 0 w 2946096"/>
                <a:gd name="connsiteY0" fmla="*/ 243224 h 2080442"/>
                <a:gd name="connsiteX1" fmla="*/ 243224 w 2946096"/>
                <a:gd name="connsiteY1" fmla="*/ 0 h 2080442"/>
                <a:gd name="connsiteX2" fmla="*/ 907329 w 2946096"/>
                <a:gd name="connsiteY2" fmla="*/ 0 h 2080442"/>
                <a:gd name="connsiteX3" fmla="*/ 1497644 w 2946096"/>
                <a:gd name="connsiteY3" fmla="*/ 0 h 2080442"/>
                <a:gd name="connsiteX4" fmla="*/ 2063364 w 2946096"/>
                <a:gd name="connsiteY4" fmla="*/ 0 h 2080442"/>
                <a:gd name="connsiteX5" fmla="*/ 2702872 w 2946096"/>
                <a:gd name="connsiteY5" fmla="*/ 0 h 2080442"/>
                <a:gd name="connsiteX6" fmla="*/ 2946096 w 2946096"/>
                <a:gd name="connsiteY6" fmla="*/ 243224 h 2080442"/>
                <a:gd name="connsiteX7" fmla="*/ 2946096 w 2946096"/>
                <a:gd name="connsiteY7" fmla="*/ 774555 h 2080442"/>
                <a:gd name="connsiteX8" fmla="*/ 2946096 w 2946096"/>
                <a:gd name="connsiteY8" fmla="*/ 1337767 h 2080442"/>
                <a:gd name="connsiteX9" fmla="*/ 2946096 w 2946096"/>
                <a:gd name="connsiteY9" fmla="*/ 1837218 h 2080442"/>
                <a:gd name="connsiteX10" fmla="*/ 2702872 w 2946096"/>
                <a:gd name="connsiteY10" fmla="*/ 2080442 h 2080442"/>
                <a:gd name="connsiteX11" fmla="*/ 2063364 w 2946096"/>
                <a:gd name="connsiteY11" fmla="*/ 2080442 h 2080442"/>
                <a:gd name="connsiteX12" fmla="*/ 1399259 w 2946096"/>
                <a:gd name="connsiteY12" fmla="*/ 2080442 h 2080442"/>
                <a:gd name="connsiteX13" fmla="*/ 243224 w 2946096"/>
                <a:gd name="connsiteY13" fmla="*/ 2080442 h 2080442"/>
                <a:gd name="connsiteX14" fmla="*/ 0 w 2946096"/>
                <a:gd name="connsiteY14" fmla="*/ 1837218 h 2080442"/>
                <a:gd name="connsiteX15" fmla="*/ 0 w 2946096"/>
                <a:gd name="connsiteY15" fmla="*/ 1289947 h 2080442"/>
                <a:gd name="connsiteX16" fmla="*/ 0 w 2946096"/>
                <a:gd name="connsiteY16" fmla="*/ 758615 h 2080442"/>
                <a:gd name="connsiteX17" fmla="*/ 0 w 2946096"/>
                <a:gd name="connsiteY17" fmla="*/ 243224 h 208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6096" h="2080442" extrusionOk="0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69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Web-Anwendung</a:t>
              </a:r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AT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D179EC7-29C4-4622-B6AF-F6F8C494D67C}"/>
                </a:ext>
              </a:extLst>
            </p:cNvPr>
            <p:cNvCxnSpPr/>
            <p:nvPr/>
          </p:nvCxnSpPr>
          <p:spPr>
            <a:xfrm flipV="1">
              <a:off x="5191434" y="3404213"/>
              <a:ext cx="0" cy="4621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FFA677F-8C05-4FE9-86AE-801455D86FFD}"/>
                </a:ext>
              </a:extLst>
            </p:cNvPr>
            <p:cNvCxnSpPr>
              <a:cxnSpLocks/>
            </p:cNvCxnSpPr>
            <p:nvPr/>
          </p:nvCxnSpPr>
          <p:spPr>
            <a:xfrm>
              <a:off x="4832554" y="3414045"/>
              <a:ext cx="0" cy="4621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105FC64-A9D2-483D-89E2-614404159BF4}"/>
              </a:ext>
            </a:extLst>
          </p:cNvPr>
          <p:cNvSpPr/>
          <p:nvPr/>
        </p:nvSpPr>
        <p:spPr>
          <a:xfrm>
            <a:off x="8493736" y="2531393"/>
            <a:ext cx="2946096" cy="2080442"/>
          </a:xfrm>
          <a:custGeom>
            <a:avLst/>
            <a:gdLst>
              <a:gd name="connsiteX0" fmla="*/ 0 w 2946096"/>
              <a:gd name="connsiteY0" fmla="*/ 243224 h 2080442"/>
              <a:gd name="connsiteX1" fmla="*/ 243224 w 2946096"/>
              <a:gd name="connsiteY1" fmla="*/ 0 h 2080442"/>
              <a:gd name="connsiteX2" fmla="*/ 907329 w 2946096"/>
              <a:gd name="connsiteY2" fmla="*/ 0 h 2080442"/>
              <a:gd name="connsiteX3" fmla="*/ 1497644 w 2946096"/>
              <a:gd name="connsiteY3" fmla="*/ 0 h 2080442"/>
              <a:gd name="connsiteX4" fmla="*/ 2063364 w 2946096"/>
              <a:gd name="connsiteY4" fmla="*/ 0 h 2080442"/>
              <a:gd name="connsiteX5" fmla="*/ 2702872 w 2946096"/>
              <a:gd name="connsiteY5" fmla="*/ 0 h 2080442"/>
              <a:gd name="connsiteX6" fmla="*/ 2946096 w 2946096"/>
              <a:gd name="connsiteY6" fmla="*/ 243224 h 2080442"/>
              <a:gd name="connsiteX7" fmla="*/ 2946096 w 2946096"/>
              <a:gd name="connsiteY7" fmla="*/ 774555 h 2080442"/>
              <a:gd name="connsiteX8" fmla="*/ 2946096 w 2946096"/>
              <a:gd name="connsiteY8" fmla="*/ 1337767 h 2080442"/>
              <a:gd name="connsiteX9" fmla="*/ 2946096 w 2946096"/>
              <a:gd name="connsiteY9" fmla="*/ 1837218 h 2080442"/>
              <a:gd name="connsiteX10" fmla="*/ 2702872 w 2946096"/>
              <a:gd name="connsiteY10" fmla="*/ 2080442 h 2080442"/>
              <a:gd name="connsiteX11" fmla="*/ 2063364 w 2946096"/>
              <a:gd name="connsiteY11" fmla="*/ 2080442 h 2080442"/>
              <a:gd name="connsiteX12" fmla="*/ 1399259 w 2946096"/>
              <a:gd name="connsiteY12" fmla="*/ 2080442 h 2080442"/>
              <a:gd name="connsiteX13" fmla="*/ 243224 w 2946096"/>
              <a:gd name="connsiteY13" fmla="*/ 2080442 h 2080442"/>
              <a:gd name="connsiteX14" fmla="*/ 0 w 2946096"/>
              <a:gd name="connsiteY14" fmla="*/ 1837218 h 2080442"/>
              <a:gd name="connsiteX15" fmla="*/ 0 w 2946096"/>
              <a:gd name="connsiteY15" fmla="*/ 1289947 h 2080442"/>
              <a:gd name="connsiteX16" fmla="*/ 0 w 2946096"/>
              <a:gd name="connsiteY16" fmla="*/ 758615 h 2080442"/>
              <a:gd name="connsiteX17" fmla="*/ 0 w 2946096"/>
              <a:gd name="connsiteY17" fmla="*/ 243224 h 208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46096" h="2080442" extrusionOk="0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169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Storage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RethinkDB</a:t>
            </a:r>
            <a:r>
              <a:rPr lang="de-DE" dirty="0"/>
              <a:t>)</a:t>
            </a:r>
            <a:endParaRPr lang="de-AT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E63F147-4BAC-4CA9-99A0-CEF43215D97F}"/>
              </a:ext>
            </a:extLst>
          </p:cNvPr>
          <p:cNvCxnSpPr>
            <a:cxnSpLocks/>
          </p:cNvCxnSpPr>
          <p:nvPr/>
        </p:nvCxnSpPr>
        <p:spPr>
          <a:xfrm>
            <a:off x="6096000" y="3569156"/>
            <a:ext cx="2276167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9F64EEA-8A7C-4680-8D8B-DB2AF4247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52" y="4059385"/>
            <a:ext cx="1323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Plan (1/3):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775"/>
            <a:ext cx="10515600" cy="416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kennenlernen – Funktionsweise &amp; -umfang</a:t>
            </a:r>
          </a:p>
          <a:p>
            <a:pPr>
              <a:lnSpc>
                <a:spcPct val="100000"/>
              </a:lnSpc>
            </a:pPr>
            <a:r>
              <a:rPr lang="de-DE" dirty="0"/>
              <a:t>Programmierbeispiele (Grundlagen)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in eine Webseite einbinden &amp; Annotationen anzeigen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Das W3C Web Annotation Datenmodell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Die </a:t>
            </a:r>
            <a:r>
              <a:rPr lang="de-DE" dirty="0" err="1"/>
              <a:t>Annotorious</a:t>
            </a:r>
            <a:r>
              <a:rPr lang="de-DE" dirty="0"/>
              <a:t> JavaScript API verwenden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Anpassen des optischen Erscheinungsbildes</a:t>
            </a:r>
          </a:p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und IIIF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OpenSeadragon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908FF1-2ADA-437C-BDD7-07D2F8BB90F9}"/>
              </a:ext>
            </a:extLst>
          </p:cNvPr>
          <p:cNvSpPr/>
          <p:nvPr/>
        </p:nvSpPr>
        <p:spPr>
          <a:xfrm rot="20590855">
            <a:off x="8277225" y="4770132"/>
            <a:ext cx="3295650" cy="1273175"/>
          </a:xfrm>
          <a:custGeom>
            <a:avLst/>
            <a:gdLst>
              <a:gd name="connsiteX0" fmla="*/ 0 w 3295650"/>
              <a:gd name="connsiteY0" fmla="*/ 212200 h 1273175"/>
              <a:gd name="connsiteX1" fmla="*/ 212200 w 3295650"/>
              <a:gd name="connsiteY1" fmla="*/ 0 h 1273175"/>
              <a:gd name="connsiteX2" fmla="*/ 843875 w 3295650"/>
              <a:gd name="connsiteY2" fmla="*/ 0 h 1273175"/>
              <a:gd name="connsiteX3" fmla="*/ 1389413 w 3295650"/>
              <a:gd name="connsiteY3" fmla="*/ 0 h 1273175"/>
              <a:gd name="connsiteX4" fmla="*/ 1906238 w 3295650"/>
              <a:gd name="connsiteY4" fmla="*/ 0 h 1273175"/>
              <a:gd name="connsiteX5" fmla="*/ 2509200 w 3295650"/>
              <a:gd name="connsiteY5" fmla="*/ 0 h 1273175"/>
              <a:gd name="connsiteX6" fmla="*/ 3083450 w 3295650"/>
              <a:gd name="connsiteY6" fmla="*/ 0 h 1273175"/>
              <a:gd name="connsiteX7" fmla="*/ 3295650 w 3295650"/>
              <a:gd name="connsiteY7" fmla="*/ 212200 h 1273175"/>
              <a:gd name="connsiteX8" fmla="*/ 3295650 w 3295650"/>
              <a:gd name="connsiteY8" fmla="*/ 636588 h 1273175"/>
              <a:gd name="connsiteX9" fmla="*/ 3295650 w 3295650"/>
              <a:gd name="connsiteY9" fmla="*/ 1060975 h 1273175"/>
              <a:gd name="connsiteX10" fmla="*/ 3083450 w 3295650"/>
              <a:gd name="connsiteY10" fmla="*/ 1273175 h 1273175"/>
              <a:gd name="connsiteX11" fmla="*/ 2480488 w 3295650"/>
              <a:gd name="connsiteY11" fmla="*/ 1273175 h 1273175"/>
              <a:gd name="connsiteX12" fmla="*/ 1848812 w 3295650"/>
              <a:gd name="connsiteY12" fmla="*/ 1273175 h 1273175"/>
              <a:gd name="connsiteX13" fmla="*/ 1217138 w 3295650"/>
              <a:gd name="connsiteY13" fmla="*/ 1273175 h 1273175"/>
              <a:gd name="connsiteX14" fmla="*/ 212200 w 3295650"/>
              <a:gd name="connsiteY14" fmla="*/ 1273175 h 1273175"/>
              <a:gd name="connsiteX15" fmla="*/ 0 w 3295650"/>
              <a:gd name="connsiteY15" fmla="*/ 1060975 h 1273175"/>
              <a:gd name="connsiteX16" fmla="*/ 0 w 3295650"/>
              <a:gd name="connsiteY16" fmla="*/ 628100 h 1273175"/>
              <a:gd name="connsiteX17" fmla="*/ 0 w 3295650"/>
              <a:gd name="connsiteY17" fmla="*/ 212200 h 127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95650" h="1273175" extrusionOk="0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dirty="0"/>
              <a:t>HTML-/JS-Kenntnisse</a:t>
            </a:r>
            <a:br>
              <a:rPr lang="de-DE" dirty="0"/>
            </a:br>
            <a:r>
              <a:rPr lang="de-DE" dirty="0"/>
              <a:t>Text-Editor</a:t>
            </a:r>
            <a:br>
              <a:rPr lang="de-DE" dirty="0"/>
            </a:br>
            <a:r>
              <a:rPr lang="de-DE" dirty="0"/>
              <a:t>Browser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50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Plan für Heute (2/3):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Programmierbeispiele (Fortgeschritten)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Annotationen speichern (lokal, </a:t>
            </a:r>
            <a:r>
              <a:rPr lang="de-DE" dirty="0" err="1"/>
              <a:t>cloud</a:t>
            </a:r>
            <a:r>
              <a:rPr lang="de-DE" dirty="0"/>
              <a:t>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Einbinden von Usermanagement</a:t>
            </a:r>
          </a:p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Plugins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Toolbar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Selector</a:t>
            </a:r>
            <a:r>
              <a:rPr lang="de-DE" dirty="0"/>
              <a:t> Pack</a:t>
            </a:r>
          </a:p>
          <a:p>
            <a:pPr>
              <a:lnSpc>
                <a:spcPct val="100000"/>
              </a:lnSpc>
            </a:pPr>
            <a:r>
              <a:rPr lang="de-DE" dirty="0"/>
              <a:t>Einsatzbereiche und </a:t>
            </a:r>
            <a:r>
              <a:rPr lang="de-DE" dirty="0" err="1"/>
              <a:t>Integrationszenarien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Real-</a:t>
            </a:r>
            <a:r>
              <a:rPr lang="de-DE" dirty="0" err="1"/>
              <a:t>world</a:t>
            </a:r>
            <a:r>
              <a:rPr lang="de-DE" dirty="0"/>
              <a:t> Beispiele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4130F6-7BC7-43BC-B5A2-35ACC6C3C365}"/>
              </a:ext>
            </a:extLst>
          </p:cNvPr>
          <p:cNvSpPr/>
          <p:nvPr/>
        </p:nvSpPr>
        <p:spPr>
          <a:xfrm rot="20590855">
            <a:off x="8277225" y="4770132"/>
            <a:ext cx="3295650" cy="1273175"/>
          </a:xfrm>
          <a:custGeom>
            <a:avLst/>
            <a:gdLst>
              <a:gd name="connsiteX0" fmla="*/ 0 w 3295650"/>
              <a:gd name="connsiteY0" fmla="*/ 212200 h 1273175"/>
              <a:gd name="connsiteX1" fmla="*/ 212200 w 3295650"/>
              <a:gd name="connsiteY1" fmla="*/ 0 h 1273175"/>
              <a:gd name="connsiteX2" fmla="*/ 843875 w 3295650"/>
              <a:gd name="connsiteY2" fmla="*/ 0 h 1273175"/>
              <a:gd name="connsiteX3" fmla="*/ 1389413 w 3295650"/>
              <a:gd name="connsiteY3" fmla="*/ 0 h 1273175"/>
              <a:gd name="connsiteX4" fmla="*/ 1906238 w 3295650"/>
              <a:gd name="connsiteY4" fmla="*/ 0 h 1273175"/>
              <a:gd name="connsiteX5" fmla="*/ 2509200 w 3295650"/>
              <a:gd name="connsiteY5" fmla="*/ 0 h 1273175"/>
              <a:gd name="connsiteX6" fmla="*/ 3083450 w 3295650"/>
              <a:gd name="connsiteY6" fmla="*/ 0 h 1273175"/>
              <a:gd name="connsiteX7" fmla="*/ 3295650 w 3295650"/>
              <a:gd name="connsiteY7" fmla="*/ 212200 h 1273175"/>
              <a:gd name="connsiteX8" fmla="*/ 3295650 w 3295650"/>
              <a:gd name="connsiteY8" fmla="*/ 636588 h 1273175"/>
              <a:gd name="connsiteX9" fmla="*/ 3295650 w 3295650"/>
              <a:gd name="connsiteY9" fmla="*/ 1060975 h 1273175"/>
              <a:gd name="connsiteX10" fmla="*/ 3083450 w 3295650"/>
              <a:gd name="connsiteY10" fmla="*/ 1273175 h 1273175"/>
              <a:gd name="connsiteX11" fmla="*/ 2480488 w 3295650"/>
              <a:gd name="connsiteY11" fmla="*/ 1273175 h 1273175"/>
              <a:gd name="connsiteX12" fmla="*/ 1848812 w 3295650"/>
              <a:gd name="connsiteY12" fmla="*/ 1273175 h 1273175"/>
              <a:gd name="connsiteX13" fmla="*/ 1217138 w 3295650"/>
              <a:gd name="connsiteY13" fmla="*/ 1273175 h 1273175"/>
              <a:gd name="connsiteX14" fmla="*/ 212200 w 3295650"/>
              <a:gd name="connsiteY14" fmla="*/ 1273175 h 1273175"/>
              <a:gd name="connsiteX15" fmla="*/ 0 w 3295650"/>
              <a:gd name="connsiteY15" fmla="*/ 1060975 h 1273175"/>
              <a:gd name="connsiteX16" fmla="*/ 0 w 3295650"/>
              <a:gd name="connsiteY16" fmla="*/ 628100 h 1273175"/>
              <a:gd name="connsiteX17" fmla="*/ 0 w 3295650"/>
              <a:gd name="connsiteY17" fmla="*/ 212200 h 127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95650" h="1273175" extrusionOk="0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dirty="0"/>
              <a:t>Lokaler Webserver!</a:t>
            </a:r>
            <a:br>
              <a:rPr lang="de-DE" dirty="0"/>
            </a:br>
            <a:r>
              <a:rPr lang="de-DE" dirty="0"/>
              <a:t>(Node.js, Python oder PHP)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10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Benutzerdefinier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Breitbild</PresentationFormat>
  <Paragraphs>180</Paragraphs>
  <Slides>32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</vt:lpstr>
      <vt:lpstr>Annotorious</vt:lpstr>
      <vt:lpstr>Was ist Annotorious? (1/2)</vt:lpstr>
      <vt:lpstr>Was ist Annotorious? (2/2)</vt:lpstr>
      <vt:lpstr>Integration (1/2)</vt:lpstr>
      <vt:lpstr>Integration (2/2)</vt:lpstr>
      <vt:lpstr>Warum?</vt:lpstr>
      <vt:lpstr>Achtung: Ziel für Heute!</vt:lpstr>
      <vt:lpstr>Der Plan (1/3):</vt:lpstr>
      <vt:lpstr>Der Plan für Heute (2/3):</vt:lpstr>
      <vt:lpstr>Der Plan für Heute (3/3):</vt:lpstr>
      <vt:lpstr>Demo</vt:lpstr>
      <vt:lpstr>Praktische Übungen</vt:lpstr>
      <vt:lpstr>PowerPoint-Präsentation</vt:lpstr>
      <vt:lpstr>Praktische Übung 1</vt:lpstr>
      <vt:lpstr>Praktische Übung 2</vt:lpstr>
      <vt:lpstr>Web Annotation Data Model</vt:lpstr>
      <vt:lpstr>Praktische Übung 3</vt:lpstr>
      <vt:lpstr>Praktische Übung 4</vt:lpstr>
      <vt:lpstr>Praktische Übung 5</vt:lpstr>
      <vt:lpstr>PowerPoint-Präsentation</vt:lpstr>
      <vt:lpstr>Praktische Übung 6</vt:lpstr>
      <vt:lpstr>Praktische Übung 7</vt:lpstr>
      <vt:lpstr>Praktische Übung 8</vt:lpstr>
      <vt:lpstr>Praktische Übung 9</vt:lpstr>
      <vt:lpstr>PowerPoint-Präsentation</vt:lpstr>
      <vt:lpstr>Anwendungsbeispiel &amp; Demos</vt:lpstr>
      <vt:lpstr>Anwendungsbeispiel &amp; Demos</vt:lpstr>
      <vt:lpstr>Anwendungsbeispiel &amp; Demos</vt:lpstr>
      <vt:lpstr>PowerPoint-Präsentation</vt:lpstr>
      <vt:lpstr>Für Interessierte zum Selbststudium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Rainer</dc:creator>
  <cp:lastModifiedBy>Simon Rainer</cp:lastModifiedBy>
  <cp:revision>43</cp:revision>
  <dcterms:created xsi:type="dcterms:W3CDTF">2022-02-25T08:43:25Z</dcterms:created>
  <dcterms:modified xsi:type="dcterms:W3CDTF">2022-03-01T15:00:45Z</dcterms:modified>
</cp:coreProperties>
</file>