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762666B-B720-4731-B21F-63220E959FD5}" type="slidenum">
              <a:rPr lang="ru-RU" sz="1400" b="0" strike="noStrike" spc="-1">
                <a:latin typeface="Times New Roman"/>
              </a:rPr>
              <a:t>‹Nr.›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3D2E051-C9D2-4135-94C3-FFFDDCEBE70C}" type="slidenum">
              <a:rPr lang="de-AT" sz="1200" b="0" strike="noStrike" spc="-1">
                <a:latin typeface="Times New Roman"/>
              </a:rPr>
              <a:t>12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FA644D1-E6CB-47B1-9DAA-DEC68CBC86E1}" type="slidenum">
              <a:rPr lang="de-AT" sz="1200" b="0" strike="noStrike" spc="-1">
                <a:latin typeface="Times New Roman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FFFFFF"/>
                </a:solidFill>
                <a:latin typeface="Arial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CFD542A-610B-4D43-A03A-1F9CA457A549}" type="datetime">
              <a:rPr lang="de-AT" sz="1200" b="0" strike="noStrike" spc="-1">
                <a:solidFill>
                  <a:srgbClr val="8B8B8B"/>
                </a:solidFill>
                <a:latin typeface="Arial"/>
              </a:rPr>
              <a:t>05.03.2022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A369D82-C254-4BFC-B9BB-B9FB8BE4D96D}" type="slidenum">
              <a:rPr lang="de-AT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Mastertextformat bearbeiten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Zweite Ebene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FFFFFF"/>
                </a:solidFill>
                <a:latin typeface="Arial"/>
              </a:rPr>
              <a:t>Dritte Ebene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Vierte Ebene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Fünfte Ebene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A8FCD65-C1AC-412B-B630-A6DDB783C146}" type="datetime">
              <a:rPr lang="de-AT" sz="1200" b="0" strike="noStrike" spc="-1">
                <a:solidFill>
                  <a:srgbClr val="8B8B8B"/>
                </a:solidFill>
                <a:latin typeface="Arial"/>
              </a:rPr>
              <a:t>05.03.2022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7D6C47C-9D74-49AB-A5D0-8B808EF50B22}" type="slidenum">
              <a:rPr lang="de-AT" sz="1200" b="0" strike="noStrike" spc="-1">
                <a:solidFill>
                  <a:srgbClr val="8B8B8B"/>
                </a:solidFill>
                <a:latin typeface="Arial"/>
              </a:rPr>
              <a:t>‹Nr.›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notorious.com/getting-started" TargetMode="External"/><Relationship Id="rId2" Type="http://schemas.openxmlformats.org/officeDocument/2006/relationships/hyperlink" Target="https://annotorious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1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2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annotorious/getting-started/web-annotation/" TargetMode="External"/><Relationship Id="rId2" Type="http://schemas.openxmlformats.org/officeDocument/2006/relationships/hyperlink" Target="https://www.w3.org/TR/annotation-model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annotorious/api-docs/annotorious/" TargetMode="External"/><Relationship Id="rId2" Type="http://schemas.openxmlformats.org/officeDocument/2006/relationships/hyperlink" Target="https://github.com/recogito/dhd-2022/tree/main/beispiel-03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4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5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6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-server.annotorious.com/version" TargetMode="External"/><Relationship Id="rId2" Type="http://schemas.openxmlformats.org/officeDocument/2006/relationships/hyperlink" Target="https://github.com/recogito/dhd-2022/tree/main/beispiel-07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ecogito/realtime-annotation-server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8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ogito/dhd-2022/tree/main/beispiel-09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/tree/main/beispiel-10" TargetMode="External"/><Relationship Id="rId2" Type="http://schemas.openxmlformats.org/officeDocument/2006/relationships/hyperlink" Target="https://cocodataset.org/#format-data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kucha.saw-leipzig.de/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cogito.github.io/guides/editor-widgets/" TargetMode="External"/><Relationship Id="rId2" Type="http://schemas.openxmlformats.org/officeDocument/2006/relationships/hyperlink" Target="https://recogito.github.io/guides/configuring-the-edito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bservablehq.com/@rsimon/writing-annotorious-formatters-pt-2" TargetMode="External"/><Relationship Id="rId5" Type="http://schemas.openxmlformats.org/officeDocument/2006/relationships/hyperlink" Target="https://observablehq.com/@rsimon/writing-annotorious-formatters-pt-1" TargetMode="External"/><Relationship Id="rId4" Type="http://schemas.openxmlformats.org/officeDocument/2006/relationships/hyperlink" Target="https://recogito.github.io/guides/headless-mode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cogito/dhd-2022" TargetMode="External"/><Relationship Id="rId2" Type="http://schemas.openxmlformats.org/officeDocument/2006/relationships/hyperlink" Target="https://annotorious.com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ter.im/recogito/annotorio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gito.pelagios.org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FFFFFF"/>
                </a:solidFill>
                <a:latin typeface="Arial"/>
              </a:rPr>
              <a:t>Annotorious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DHd Workshop, 08.03.2022</a:t>
            </a:r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Der Plan für Heute (3/3):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2114640"/>
            <a:ext cx="10515240" cy="4061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Ziel: vollständige Web-Anwendung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mit Google Login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mit Cloud Storage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Material für weiteres Selbststudium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Zeit zum Experimentieren &amp; Fragen (jederzeit!)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Demo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2556360"/>
            <a:ext cx="10515240" cy="36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https://annotorious.com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https://annotorious.com/getting-started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Übungen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927800"/>
            <a:ext cx="10515240" cy="36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https://github.com/recogito/dhd-2022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0" name="Grafik 6"/>
          <p:cNvPicPr/>
          <p:nvPr/>
        </p:nvPicPr>
        <p:blipFill>
          <a:blip r:embed="rId4"/>
          <a:stretch/>
        </p:blipFill>
        <p:spPr>
          <a:xfrm>
            <a:off x="905040" y="2673360"/>
            <a:ext cx="4476240" cy="321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14480" y="6039000"/>
            <a:ext cx="10515240" cy="632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https://github.com/recogito/dhd-2022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2" name="Grafik 4"/>
          <p:cNvPicPr/>
          <p:nvPr/>
        </p:nvPicPr>
        <p:blipFill>
          <a:blip r:embed="rId4"/>
          <a:stretch/>
        </p:blipFill>
        <p:spPr>
          <a:xfrm>
            <a:off x="189000" y="785160"/>
            <a:ext cx="11846160" cy="481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1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2556360"/>
            <a:ext cx="10515240" cy="36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</a:rPr>
              <a:t>Annotorious „Hello World“</a:t>
            </a: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Eine Annotationsebene auf einem Bild erzeugen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https://github.com/recogito/dhd-2022/tree/main/beispiel-01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2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2556360"/>
            <a:ext cx="10515240" cy="3620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</a:rPr>
              <a:t>Annotationen Laden</a:t>
            </a: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+ das W3C Web Annotation Data Model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https://github.com/recogito/dhd-2022/tree/main/beispiel-02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Web Annotation Data Model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66960"/>
            <a:ext cx="10515240" cy="4309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https://www.w3.org/TR/annotation-model/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Offener Standard für Interoperable Annotation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W3C Recommendation seit 2017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Schlüsselkonzepte: </a:t>
            </a:r>
            <a:r>
              <a:rPr lang="de-DE" sz="2800" b="0" u="sng" strike="noStrike" spc="-1">
                <a:solidFill>
                  <a:srgbClr val="FFFFFF"/>
                </a:solidFill>
                <a:uFillTx/>
                <a:latin typeface="Arial"/>
              </a:rPr>
              <a:t>target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und </a:t>
            </a:r>
            <a:r>
              <a:rPr lang="de-DE" sz="2800" b="0" u="sng" strike="noStrike" spc="-1">
                <a:solidFill>
                  <a:srgbClr val="FFFFFF"/>
                </a:solidFill>
                <a:uFillTx/>
                <a:latin typeface="Arial"/>
              </a:rPr>
              <a:t>body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Generischer Rahmen – Annotorious unterstützt ein </a:t>
            </a:r>
            <a:r>
              <a:rPr lang="de-DE" sz="2800" b="0" u="sng" strike="noStrike" spc="-1">
                <a:solidFill>
                  <a:srgbClr val="FFFFFF"/>
                </a:solidFill>
                <a:uFillTx/>
                <a:latin typeface="Arial"/>
              </a:rPr>
              <a:t>Subset!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https://recogito.github.io/annotorious/getting-started/web-annotation/</a:t>
            </a:r>
            <a:r>
              <a:rPr lang="de-DE" sz="2400" b="0" u="sng" strike="noStrike" spc="-1">
                <a:solidFill>
                  <a:srgbClr val="FFFFFF"/>
                </a:solidFill>
                <a:uFillTx/>
                <a:latin typeface="Arial"/>
              </a:rPr>
              <a:t> </a:t>
            </a: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3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</a:rPr>
              <a:t>Die Annotorious JavaScript API</a:t>
            </a: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https://github.com/recogito/dhd-2022/tree/main/beispiel-03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Programmierschnittstelle, mit der sie Annotorious „ansteuern“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Initalisierungsoptionen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Programmatische Kontrolle (Zeichenwerkzeuge wechseln, Annotationen zufügen/löschen/selektieren,…)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Events (siehe Beispiel 4)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https://recogito.github.io/annotorious/api-docs/annotorious/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 </a:t>
            </a:r>
          </a:p>
          <a:p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4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</a:rPr>
              <a:t>Optisches Erscheinungsbild</a:t>
            </a: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https://github.com/recogito/dhd-2022/tree/main/beispiel-04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SVG (Scalable Vector Graphics)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Darstellungskonventionen in Annotorious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Styling per CSS (Cascading Stylesheets)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5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 dirty="0" err="1">
                <a:solidFill>
                  <a:srgbClr val="FFFFFF"/>
                </a:solidFill>
                <a:latin typeface="Arial"/>
              </a:rPr>
              <a:t>Annotorious</a:t>
            </a:r>
            <a:r>
              <a:rPr lang="de-DE" sz="3200" b="1" strike="noStrike" spc="-1" dirty="0">
                <a:solidFill>
                  <a:srgbClr val="FFFFFF"/>
                </a:solidFill>
                <a:latin typeface="Arial"/>
              </a:rPr>
              <a:t> und IIIF</a:t>
            </a:r>
            <a:br>
              <a:rPr dirty="0"/>
            </a:b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https://github.com/recogito/dhd-2022/tree/main/beispiel-05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OpenSeadragon</a:t>
            </a: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Annotorious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als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OpenSeadragon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plugin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verwenden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Was ist Annotorious? (1/2)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JavaScript Bibliothek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Kein End-User-Werkzeug (!)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Programmierkenntnisse erforderlich</a:t>
            </a: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Zielpublikum: Web-Entwickler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Institutionelle/Projekt-Websites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Content- oder Collection Management Systeme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Digitale Editionen, Online-Datenbanken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AT" sz="2800" b="0" strike="noStrike" spc="-1">
                <a:solidFill>
                  <a:srgbClr val="FFFFFF"/>
                </a:solidFill>
                <a:latin typeface="Arial"/>
              </a:rPr>
              <a:t>Liefert </a:t>
            </a:r>
            <a:r>
              <a:rPr lang="de-AT" sz="2800" b="0" u="sng" strike="noStrike" spc="-1">
                <a:solidFill>
                  <a:srgbClr val="FFFFFF"/>
                </a:solidFill>
                <a:uFillTx/>
                <a:latin typeface="Arial"/>
              </a:rPr>
              <a:t>Grundfunktionen</a:t>
            </a:r>
            <a:r>
              <a:rPr lang="de-AT" sz="2800" b="0" strike="noStrike" spc="-1">
                <a:solidFill>
                  <a:srgbClr val="FFFFFF"/>
                </a:solidFill>
                <a:latin typeface="Arial"/>
              </a:rPr>
              <a:t> für den Aufbau eigener Annotations-Anwendungen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2562120"/>
            <a:ext cx="10515240" cy="361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000" b="1" strike="noStrike" spc="-1">
                <a:solidFill>
                  <a:srgbClr val="FFFFFF"/>
                </a:solidFill>
                <a:latin typeface="Arial"/>
              </a:rPr>
              <a:t>Teil 2</a:t>
            </a:r>
            <a:endParaRPr lang="de-DE" sz="5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6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 dirty="0">
                <a:solidFill>
                  <a:srgbClr val="FFFFFF"/>
                </a:solidFill>
                <a:latin typeface="Arial"/>
              </a:rPr>
              <a:t>Events &amp; Annotationen Speichern</a:t>
            </a:r>
            <a:endParaRPr lang="de-DE" sz="32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hlinkClick r:id="rId2"/>
              </a:rPr>
              <a:t>https://github.com/recogito/dhd-2022/tree/main/beispiel-06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Annotorious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-Events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Annotationen mithilfe der Events speichern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7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 dirty="0">
                <a:solidFill>
                  <a:srgbClr val="FFFFFF"/>
                </a:solidFill>
                <a:latin typeface="Arial"/>
              </a:rPr>
              <a:t>Speichern in der Cloud</a:t>
            </a:r>
            <a:endParaRPr lang="de-DE" sz="32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https://github.com/recogito/dhd-2022/tree/main/beispiel-07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Demo-Instanz eines einfachen Annotation-Servers: </a:t>
            </a: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hlinkClick r:id="rId3"/>
              </a:rPr>
              <a:t>https://demo-server.annotorious.com/version</a:t>
            </a:r>
            <a:r>
              <a:rPr lang="de-DE" sz="3200" b="1" strike="noStrike" spc="-1" dirty="0">
                <a:solidFill>
                  <a:srgbClr val="FFFFFF"/>
                </a:solidFill>
                <a:latin typeface="Arial"/>
              </a:rPr>
              <a:t> </a:t>
            </a:r>
            <a:endParaRPr lang="de-DE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Annotationen für bestimmtes Bild laden per HTTP GET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Annotation abspeichern/aktualisieren per HTTP POST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FFFFFF"/>
                </a:solidFill>
                <a:latin typeface="Arial"/>
              </a:rPr>
              <a:t>Annotation löschen per HTTP DELETE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u="sng" strike="noStrike" spc="-1" dirty="0">
                <a:solidFill>
                  <a:srgbClr val="FFC000"/>
                </a:solidFill>
                <a:uFillTx/>
                <a:latin typeface="Arial"/>
                <a:hlinkClick r:id="rId4"/>
              </a:rPr>
              <a:t>https://github.com/recogito/realtime-annotation-server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8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 dirty="0">
                <a:solidFill>
                  <a:srgbClr val="FFFFFF"/>
                </a:solidFill>
                <a:latin typeface="Arial"/>
              </a:rPr>
              <a:t>Annotationen und Login-Information</a:t>
            </a:r>
            <a:endParaRPr lang="de-DE" sz="32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https://github.com/recogito/dhd-2022/tree/main/beispiel-08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 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 err="1">
                <a:solidFill>
                  <a:srgbClr val="FFFFFF"/>
                </a:solidFill>
                <a:latin typeface="Arial"/>
              </a:rPr>
              <a:t>WebAnno</a:t>
            </a: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 User-Modell und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Courier New"/>
              </a:rPr>
              <a:t>anno.setAuthInfo</a:t>
            </a: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</a:rPr>
              <a:t>Google Login als einfaches Beispiel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Praktische Übung 9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</a:rPr>
              <a:t>Plugins</a:t>
            </a: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https://github.com/recogito/dhd-2022/tree/main/beispiel-09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 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Toolbar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Selector Pack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2562120"/>
            <a:ext cx="10515240" cy="361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000" b="1" strike="noStrike" spc="-1">
                <a:solidFill>
                  <a:srgbClr val="FFFFFF"/>
                </a:solidFill>
                <a:latin typeface="Arial"/>
              </a:rPr>
              <a:t>Teil 3</a:t>
            </a:r>
            <a:endParaRPr lang="de-DE" sz="5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Anwendungsbeispiel &amp; Demos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440" y="191484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200" b="1" strike="noStrike" spc="-1">
                <a:solidFill>
                  <a:srgbClr val="FFFFFF"/>
                </a:solidFill>
                <a:latin typeface="Arial"/>
              </a:rPr>
              <a:t>Vom W3C-Format zu Coco und Neuronalen Netzen</a:t>
            </a: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https://cocodataset.org/#format-data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https://github.com/recogito/dhd-2022/tree/main/beispiel-10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Coco-Dataset erklärt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annotoriousToCoCo.py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Anwendungsbeispiel &amp; Demos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hlinkClick r:id="rId2"/>
              </a:rPr>
              <a:t>http://kucha.saw-leipzig.de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SAW Leipzig Implementierung</a:t>
            </a:r>
            <a:br/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Anwendungsbeispiel &amp; Demos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914480"/>
            <a:ext cx="10515240" cy="426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Machines Reading Maps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2562120"/>
            <a:ext cx="10515240" cy="3614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000" b="1" strike="noStrike" spc="-1">
                <a:solidFill>
                  <a:srgbClr val="FFFFFF"/>
                </a:solidFill>
                <a:latin typeface="Arial"/>
              </a:rPr>
              <a:t>Annex</a:t>
            </a:r>
            <a:endParaRPr lang="de-DE" sz="5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Was ist Annotorious? (2/2)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Erzeugt „Annotationsebenen“ über Bildern in Webseiten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Baukastensystem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Zeichenwerkzeuge: Rechteck, Polygon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Input-Box: Kommentare, Antworten, Tags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Anpass- bzw. Erweiterbar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Optisches Erscheinungsbild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Anpassung der Input-Box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Zusätzliche Zeichenwerkzeuge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Für Interessierte zum Selbststudium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8080" y="1771560"/>
            <a:ext cx="10515240" cy="4721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Eigene Plugins und Editor-Erweiterungen entwickeln</a:t>
            </a: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https://recogito.github.io/guides/configuring-the-editor/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https://recogito.github.io/guides/editor-widgets/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„Headless Mode“ – Annotorious ohne den Editor</a:t>
            </a: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4"/>
              </a:rPr>
              <a:t>https://recogito.github.io/guides/headless-mode/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„Formatters“ – dynamisches Styling für Annotationen</a:t>
            </a: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5"/>
              </a:rPr>
              <a:t>https://observablehq.com/@rsimon/writing-annotorious-formatters-pt-1</a:t>
            </a: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6"/>
              </a:rPr>
              <a:t>https://observablehq.com/@rsimon/writing-annotorious-formatters-pt-2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rafik 8"/>
          <p:cNvPicPr/>
          <p:nvPr/>
        </p:nvPicPr>
        <p:blipFill>
          <a:blip r:embed="rId2"/>
          <a:stretch/>
        </p:blipFill>
        <p:spPr>
          <a:xfrm>
            <a:off x="1224000" y="1081080"/>
            <a:ext cx="9743760" cy="469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86040"/>
            <a:ext cx="10515240" cy="429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000" b="1" strike="noStrike" spc="-1">
                <a:solidFill>
                  <a:srgbClr val="FFFFFF"/>
                </a:solidFill>
                <a:latin typeface="Arial"/>
              </a:rPr>
              <a:t>Vielen Dank für die Aufmerksamkeit!</a:t>
            </a:r>
            <a:endParaRPr lang="de-DE" sz="5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50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34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https://annotorious.com</a:t>
            </a:r>
            <a:br/>
            <a:r>
              <a:rPr lang="de-DE" sz="3400" b="0" u="sng" strike="noStrike" spc="-1">
                <a:solidFill>
                  <a:srgbClr val="FFC000"/>
                </a:solidFill>
                <a:uFillTx/>
                <a:latin typeface="Arial"/>
                <a:hlinkClick r:id="rId3"/>
              </a:rPr>
              <a:t>https://github.com/recogito/dhd-2022</a:t>
            </a:r>
            <a:br/>
            <a:r>
              <a:rPr lang="de-DE" sz="3400" b="0" u="sng" strike="noStrike" spc="-1">
                <a:solidFill>
                  <a:srgbClr val="FFC000"/>
                </a:solidFill>
                <a:uFillTx/>
                <a:latin typeface="Arial"/>
                <a:hlinkClick r:id="rId4"/>
              </a:rPr>
              <a:t>https://gitter.im/recogito/annotorious</a:t>
            </a:r>
            <a:r>
              <a:rPr lang="de-DE" sz="34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3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3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Integration (1/2)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2005920"/>
            <a:ext cx="10515240" cy="417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Speichern von Annotationen ist </a:t>
            </a:r>
            <a:r>
              <a:rPr lang="de-DE" sz="2800" b="0" u="sng" strike="noStrike" spc="-1">
                <a:solidFill>
                  <a:srgbClr val="FFFFFF"/>
                </a:solidFill>
                <a:uFillTx/>
                <a:latin typeface="Arial"/>
              </a:rPr>
              <a:t>nicht inkludiert</a:t>
            </a:r>
            <a:endParaRPr lang="de-DE" sz="2800" b="0" strike="noStrike" spc="-1">
              <a:solidFill>
                <a:srgbClr val="FFFFFF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Softwarebibliothek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D.h. Teilkomponente ihrer Webanwendung!</a:t>
            </a:r>
          </a:p>
          <a:p>
            <a:pPr marL="228600" indent="-2282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JavaScript API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Ihre Anwendung nutzt und steuert Annotorious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Annotorious erzeugt events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Integration (2/2)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rafik 7" descr="Monitor mit einfarbiger Füllung"/>
          <p:cNvPicPr/>
          <p:nvPr/>
        </p:nvPicPr>
        <p:blipFill>
          <a:blip r:embed="rId2"/>
          <a:stretch/>
        </p:blipFill>
        <p:spPr>
          <a:xfrm>
            <a:off x="635400" y="3153600"/>
            <a:ext cx="2766240" cy="2766240"/>
          </a:xfrm>
          <a:prstGeom prst="rect">
            <a:avLst/>
          </a:prstGeom>
          <a:ln>
            <a:noFill/>
          </a:ln>
        </p:spPr>
      </p:pic>
      <p:grpSp>
        <p:nvGrpSpPr>
          <p:cNvPr id="98" name="Group 2"/>
          <p:cNvGrpSpPr/>
          <p:nvPr/>
        </p:nvGrpSpPr>
        <p:grpSpPr>
          <a:xfrm>
            <a:off x="3051720" y="2534040"/>
            <a:ext cx="2945880" cy="2080080"/>
            <a:chOff x="3051720" y="2534040"/>
            <a:chExt cx="2945880" cy="2080080"/>
          </a:xfrm>
        </p:grpSpPr>
        <p:sp>
          <p:nvSpPr>
            <p:cNvPr id="99" name="CustomShape 3"/>
            <p:cNvSpPr/>
            <p:nvPr/>
          </p:nvSpPr>
          <p:spPr>
            <a:xfrm>
              <a:off x="3322080" y="3743280"/>
              <a:ext cx="2360880" cy="619920"/>
            </a:xfrm>
            <a:custGeom>
              <a:avLst/>
              <a:gdLst/>
              <a:ahLst/>
              <a:cxnLst/>
              <a:rect l="l" t="t" r="r" b="b"/>
              <a:pathLst>
                <a:path w="2361076" h="620352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Arial"/>
                </a:rPr>
                <a:t>Annotorious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3051720" y="2534040"/>
              <a:ext cx="2945880" cy="2080080"/>
            </a:xfrm>
            <a:custGeom>
              <a:avLst/>
              <a:gdLst/>
              <a:ahLst/>
              <a:cxnLst/>
              <a:rect l="l" t="t" r="r" b="b"/>
              <a:pathLst>
                <a:path w="2946096" h="2080442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Arial"/>
                </a:rPr>
                <a:t>Web-Anwendung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01" name="CustomShape 5"/>
            <p:cNvSpPr/>
            <p:nvPr/>
          </p:nvSpPr>
          <p:spPr>
            <a:xfrm flipV="1">
              <a:off x="4699800" y="3384000"/>
              <a:ext cx="360" cy="461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340880" y="3394440"/>
              <a:ext cx="360" cy="461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3" name="CustomShape 7"/>
          <p:cNvSpPr/>
          <p:nvPr/>
        </p:nvSpPr>
        <p:spPr>
          <a:xfrm>
            <a:off x="8493840" y="2531520"/>
            <a:ext cx="2945880" cy="2080080"/>
          </a:xfrm>
          <a:custGeom>
            <a:avLst/>
            <a:gdLst/>
            <a:ahLst/>
            <a:cxnLst/>
            <a:rect l="l" t="t" r="r" b="b"/>
            <a:pathLst>
              <a:path w="2946096" h="2080442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44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000" b="0" strike="noStrike" spc="-1">
                <a:solidFill>
                  <a:srgbClr val="FFFFFF"/>
                </a:solidFill>
                <a:latin typeface="Arial"/>
              </a:rPr>
              <a:t>?</a:t>
            </a:r>
            <a:endParaRPr lang="ru-RU" sz="4000" b="0" strike="noStrike" spc="-1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6095880" y="3569040"/>
            <a:ext cx="2275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9"/>
          <p:cNvSpPr/>
          <p:nvPr/>
        </p:nvSpPr>
        <p:spPr>
          <a:xfrm>
            <a:off x="8675280" y="4871880"/>
            <a:ext cx="278640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48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Existierendes Backend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Cloud Storage</a:t>
            </a:r>
            <a:endParaRPr lang="ru-RU" sz="1800" b="0" strike="noStrike" spc="-1">
              <a:latin typeface="Arial"/>
            </a:endParaRPr>
          </a:p>
          <a:p>
            <a:pPr marL="285840" indent="-285480">
              <a:lnSpc>
                <a:spcPct val="110000"/>
              </a:lnSpc>
              <a:buClr>
                <a:srgbClr val="FFFFFF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…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1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Warum?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2005920"/>
            <a:ext cx="10515240" cy="417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Recogito</a:t>
            </a:r>
            <a:br/>
            <a:r>
              <a:rPr lang="de-DE" sz="2800" b="0" u="sng" strike="noStrike" spc="-1">
                <a:solidFill>
                  <a:srgbClr val="FFC000"/>
                </a:solidFill>
                <a:uFillTx/>
                <a:latin typeface="Arial"/>
                <a:hlinkClick r:id="rId2"/>
              </a:rPr>
              <a:t>https://recogito.pelagios.org</a:t>
            </a: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 </a:t>
            </a:r>
          </a:p>
          <a:p>
            <a:pPr marL="228600" indent="-22824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Für Projekte die maßgeschneiderte Lösungen benötigen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Bestimmte Werkzeuge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Eigene Schemata und Vokabulare zur Datenerfassung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Eigene Workflowas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Bestehende Systemlandschaften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Achtung: Ziel für Heute!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rafik 7" descr="Monitor mit einfarbiger Füllung"/>
          <p:cNvPicPr/>
          <p:nvPr/>
        </p:nvPicPr>
        <p:blipFill>
          <a:blip r:embed="rId2"/>
          <a:stretch/>
        </p:blipFill>
        <p:spPr>
          <a:xfrm>
            <a:off x="635400" y="3153600"/>
            <a:ext cx="2766240" cy="2766240"/>
          </a:xfrm>
          <a:prstGeom prst="rect">
            <a:avLst/>
          </a:prstGeom>
          <a:ln>
            <a:noFill/>
          </a:ln>
        </p:spPr>
      </p:pic>
      <p:grpSp>
        <p:nvGrpSpPr>
          <p:cNvPr id="110" name="Group 2"/>
          <p:cNvGrpSpPr/>
          <p:nvPr/>
        </p:nvGrpSpPr>
        <p:grpSpPr>
          <a:xfrm>
            <a:off x="3051720" y="2534040"/>
            <a:ext cx="2945880" cy="2080080"/>
            <a:chOff x="3051720" y="2534040"/>
            <a:chExt cx="2945880" cy="2080080"/>
          </a:xfrm>
        </p:grpSpPr>
        <p:sp>
          <p:nvSpPr>
            <p:cNvPr id="111" name="CustomShape 3"/>
            <p:cNvSpPr/>
            <p:nvPr/>
          </p:nvSpPr>
          <p:spPr>
            <a:xfrm>
              <a:off x="3322080" y="3743280"/>
              <a:ext cx="2360880" cy="619920"/>
            </a:xfrm>
            <a:custGeom>
              <a:avLst/>
              <a:gdLst/>
              <a:ahLst/>
              <a:cxnLst/>
              <a:rect l="l" t="t" r="r" b="b"/>
              <a:pathLst>
                <a:path w="2361076" h="620352">
                  <a:moveTo>
                    <a:pt x="0" y="72525"/>
                  </a:moveTo>
                  <a:cubicBezTo>
                    <a:pt x="-5431" y="29121"/>
                    <a:pt x="24847" y="2861"/>
                    <a:pt x="72525" y="0"/>
                  </a:cubicBezTo>
                  <a:cubicBezTo>
                    <a:pt x="360519" y="23507"/>
                    <a:pt x="525808" y="21070"/>
                    <a:pt x="670852" y="0"/>
                  </a:cubicBezTo>
                  <a:cubicBezTo>
                    <a:pt x="815896" y="-21070"/>
                    <a:pt x="1049716" y="18767"/>
                    <a:pt x="1202698" y="0"/>
                  </a:cubicBezTo>
                  <a:cubicBezTo>
                    <a:pt x="1355680" y="-18767"/>
                    <a:pt x="1596785" y="-19860"/>
                    <a:pt x="1712384" y="0"/>
                  </a:cubicBezTo>
                  <a:cubicBezTo>
                    <a:pt x="1827983" y="19860"/>
                    <a:pt x="2064395" y="-26992"/>
                    <a:pt x="2288551" y="0"/>
                  </a:cubicBezTo>
                  <a:cubicBezTo>
                    <a:pt x="2332159" y="-7315"/>
                    <a:pt x="2355512" y="31619"/>
                    <a:pt x="2361076" y="72525"/>
                  </a:cubicBezTo>
                  <a:cubicBezTo>
                    <a:pt x="2377689" y="205270"/>
                    <a:pt x="2348472" y="371999"/>
                    <a:pt x="2361076" y="547827"/>
                  </a:cubicBezTo>
                  <a:cubicBezTo>
                    <a:pt x="2360006" y="589652"/>
                    <a:pt x="2326955" y="618438"/>
                    <a:pt x="2288551" y="620352"/>
                  </a:cubicBezTo>
                  <a:cubicBezTo>
                    <a:pt x="2082563" y="636756"/>
                    <a:pt x="2014057" y="612009"/>
                    <a:pt x="1778865" y="620352"/>
                  </a:cubicBezTo>
                  <a:cubicBezTo>
                    <a:pt x="1543673" y="628695"/>
                    <a:pt x="1414603" y="624336"/>
                    <a:pt x="1224859" y="620352"/>
                  </a:cubicBezTo>
                  <a:cubicBezTo>
                    <a:pt x="1035115" y="616368"/>
                    <a:pt x="938739" y="622973"/>
                    <a:pt x="693012" y="620352"/>
                  </a:cubicBezTo>
                  <a:cubicBezTo>
                    <a:pt x="447285" y="617731"/>
                    <a:pt x="249402" y="591886"/>
                    <a:pt x="72525" y="620352"/>
                  </a:cubicBezTo>
                  <a:cubicBezTo>
                    <a:pt x="37681" y="613884"/>
                    <a:pt x="-3317" y="586599"/>
                    <a:pt x="0" y="547827"/>
                  </a:cubicBezTo>
                  <a:cubicBezTo>
                    <a:pt x="-13222" y="313450"/>
                    <a:pt x="-21322" y="267559"/>
                    <a:pt x="0" y="72525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Arial"/>
                </a:rPr>
                <a:t>Annotorious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2" name="CustomShape 4"/>
            <p:cNvSpPr/>
            <p:nvPr/>
          </p:nvSpPr>
          <p:spPr>
            <a:xfrm>
              <a:off x="3051720" y="2534040"/>
              <a:ext cx="2945880" cy="2080080"/>
            </a:xfrm>
            <a:custGeom>
              <a:avLst/>
              <a:gdLst/>
              <a:ahLst/>
              <a:cxnLst/>
              <a:rect l="l" t="t" r="r" b="b"/>
              <a:pathLst>
                <a:path w="2946096" h="2080442">
                  <a:moveTo>
                    <a:pt x="0" y="243224"/>
                  </a:moveTo>
                  <a:cubicBezTo>
                    <a:pt x="-4300" y="106243"/>
                    <a:pt x="102722" y="2317"/>
                    <a:pt x="243224" y="0"/>
                  </a:cubicBezTo>
                  <a:cubicBezTo>
                    <a:pt x="386495" y="-22941"/>
                    <a:pt x="635081" y="30498"/>
                    <a:pt x="907329" y="0"/>
                  </a:cubicBezTo>
                  <a:cubicBezTo>
                    <a:pt x="1179578" y="-30498"/>
                    <a:pt x="1242173" y="-22173"/>
                    <a:pt x="1497644" y="0"/>
                  </a:cubicBezTo>
                  <a:cubicBezTo>
                    <a:pt x="1753116" y="22173"/>
                    <a:pt x="1947863" y="6106"/>
                    <a:pt x="2063364" y="0"/>
                  </a:cubicBezTo>
                  <a:cubicBezTo>
                    <a:pt x="2178865" y="-6106"/>
                    <a:pt x="2529097" y="24124"/>
                    <a:pt x="2702872" y="0"/>
                  </a:cubicBezTo>
                  <a:cubicBezTo>
                    <a:pt x="2842833" y="-11590"/>
                    <a:pt x="2935396" y="107256"/>
                    <a:pt x="2946096" y="243224"/>
                  </a:cubicBezTo>
                  <a:cubicBezTo>
                    <a:pt x="2929180" y="484610"/>
                    <a:pt x="2929726" y="646851"/>
                    <a:pt x="2946096" y="774555"/>
                  </a:cubicBezTo>
                  <a:cubicBezTo>
                    <a:pt x="2962466" y="902259"/>
                    <a:pt x="2951544" y="1178843"/>
                    <a:pt x="2946096" y="1337767"/>
                  </a:cubicBezTo>
                  <a:cubicBezTo>
                    <a:pt x="2940648" y="1496691"/>
                    <a:pt x="2926247" y="1660767"/>
                    <a:pt x="2946096" y="1837218"/>
                  </a:cubicBezTo>
                  <a:cubicBezTo>
                    <a:pt x="2931915" y="1970736"/>
                    <a:pt x="2842132" y="2066919"/>
                    <a:pt x="2702872" y="2080442"/>
                  </a:cubicBezTo>
                  <a:cubicBezTo>
                    <a:pt x="2399498" y="2089756"/>
                    <a:pt x="2256280" y="2065265"/>
                    <a:pt x="2063364" y="2080442"/>
                  </a:cubicBezTo>
                  <a:cubicBezTo>
                    <a:pt x="1870448" y="2095619"/>
                    <a:pt x="1697269" y="2099327"/>
                    <a:pt x="1399259" y="2080442"/>
                  </a:cubicBezTo>
                  <a:cubicBezTo>
                    <a:pt x="1101249" y="2061557"/>
                    <a:pt x="700068" y="2105675"/>
                    <a:pt x="243224" y="2080442"/>
                  </a:cubicBezTo>
                  <a:cubicBezTo>
                    <a:pt x="105336" y="2081027"/>
                    <a:pt x="-25321" y="1954076"/>
                    <a:pt x="0" y="1837218"/>
                  </a:cubicBezTo>
                  <a:cubicBezTo>
                    <a:pt x="17392" y="1569664"/>
                    <a:pt x="6497" y="1476240"/>
                    <a:pt x="0" y="1289947"/>
                  </a:cubicBezTo>
                  <a:cubicBezTo>
                    <a:pt x="-6497" y="1103654"/>
                    <a:pt x="14276" y="946958"/>
                    <a:pt x="0" y="758615"/>
                  </a:cubicBezTo>
                  <a:cubicBezTo>
                    <a:pt x="-14276" y="570272"/>
                    <a:pt x="8523" y="464737"/>
                    <a:pt x="0" y="243224"/>
                  </a:cubicBezTo>
                  <a:close/>
                </a:path>
              </a:pathLst>
            </a:custGeom>
            <a:noFill/>
            <a:ln w="28440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800" b="0" strike="noStrike" spc="-1">
                  <a:solidFill>
                    <a:srgbClr val="FFFFFF"/>
                  </a:solidFill>
                  <a:latin typeface="Arial"/>
                </a:rPr>
                <a:t>Web-Anwendung</a:t>
              </a: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13" name="CustomShape 5"/>
            <p:cNvSpPr/>
            <p:nvPr/>
          </p:nvSpPr>
          <p:spPr>
            <a:xfrm flipV="1">
              <a:off x="4699800" y="3384000"/>
              <a:ext cx="360" cy="461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4340880" y="3394440"/>
              <a:ext cx="360" cy="461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5" name="CustomShape 7"/>
          <p:cNvSpPr/>
          <p:nvPr/>
        </p:nvSpPr>
        <p:spPr>
          <a:xfrm>
            <a:off x="8493840" y="2531520"/>
            <a:ext cx="2945880" cy="2080080"/>
          </a:xfrm>
          <a:custGeom>
            <a:avLst/>
            <a:gdLst/>
            <a:ahLst/>
            <a:cxnLst/>
            <a:rect l="l" t="t" r="r" b="b"/>
            <a:pathLst>
              <a:path w="2946096" h="2080442">
                <a:moveTo>
                  <a:pt x="0" y="243224"/>
                </a:moveTo>
                <a:cubicBezTo>
                  <a:pt x="-4300" y="106243"/>
                  <a:pt x="102722" y="2317"/>
                  <a:pt x="243224" y="0"/>
                </a:cubicBezTo>
                <a:cubicBezTo>
                  <a:pt x="386495" y="-22941"/>
                  <a:pt x="635081" y="30498"/>
                  <a:pt x="907329" y="0"/>
                </a:cubicBezTo>
                <a:cubicBezTo>
                  <a:pt x="1179578" y="-30498"/>
                  <a:pt x="1242173" y="-22173"/>
                  <a:pt x="1497644" y="0"/>
                </a:cubicBezTo>
                <a:cubicBezTo>
                  <a:pt x="1753116" y="22173"/>
                  <a:pt x="1947863" y="6106"/>
                  <a:pt x="2063364" y="0"/>
                </a:cubicBezTo>
                <a:cubicBezTo>
                  <a:pt x="2178865" y="-6106"/>
                  <a:pt x="2529097" y="24124"/>
                  <a:pt x="2702872" y="0"/>
                </a:cubicBezTo>
                <a:cubicBezTo>
                  <a:pt x="2842833" y="-11590"/>
                  <a:pt x="2935396" y="107256"/>
                  <a:pt x="2946096" y="243224"/>
                </a:cubicBezTo>
                <a:cubicBezTo>
                  <a:pt x="2929180" y="484610"/>
                  <a:pt x="2929726" y="646851"/>
                  <a:pt x="2946096" y="774555"/>
                </a:cubicBezTo>
                <a:cubicBezTo>
                  <a:pt x="2962466" y="902259"/>
                  <a:pt x="2951544" y="1178843"/>
                  <a:pt x="2946096" y="1337767"/>
                </a:cubicBezTo>
                <a:cubicBezTo>
                  <a:pt x="2940648" y="1496691"/>
                  <a:pt x="2926247" y="1660767"/>
                  <a:pt x="2946096" y="1837218"/>
                </a:cubicBezTo>
                <a:cubicBezTo>
                  <a:pt x="2931915" y="1970736"/>
                  <a:pt x="2842132" y="2066919"/>
                  <a:pt x="2702872" y="2080442"/>
                </a:cubicBezTo>
                <a:cubicBezTo>
                  <a:pt x="2399498" y="2089756"/>
                  <a:pt x="2256280" y="2065265"/>
                  <a:pt x="2063364" y="2080442"/>
                </a:cubicBezTo>
                <a:cubicBezTo>
                  <a:pt x="1870448" y="2095619"/>
                  <a:pt x="1697269" y="2099327"/>
                  <a:pt x="1399259" y="2080442"/>
                </a:cubicBezTo>
                <a:cubicBezTo>
                  <a:pt x="1101249" y="2061557"/>
                  <a:pt x="700068" y="2105675"/>
                  <a:pt x="243224" y="2080442"/>
                </a:cubicBezTo>
                <a:cubicBezTo>
                  <a:pt x="105336" y="2081027"/>
                  <a:pt x="-25321" y="1954076"/>
                  <a:pt x="0" y="1837218"/>
                </a:cubicBezTo>
                <a:cubicBezTo>
                  <a:pt x="17392" y="1569664"/>
                  <a:pt x="6497" y="1476240"/>
                  <a:pt x="0" y="1289947"/>
                </a:cubicBezTo>
                <a:cubicBezTo>
                  <a:pt x="-6497" y="1103654"/>
                  <a:pt x="14276" y="946958"/>
                  <a:pt x="0" y="758615"/>
                </a:cubicBezTo>
                <a:cubicBezTo>
                  <a:pt x="-14276" y="570272"/>
                  <a:pt x="8523" y="464737"/>
                  <a:pt x="0" y="243224"/>
                </a:cubicBezTo>
                <a:close/>
              </a:path>
            </a:pathLst>
          </a:custGeom>
          <a:noFill/>
          <a:ln w="2844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Cloud Storage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(RethinkDB)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6095880" y="3569040"/>
            <a:ext cx="2275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" name="Grafik 4"/>
          <p:cNvPicPr/>
          <p:nvPr/>
        </p:nvPicPr>
        <p:blipFill>
          <a:blip r:embed="rId3"/>
          <a:stretch/>
        </p:blipFill>
        <p:spPr>
          <a:xfrm>
            <a:off x="1356840" y="4059360"/>
            <a:ext cx="1323720" cy="55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Der Plan (1/3):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2009880"/>
            <a:ext cx="10515240" cy="4167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Annotorious kennenlernen – Funktionsweise &amp; -umfang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Programmierbeispiele (Grundlagen)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Annotorious in eine Webseite einbinden &amp; Annotationen anzeigen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Das W3C Web Annotation Datenmodell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Die Annotorious JavaScript API verwenden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Anpassen des optischen Erscheinungsbildes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Annotorious und IIIF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OpenSeadragon</a:t>
            </a:r>
          </a:p>
        </p:txBody>
      </p:sp>
      <p:sp>
        <p:nvSpPr>
          <p:cNvPr id="120" name="CustomShape 3"/>
          <p:cNvSpPr/>
          <p:nvPr/>
        </p:nvSpPr>
        <p:spPr>
          <a:xfrm rot="20590800">
            <a:off x="8276760" y="4769640"/>
            <a:ext cx="3295440" cy="1272960"/>
          </a:xfrm>
          <a:custGeom>
            <a:avLst/>
            <a:gdLst/>
            <a:ahLst/>
            <a:cxnLst/>
            <a:rect l="l" t="t" r="r" b="b"/>
            <a:pathLst>
              <a:path w="3295650" h="1273175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6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HTML-/JS-Kenntnisse</a:t>
            </a:r>
            <a:br/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Text-Editor</a:t>
            </a:r>
            <a:br/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Browser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Arial"/>
              </a:rPr>
              <a:t>Der Plan für Heute (2/3):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1781280"/>
            <a:ext cx="10515240" cy="4395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Programmierbeispiele (Fortgeschritten)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Annotationen speichern (lokal, cloud)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Einbinden von Usermanagement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Annotorious Plugins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Toolbar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Selector Pack</a:t>
            </a: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</a:rPr>
              <a:t>Einsatzbereiche und Integrationszenarien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Machine Learning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FFFFFF"/>
                </a:solidFill>
                <a:latin typeface="Arial"/>
              </a:rPr>
              <a:t>Real-world Beispiele</a:t>
            </a:r>
          </a:p>
          <a:p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de-DE" sz="2400" b="0" strike="noStrike" spc="-1">
              <a:solidFill>
                <a:srgbClr val="FFFFFF"/>
              </a:solidFill>
              <a:latin typeface="Arial"/>
            </a:endParaRPr>
          </a:p>
          <a:p>
            <a:endParaRPr lang="de-DE" sz="2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 rot="20590800">
            <a:off x="8276760" y="4769640"/>
            <a:ext cx="3295440" cy="1272960"/>
          </a:xfrm>
          <a:custGeom>
            <a:avLst/>
            <a:gdLst/>
            <a:ahLst/>
            <a:cxnLst/>
            <a:rect l="l" t="t" r="r" b="b"/>
            <a:pathLst>
              <a:path w="3295650" h="1273175">
                <a:moveTo>
                  <a:pt x="0" y="212200"/>
                </a:moveTo>
                <a:cubicBezTo>
                  <a:pt x="-9520" y="89133"/>
                  <a:pt x="75206" y="7431"/>
                  <a:pt x="212200" y="0"/>
                </a:cubicBezTo>
                <a:cubicBezTo>
                  <a:pt x="426726" y="8399"/>
                  <a:pt x="556914" y="-15425"/>
                  <a:pt x="843875" y="0"/>
                </a:cubicBezTo>
                <a:cubicBezTo>
                  <a:pt x="1130836" y="15425"/>
                  <a:pt x="1227902" y="-18966"/>
                  <a:pt x="1389413" y="0"/>
                </a:cubicBezTo>
                <a:cubicBezTo>
                  <a:pt x="1550924" y="18966"/>
                  <a:pt x="1794341" y="10554"/>
                  <a:pt x="1906238" y="0"/>
                </a:cubicBezTo>
                <a:cubicBezTo>
                  <a:pt x="2018136" y="-10554"/>
                  <a:pt x="2211182" y="-16671"/>
                  <a:pt x="2509200" y="0"/>
                </a:cubicBezTo>
                <a:cubicBezTo>
                  <a:pt x="2807218" y="16671"/>
                  <a:pt x="2865448" y="12041"/>
                  <a:pt x="3083450" y="0"/>
                </a:cubicBezTo>
                <a:cubicBezTo>
                  <a:pt x="3206112" y="-8898"/>
                  <a:pt x="3283085" y="106047"/>
                  <a:pt x="3295650" y="212200"/>
                </a:cubicBezTo>
                <a:cubicBezTo>
                  <a:pt x="3289247" y="319147"/>
                  <a:pt x="3288219" y="508299"/>
                  <a:pt x="3295650" y="636588"/>
                </a:cubicBezTo>
                <a:cubicBezTo>
                  <a:pt x="3303081" y="764877"/>
                  <a:pt x="3285609" y="860431"/>
                  <a:pt x="3295650" y="1060975"/>
                </a:cubicBezTo>
                <a:cubicBezTo>
                  <a:pt x="3270138" y="1176711"/>
                  <a:pt x="3202699" y="1267543"/>
                  <a:pt x="3083450" y="1273175"/>
                </a:cubicBezTo>
                <a:cubicBezTo>
                  <a:pt x="2797137" y="1301060"/>
                  <a:pt x="2713997" y="1271431"/>
                  <a:pt x="2480488" y="1273175"/>
                </a:cubicBezTo>
                <a:cubicBezTo>
                  <a:pt x="2246979" y="1274919"/>
                  <a:pt x="2047032" y="1296831"/>
                  <a:pt x="1848812" y="1273175"/>
                </a:cubicBezTo>
                <a:cubicBezTo>
                  <a:pt x="1650592" y="1249519"/>
                  <a:pt x="1453489" y="1271035"/>
                  <a:pt x="1217138" y="1273175"/>
                </a:cubicBezTo>
                <a:cubicBezTo>
                  <a:pt x="980787" y="1275315"/>
                  <a:pt x="706343" y="1264187"/>
                  <a:pt x="212200" y="1273175"/>
                </a:cubicBezTo>
                <a:cubicBezTo>
                  <a:pt x="75537" y="1254833"/>
                  <a:pt x="-14634" y="1156294"/>
                  <a:pt x="0" y="1060975"/>
                </a:cubicBezTo>
                <a:cubicBezTo>
                  <a:pt x="5525" y="912957"/>
                  <a:pt x="-16824" y="729314"/>
                  <a:pt x="0" y="628100"/>
                </a:cubicBezTo>
                <a:cubicBezTo>
                  <a:pt x="16824" y="526886"/>
                  <a:pt x="-6152" y="347854"/>
                  <a:pt x="0" y="212200"/>
                </a:cubicBezTo>
                <a:close/>
              </a:path>
            </a:pathLst>
          </a:custGeom>
          <a:noFill/>
          <a:ln w="3816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Lokaler Webserver!</a:t>
            </a:r>
            <a:br/>
            <a:r>
              <a:rPr lang="de-DE" sz="1800" b="0" strike="noStrike" spc="-1">
                <a:solidFill>
                  <a:srgbClr val="FFFFFF"/>
                </a:solidFill>
                <a:latin typeface="Arial"/>
              </a:rPr>
              <a:t>(Node.js, Python oder PHP)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FFC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888</Words>
  <Application>Microsoft Office PowerPoint</Application>
  <PresentationFormat>Breitbild</PresentationFormat>
  <Paragraphs>190</Paragraphs>
  <Slides>32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32</vt:i4>
      </vt:variant>
    </vt:vector>
  </HeadingPairs>
  <TitlesOfParts>
    <vt:vector size="39" baseType="lpstr"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Simon Rainer</dc:creator>
  <dc:description/>
  <cp:lastModifiedBy>Jacob Kreuzfeld</cp:lastModifiedBy>
  <cp:revision>47</cp:revision>
  <dcterms:created xsi:type="dcterms:W3CDTF">2022-02-25T08:43:25Z</dcterms:created>
  <dcterms:modified xsi:type="dcterms:W3CDTF">2022-03-05T13:07:49Z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32</vt:i4>
  </property>
</Properties>
</file>