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802" r:id="rId2"/>
    <p:sldMasterId id="2147483701" r:id="rId3"/>
    <p:sldMasterId id="2147483664" r:id="rId4"/>
    <p:sldMasterId id="2147483699" r:id="rId5"/>
    <p:sldMasterId id="2147483662" r:id="rId6"/>
    <p:sldMasterId id="2147483746" r:id="rId7"/>
    <p:sldMasterId id="2147483763" r:id="rId8"/>
  </p:sldMasterIdLst>
  <p:notesMasterIdLst>
    <p:notesMasterId r:id="rId34"/>
  </p:notesMasterIdLst>
  <p:sldIdLst>
    <p:sldId id="277" r:id="rId9"/>
    <p:sldId id="279" r:id="rId10"/>
    <p:sldId id="274" r:id="rId11"/>
    <p:sldId id="294" r:id="rId12"/>
    <p:sldId id="372" r:id="rId13"/>
    <p:sldId id="373" r:id="rId14"/>
    <p:sldId id="375" r:id="rId15"/>
    <p:sldId id="374" r:id="rId16"/>
    <p:sldId id="289" r:id="rId17"/>
    <p:sldId id="297" r:id="rId18"/>
    <p:sldId id="385" r:id="rId19"/>
    <p:sldId id="387" r:id="rId20"/>
    <p:sldId id="389" r:id="rId21"/>
    <p:sldId id="386" r:id="rId22"/>
    <p:sldId id="388" r:id="rId23"/>
    <p:sldId id="390" r:id="rId24"/>
    <p:sldId id="292" r:id="rId25"/>
    <p:sldId id="382" r:id="rId26"/>
    <p:sldId id="391" r:id="rId27"/>
    <p:sldId id="383" r:id="rId28"/>
    <p:sldId id="392" r:id="rId29"/>
    <p:sldId id="365" r:id="rId30"/>
    <p:sldId id="371" r:id="rId31"/>
    <p:sldId id="377" r:id="rId32"/>
    <p:sldId id="273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26366"/>
    <a:srgbClr val="BDC9D6"/>
    <a:srgbClr val="D0A406"/>
    <a:srgbClr val="6AAB3C"/>
    <a:srgbClr val="07C63C"/>
    <a:srgbClr val="B4C4D3"/>
    <a:srgbClr val="C8D2DE"/>
    <a:srgbClr val="C9C9C9"/>
    <a:srgbClr val="252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78296"/>
  </p:normalViewPr>
  <p:slideViewPr>
    <p:cSldViewPr snapToGrid="0" snapToObjects="1">
      <p:cViewPr varScale="1">
        <p:scale>
          <a:sx n="101" d="100"/>
          <a:sy n="101" d="100"/>
        </p:scale>
        <p:origin x="28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81E93-5051-BF4E-9DC5-9B745F51C84F}" type="datetimeFigureOut">
              <a:rPr kumimoji="1" lang="ko-KR" altLang="en-US" smtClean="0"/>
              <a:t>2021. 9. 30.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B1490-9F09-4E47-A3AF-0759A7260C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39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 간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빌링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 팀에서 인턴십을 진행한 조인식입니다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지금부터 진행했던 프로젝트에 대해 발표하겠습니다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30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개발을 시작한 뒤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처음 고민하게 된 것은 </a:t>
            </a:r>
            <a:r>
              <a:rPr kumimoji="1" lang="en-US" altLang="ko-Kore-KR" dirty="0"/>
              <a:t>URL </a:t>
            </a:r>
            <a:r>
              <a:rPr kumimoji="1" lang="ko-Kore-KR" altLang="en-US" dirty="0"/>
              <a:t>표현이었습니다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싱글페이지가 아니다 보니 클라이언트의 페이지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이동이 필요했고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위한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RESTFUL</a:t>
            </a:r>
            <a:r>
              <a:rPr kumimoji="1" lang="ko-KR" altLang="en-US" dirty="0"/>
              <a:t>한 설계와 상충되었습니다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고민 끝에 프로젝트 설계 상</a:t>
            </a:r>
            <a:r>
              <a:rPr kumimoji="1" lang="en-US" altLang="ko-KR" dirty="0"/>
              <a:t> GET </a:t>
            </a:r>
            <a:r>
              <a:rPr kumimoji="1" lang="ko-KR" altLang="en-US" dirty="0"/>
              <a:t>요청이 대부분인 페이지 이동은 쿼리 스트링을 적용한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을 설계하였고</a:t>
            </a:r>
            <a:r>
              <a:rPr kumimoji="1" lang="en-US" altLang="ko-KR" dirty="0"/>
              <a:t>, API </a:t>
            </a:r>
            <a:r>
              <a:rPr kumimoji="1" lang="ko-KR" altLang="en-US" dirty="0"/>
              <a:t>서버에만 </a:t>
            </a:r>
            <a:r>
              <a:rPr kumimoji="1" lang="en-US" altLang="ko-KR" dirty="0"/>
              <a:t>semantic URL</a:t>
            </a:r>
            <a:r>
              <a:rPr kumimoji="1" lang="ko-KR" altLang="en-US" dirty="0"/>
              <a:t>을 적용했습니다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다음으로는 개발 중 가장 많은 시간이 들었던 데이터 처리였습니다</a:t>
            </a:r>
            <a:r>
              <a:rPr kumimoji="1" lang="en-US" altLang="ko-KR" dirty="0"/>
              <a:t>.</a:t>
            </a:r>
            <a:r>
              <a:rPr kumimoji="1" lang="ko-Kore-KR" altLang="en-US" dirty="0"/>
              <a:t> 상품의 옵션선택과 결제관련 요청</a:t>
            </a:r>
            <a:r>
              <a:rPr kumimoji="1" lang="en-US" altLang="ko-KR" dirty="0"/>
              <a:t>/</a:t>
            </a:r>
            <a:r>
              <a:rPr kumimoji="1" lang="ko-KR" altLang="en-US" dirty="0"/>
              <a:t>응답의 </a:t>
            </a:r>
            <a:r>
              <a:rPr kumimoji="1" lang="ko-Kore-KR" altLang="en-US" dirty="0"/>
              <a:t>파라미터가 생각만큼 단순하지 않았고</a:t>
            </a:r>
            <a:r>
              <a:rPr kumimoji="1" lang="en-US" altLang="ko-Kore-KR" dirty="0"/>
              <a:t>,</a:t>
            </a:r>
            <a:r>
              <a:rPr kumimoji="1" lang="ko-Kore-KR" altLang="en-US" dirty="0"/>
              <a:t> 이를 처리하는 과정에서 데이터 맵핑이 주요 이슈였습니다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먼저 옵션처리에 대해 말씀드리겠습니다</a:t>
            </a:r>
            <a:r>
              <a:rPr kumimoji="1" lang="en-US" altLang="ko-Kore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937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주문서페이지를 위해 사용자가 선택한 옵션 정보를 전달하며 페이지 이동이 필요했습니다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이 과정에서 옵션 데이터를 유연하게 표현하고 싶어 맵 형태로 전송한 뒤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비즈니스 로직에선 클래스로 맵핑하고자 했습니다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결과적으로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번과 같이 단순화시킨 클래스로 구현하게 되었는데요</a:t>
            </a:r>
            <a:r>
              <a:rPr kumimoji="1" lang="en-US" altLang="ko-Kore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그 이유는 컨트롤러로 받아오는 작업이 이슈였기 때문이었습니다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객체로 직접 받고자 시도한 </a:t>
            </a:r>
            <a:r>
              <a:rPr kumimoji="1" lang="en-US" altLang="ko-Kore-KR" dirty="0" err="1"/>
              <a:t>ModelAttribute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방식은 클래스 내부의 </a:t>
            </a:r>
            <a:r>
              <a:rPr kumimoji="1" lang="en-US" altLang="ko-Kore-KR" dirty="0"/>
              <a:t>L</a:t>
            </a:r>
            <a:r>
              <a:rPr kumimoji="1" lang="en-US" altLang="ko-KR" dirty="0"/>
              <a:t>ist,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Map </a:t>
            </a:r>
            <a:r>
              <a:rPr kumimoji="1" lang="ko-KR" altLang="en-US" dirty="0"/>
              <a:t>타입에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매핑되지</a:t>
            </a:r>
            <a:r>
              <a:rPr kumimoji="1" lang="ko-KR" altLang="en-US" dirty="0"/>
              <a:t> 않았고</a:t>
            </a:r>
            <a:r>
              <a:rPr kumimoji="1"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이에 </a:t>
            </a:r>
            <a:r>
              <a:rPr kumimoji="1" lang="en-US" altLang="ko-Kore-KR" dirty="0" err="1"/>
              <a:t>RequestBody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방식을 사용하고자 했지만 </a:t>
            </a:r>
            <a:r>
              <a:rPr kumimoji="1" lang="en-US" altLang="ko-Kore-KR" dirty="0"/>
              <a:t>content-type </a:t>
            </a:r>
            <a:r>
              <a:rPr kumimoji="1" lang="ko-Kore-KR" altLang="en-US" dirty="0"/>
              <a:t>으로 </a:t>
            </a:r>
            <a:r>
              <a:rPr kumimoji="1" lang="en-US" altLang="ko-Kore-KR" dirty="0"/>
              <a:t>J</a:t>
            </a:r>
            <a:r>
              <a:rPr kumimoji="1" lang="en-US" altLang="ko-KR" dirty="0"/>
              <a:t>SON </a:t>
            </a:r>
            <a:r>
              <a:rPr kumimoji="1" lang="ko-KR" altLang="en-US" dirty="0"/>
              <a:t>을 사용한 </a:t>
            </a:r>
            <a:r>
              <a:rPr kumimoji="1" lang="en-US" altLang="ko-Kore-KR" dirty="0"/>
              <a:t>AJAX </a:t>
            </a:r>
            <a:r>
              <a:rPr kumimoji="1" lang="ko-Kore-KR" altLang="en-US" dirty="0"/>
              <a:t>로는 데이터 전송과 페이지 이동이 동시에 불가능했습니다</a:t>
            </a:r>
            <a:r>
              <a:rPr kumimoji="1" lang="en-US" altLang="ko-Kore-KR" dirty="0"/>
              <a:t>.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585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결국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urlencoded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의 콘텐츠타입이 강제되는 </a:t>
            </a:r>
            <a:r>
              <a:rPr kumimoji="1" lang="en-US" altLang="ko-Kore-KR" dirty="0"/>
              <a:t>Form </a:t>
            </a:r>
            <a:r>
              <a:rPr kumimoji="1" lang="ko-Kore-KR" altLang="en-US" dirty="0"/>
              <a:t>태그를 사용해야 했고</a:t>
            </a:r>
            <a:r>
              <a:rPr kumimoji="1" lang="en-US" altLang="ko-Kore-KR" dirty="0"/>
              <a:t>,</a:t>
            </a:r>
          </a:p>
          <a:p>
            <a:endParaRPr kumimoji="1"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JSON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으로의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통신을 포기하고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,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클래스를 단순화 시킴으로써 원하는 방식으로 데이터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맵핑을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할 수 있었습니다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</a:p>
          <a:p>
            <a:endParaRPr kumimoji="1" lang="en-US" altLang="ko-Kore-KR" sz="1200" b="0" dirty="0">
              <a:solidFill>
                <a:srgbClr val="626366"/>
              </a:solidFill>
              <a:ea typeface="NanumSquare" charset="-127"/>
            </a:endParaRPr>
          </a:p>
          <a:p>
            <a:r>
              <a:rPr kumimoji="1" lang="ko-Kore-KR" altLang="en-US" sz="1200" b="0" dirty="0">
                <a:solidFill>
                  <a:srgbClr val="626366"/>
                </a:solidFill>
                <a:ea typeface="NanumSquare" charset="-127"/>
              </a:rPr>
              <a:t>당장은 해결했지만 포기한 점에 대해서는</a:t>
            </a:r>
            <a:r>
              <a:rPr kumimoji="1" lang="en-US" altLang="ko-Kore-KR" sz="1200" b="0" dirty="0">
                <a:solidFill>
                  <a:srgbClr val="626366"/>
                </a:solidFill>
                <a:ea typeface="NanumSquare" charset="-127"/>
              </a:rPr>
              <a:t>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urlencoded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와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JSON </a:t>
            </a:r>
            <a:r>
              <a:rPr kumimoji="1" lang="ko-Kore-KR" altLang="en-US" sz="1200" b="0" dirty="0">
                <a:solidFill>
                  <a:srgbClr val="626366"/>
                </a:solidFill>
                <a:ea typeface="NanumSquare" charset="-127"/>
              </a:rPr>
              <a:t>두 방식을 모두 구현하거나</a:t>
            </a:r>
            <a:r>
              <a:rPr kumimoji="1" lang="en-US" altLang="ko-Kore-KR" sz="1200" b="0" dirty="0">
                <a:solidFill>
                  <a:srgbClr val="626366"/>
                </a:solidFill>
                <a:ea typeface="NanumSquare" charset="-127"/>
              </a:rPr>
              <a:t>, </a:t>
            </a:r>
          </a:p>
          <a:p>
            <a:r>
              <a:rPr kumimoji="1" lang="en-US" altLang="ko-Kore-KR" sz="1200" b="0" dirty="0">
                <a:solidFill>
                  <a:srgbClr val="626366"/>
                </a:solidFill>
                <a:ea typeface="NanumSquare" charset="-127"/>
              </a:rPr>
              <a:t>API </a:t>
            </a:r>
            <a:r>
              <a:rPr kumimoji="1" lang="ko-Kore-KR" altLang="en-US" sz="1200" b="0" dirty="0">
                <a:solidFill>
                  <a:srgbClr val="626366"/>
                </a:solidFill>
                <a:ea typeface="NanumSquare" charset="-127"/>
              </a:rPr>
              <a:t>명세를 통해 극복할 수 있다고 생각합니다</a:t>
            </a:r>
            <a:r>
              <a:rPr kumimoji="1" lang="en-US" altLang="ko-Kore-KR" sz="1200" b="0" dirty="0">
                <a:solidFill>
                  <a:srgbClr val="626366"/>
                </a:solidFill>
                <a:ea typeface="NanumSquare" charset="-127"/>
              </a:rPr>
              <a:t>.</a:t>
            </a:r>
          </a:p>
          <a:p>
            <a:endParaRPr kumimoji="1" lang="en-US" altLang="ko-Kore-KR" sz="1200" b="0" dirty="0">
              <a:solidFill>
                <a:srgbClr val="626366"/>
              </a:solidFill>
              <a:ea typeface="NanumSquare" charset="-127"/>
            </a:endParaRPr>
          </a:p>
          <a:p>
            <a:r>
              <a:rPr kumimoji="1" lang="ko-Kore-KR" altLang="en-US" sz="1200" b="0" dirty="0">
                <a:solidFill>
                  <a:srgbClr val="626366"/>
                </a:solidFill>
                <a:ea typeface="NanumSquare" charset="-127"/>
              </a:rPr>
              <a:t>또한 이러한 과정이 메시지 컨버터와 관련있음을 알게 되어</a:t>
            </a:r>
            <a:r>
              <a:rPr kumimoji="1" lang="en-US" altLang="ko-Kore-KR" sz="1200" b="0" dirty="0">
                <a:solidFill>
                  <a:srgbClr val="626366"/>
                </a:solidFill>
                <a:ea typeface="NanumSquare" charset="-127"/>
              </a:rPr>
              <a:t>,</a:t>
            </a:r>
          </a:p>
          <a:p>
            <a:r>
              <a:rPr kumimoji="1" lang="ko-Kore-KR" altLang="en-US" sz="1200" b="0" dirty="0">
                <a:solidFill>
                  <a:srgbClr val="626366"/>
                </a:solidFill>
                <a:ea typeface="NanumSquare" charset="-127"/>
              </a:rPr>
              <a:t>이런 이슈를 해결하기 위해선 스프링 내부 로직에 대해 이해가 필요함을 느꼈습니다</a:t>
            </a:r>
            <a:r>
              <a:rPr kumimoji="1" lang="en-US" altLang="ko-Kore-KR" sz="1200" b="0" dirty="0">
                <a:solidFill>
                  <a:srgbClr val="626366"/>
                </a:solidFill>
                <a:ea typeface="NanumSquare" charset="-127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44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 데이터 타입 간의 바인딩 문제입니다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이전페이지의 옵션과 같이 요청</a:t>
            </a:r>
            <a:r>
              <a:rPr kumimoji="1" lang="en-US" altLang="ko-Kore-KR" dirty="0"/>
              <a:t>/</a:t>
            </a:r>
            <a:r>
              <a:rPr kumimoji="1" lang="ko-Kore-KR" altLang="en-US" dirty="0"/>
              <a:t>응답 파라미터 또한 객체로 관리하고 싶었고</a:t>
            </a:r>
            <a:r>
              <a:rPr kumimoji="1" lang="en-US" altLang="ko-Kore-KR" dirty="0"/>
              <a:t>,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요청</a:t>
            </a:r>
            <a:r>
              <a:rPr kumimoji="1" lang="en-US" altLang="ko-Kore-KR" dirty="0"/>
              <a:t>/</a:t>
            </a:r>
            <a:r>
              <a:rPr kumimoji="1" lang="ko-Kore-KR" altLang="en-US" dirty="0"/>
              <a:t>응답 데이터에 공통사항이 많아 상속을 이용해 보고자 했습니다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이 과정에서 맵과 제이슨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클래스가 필요했고</a:t>
            </a:r>
            <a:r>
              <a:rPr kumimoji="1" lang="en-US" altLang="ko-Kore-KR" dirty="0"/>
              <a:t>,</a:t>
            </a:r>
            <a:r>
              <a:rPr kumimoji="1" lang="ko-Kore-KR" altLang="en-US" dirty="0"/>
              <a:t> 그 이유는 다음과 같습니다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특히 처음엔 이 박스처럼 요청 파라미터 내의 주요 필드를 클래스로 표현하고자 했으나 </a:t>
            </a: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각 </a:t>
            </a:r>
            <a:r>
              <a:rPr kumimoji="1" lang="ko-KR" altLang="en-US" dirty="0"/>
              <a:t>필드에 데이터를 </a:t>
            </a:r>
            <a:r>
              <a:rPr kumimoji="1" lang="ko-KR" altLang="en-US" dirty="0" err="1"/>
              <a:t>맵핑하는</a:t>
            </a:r>
            <a:r>
              <a:rPr kumimoji="1" lang="ko-KR" altLang="en-US" dirty="0"/>
              <a:t> 문제가 있어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복잡도를 고려해 클래스 대신 맵 타입을 사용하였습니다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8751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데이터에 로직을 담을 필요는 없고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간결하게 표현하기엔 코틀린의 데이터 클래스가 적합해 보였습니다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하지만 데이터 클래스로는 상속을 할 수 없었기에 인터페이스를 활용해 보았습니다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다음과 같이 결제 요청에 필요한 파라미터를 추상화해 보았는데</a:t>
            </a:r>
            <a:r>
              <a:rPr kumimoji="1" lang="en-US" altLang="ko-Kore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문제는 전페이지에서 말씀드렸던 주요 필드를 클래스가 아닌 맵으로 표현한 점이었습니다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이를 해결하기 위해 문제를 명확히 하고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해결책을 알아보았습니다</a:t>
            </a:r>
            <a:r>
              <a:rPr kumimoji="1" lang="en-US" altLang="ko-Kore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7848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근본적인 문제는 컨트롤러에서 맵으로 받아오는 데이터가 실제 결제요청 파라미터와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:1</a:t>
            </a:r>
            <a:r>
              <a:rPr kumimoji="1" lang="ko-KR" altLang="en-US" dirty="0"/>
              <a:t>로 매핑이 되지 않는 것이었습니다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이를 해결하기 위해선 맵의 데이터를 수정하여 요청 파라미터와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:1 </a:t>
            </a:r>
            <a:r>
              <a:rPr kumimoji="1" lang="ko-KR" altLang="en-US" dirty="0"/>
              <a:t>매핑이 되도록 수정하거나</a:t>
            </a:r>
            <a:r>
              <a:rPr kumimoji="1" lang="en-US" altLang="ko-KR" dirty="0"/>
              <a:t>, </a:t>
            </a:r>
          </a:p>
          <a:p>
            <a:r>
              <a:rPr kumimoji="1" lang="ko-Kore-KR" altLang="en-US" dirty="0"/>
              <a:t>적당히 필요한 </a:t>
            </a:r>
            <a:r>
              <a:rPr kumimoji="1" lang="en-US" altLang="ko-Kore-KR" dirty="0"/>
              <a:t>K</a:t>
            </a:r>
            <a:r>
              <a:rPr kumimoji="1" lang="en-US" altLang="ko-KR" dirty="0"/>
              <a:t>EY-VALUE </a:t>
            </a:r>
            <a:r>
              <a:rPr kumimoji="1" lang="ko-Kore-KR" altLang="en-US" dirty="0"/>
              <a:t>만 매핑하고 이외의 것은 서비스 단에서 추가하는 것이었습니다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좀 더 유연한 방식인 두번째 방법으로 문제를 해결하고자 했고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이를 </a:t>
            </a:r>
            <a:r>
              <a:rPr kumimoji="1" lang="en-US" altLang="ko-Kore-KR" dirty="0"/>
              <a:t>delegate </a:t>
            </a:r>
            <a:r>
              <a:rPr kumimoji="1" lang="ko-Kore-KR" altLang="en-US" dirty="0"/>
              <a:t>패턴인 </a:t>
            </a:r>
            <a:r>
              <a:rPr kumimoji="1" lang="en-US" altLang="ko-Kore-KR" dirty="0"/>
              <a:t>by</a:t>
            </a:r>
            <a:r>
              <a:rPr kumimoji="1" lang="ko-Kore-KR" altLang="en-US" dirty="0"/>
              <a:t>를 활용해 시도했습니다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By</a:t>
            </a:r>
            <a:r>
              <a:rPr kumimoji="1" lang="ko-KR" altLang="en-US" dirty="0"/>
              <a:t>는 클래스 간의 상속을 대안 할 수 있는 방식으로 자주 쓰이지만</a:t>
            </a:r>
            <a:r>
              <a:rPr kumimoji="1" lang="en-US" altLang="ko-KR" dirty="0"/>
              <a:t>, </a:t>
            </a:r>
          </a:p>
          <a:p>
            <a:r>
              <a:rPr kumimoji="1" lang="ko-Kore-KR" altLang="en-US" dirty="0"/>
              <a:t>클래스를 초기화할 때 생성자 파라미터로 넘겨준 맵의 키값과 </a:t>
            </a:r>
            <a:endParaRPr kumimoji="1" lang="en-US" altLang="ko-Kore-KR" dirty="0"/>
          </a:p>
          <a:p>
            <a:r>
              <a:rPr kumimoji="1" lang="ko-Kore-KR" altLang="en-US" dirty="0"/>
              <a:t>같은 이름의 필드를 자동으로 바인딩해주는 방식으로 사용할 수 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이를 이용해 결제 요청 데이터 바인딩 문제를 의도한 방식으로 해결 할 수 있었습니다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980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이제 최종결과물 소개하겠습니다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7298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가장 기본인 상품의 </a:t>
            </a:r>
            <a:r>
              <a:rPr kumimoji="1" lang="en-US" altLang="ko-Kore-KR" dirty="0"/>
              <a:t>CRUD</a:t>
            </a:r>
            <a:r>
              <a:rPr kumimoji="1" lang="ko-Kore-KR" altLang="en-US" dirty="0"/>
              <a:t>를 위해 기능별로 페이지를 따로 개발하였고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각 페이지 별로 컨트롤러와 </a:t>
            </a:r>
            <a:r>
              <a:rPr kumimoji="1" lang="en-US" altLang="ko-Kore-KR" dirty="0"/>
              <a:t>AJAX </a:t>
            </a:r>
            <a:r>
              <a:rPr kumimoji="1" lang="ko-Kore-KR" altLang="en-US" dirty="0"/>
              <a:t>로 통신하여 데이터를 주고 받습니다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통신 방식은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최대한 </a:t>
            </a:r>
            <a:r>
              <a:rPr kumimoji="1" lang="en-US" altLang="ko-Kore-KR" dirty="0"/>
              <a:t>RESTful </a:t>
            </a:r>
            <a:r>
              <a:rPr kumimoji="1" lang="ko-Kore-KR" altLang="en-US" dirty="0"/>
              <a:t>하도록 개발하였고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조회</a:t>
            </a:r>
            <a:r>
              <a:rPr kumimoji="1" lang="en-US" altLang="ko-Kore-KR" dirty="0"/>
              <a:t>/</a:t>
            </a:r>
            <a:r>
              <a:rPr kumimoji="1" lang="ko-Kore-KR" altLang="en-US" dirty="0"/>
              <a:t>변경된 데이터들을 데이터베이스에 반영합니다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442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cpId</a:t>
            </a:r>
            <a:r>
              <a:rPr kumimoji="1" lang="en-US" altLang="ko-KR" dirty="0"/>
              <a:t>,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itemId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는 상품 추가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수정 페이지에서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CRUD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를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수행할 수 있고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,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두 페이지에서 기능은 같습니다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</a:p>
          <a:p>
            <a:endParaRPr kumimoji="1" lang="en-US" altLang="ko-Kore-KR" sz="1200" b="0" dirty="0">
              <a:solidFill>
                <a:srgbClr val="626366"/>
              </a:solidFill>
              <a:ea typeface="NanumSquare" charset="-127"/>
            </a:endParaRPr>
          </a:p>
          <a:p>
            <a:r>
              <a:rPr kumimoji="1" lang="ko-Kore-KR" altLang="en-US" sz="1200" b="0" dirty="0">
                <a:solidFill>
                  <a:srgbClr val="626366"/>
                </a:solidFill>
                <a:ea typeface="NanumSquare" charset="-127"/>
              </a:rPr>
              <a:t>상품과 같이 아이템 컨트롤러와 서비스에서 관리되며 디비 테이블은 따로 저장하게 됩니다</a:t>
            </a:r>
            <a:r>
              <a:rPr kumimoji="1" lang="en-US" altLang="ko-Kore-KR" sz="1200" b="0" dirty="0">
                <a:solidFill>
                  <a:srgbClr val="626366"/>
                </a:solidFill>
                <a:ea typeface="NanumSquare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45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주문 페이지는 상품 정보 및 사용자 선택 정보를 바탕으로 이루어집니다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폼태그를 통해 데이터를 뷰 컨트롤러로 넘겨주고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이를 프리마커를 이용해 페이지에 담아 클라이언트에게 보여줍니다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또한 주문서 페이지에서 제공할 결제수단 조회 및 결제 요청 준비를 위해 쇼핑빌링</a:t>
            </a:r>
            <a:r>
              <a:rPr kumimoji="1" lang="en-US" altLang="ko-Kore-KR" dirty="0"/>
              <a:t> API </a:t>
            </a:r>
            <a:r>
              <a:rPr kumimoji="1" lang="ko-Kore-KR" altLang="en-US" dirty="0"/>
              <a:t>와의 통신을 내부 오더 컨트롤러로 우회하여 진행합니다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6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발표 순서입니다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첫번째로는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개발한 프로젝트에 대해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소개드리고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프로젝트 개발 내용을 주요 이슈 위주로 발표하겠습니다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결과물과 시연을 진행하고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소감과 함께 발표 마치겠습니다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8676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마지막으로 결제수단 선택 후 결제요청 또한 오더 컨트롤러로 우회하여 보냅니다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쇼핑빌링 </a:t>
            </a:r>
            <a:r>
              <a:rPr kumimoji="1" lang="en-US" altLang="ko-Kore-KR" dirty="0"/>
              <a:t>A</a:t>
            </a:r>
            <a:r>
              <a:rPr kumimoji="1" lang="en-US" altLang="ko-KR" dirty="0"/>
              <a:t>PI</a:t>
            </a:r>
            <a:r>
              <a:rPr kumimoji="1" lang="ko-Kore-KR" altLang="en-US" dirty="0"/>
              <a:t>로부터 응답을 받으면 주문</a:t>
            </a:r>
            <a:r>
              <a:rPr kumimoji="1" lang="en-US" altLang="ko-Kore-KR" dirty="0"/>
              <a:t>/</a:t>
            </a:r>
            <a:r>
              <a:rPr kumimoji="1" lang="ko-Kore-KR" altLang="en-US" dirty="0"/>
              <a:t>결제와 관련된 정보를 디비에 저장하고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페이지에서도 확인할 수 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3601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6881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시간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61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소개입니다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진행한 프로젝트는 신 주문서 개편에 따라 결제 연동 테스트에 도움을 줄 수 있는 상품 주문 페이지 개발이었습니다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요구사항으로는 상품 정보 페이지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 정보를 확인할 수 있는 주문서 페이지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결제 요청 및 확인이었습니다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사용자 네이버 로그인 등이 있었지만 기간 내에 수행하지는 못했습니다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98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기술 스택입니다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백엔드에선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자바와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사이에서 고민했는데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파이낸셜에서 코틀린으로의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포팅이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진행중이고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짧고 간결한 코드를 경험해 보고자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코틀린을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도전해보게 되었습니다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개발을 위해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스프링부트와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그래이들을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사용하였고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경험이 없고 직접 쿼리를 작성해보고자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마이바티스를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선택하였습니다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템플릿 엔진으로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프리마커를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일부 사용하였습니다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dirty="0"/>
          </a:p>
          <a:p>
            <a:r>
              <a:rPr kumimoji="1" lang="ko-Kore-KR" altLang="en-US" dirty="0"/>
              <a:t>프론트 엔드에선 특별한 라이브러리없이 자바스크립트와 제이쿼리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그리고 빠른 </a:t>
            </a:r>
            <a:r>
              <a:rPr kumimoji="1" lang="en-US" altLang="ko-Kore-KR" dirty="0"/>
              <a:t>U</a:t>
            </a:r>
            <a:r>
              <a:rPr kumimoji="1" lang="en-US" altLang="ko-KR" dirty="0"/>
              <a:t>I </a:t>
            </a:r>
            <a:r>
              <a:rPr kumimoji="1" lang="ko-KR" altLang="en-US" dirty="0"/>
              <a:t>개발을</a:t>
            </a:r>
            <a:r>
              <a:rPr kumimoji="1" lang="ko-Kore-KR" altLang="en-US" dirty="0"/>
              <a:t> 위해 부트스트랩을 사용하였습니다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데이터베이스로는 마이에스큐엘을 사용하였는데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이미 코틀린과 스프링 등 처음인 것들이 많아 개발 부담을 줄이고자 익숙한 디비를 사용했습니다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마지막으로 개발도구는 인텔리제이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데이터그립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깃을 사용하였습니다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616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기술스택에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이어 프로젝트 설계입니다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패턴에 맞추어 설계하였습니다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프론트를 담당하는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클라이언트에게 페이지를 제공해 주고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페이지에서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/ Order Controller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데이터를 요청하도록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컨트롤러 별로 서비스와 그 구현체를 통해 비즈니스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수행하도록 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마이바티스와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매퍼를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연동하고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따로 구현하지 않았습니다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결제 관련해서 파이낸셜의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쇼핑빌링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사용해야 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과정에서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접근이슈가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 멘토님이 제공해주신 프록시를 통해 우회하여 통신하였습니다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91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프로젝트의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내에서 주요한 객체인 상품과 유저를 중심으로 둘의 상호작용인 주문과 결제를 표현했습니다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유저보다는 상품 및 결제에 집중하였고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특별한 점은 또 다른 요구 사항이었던 상품 분류 코드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cpId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별개의 테이블로 관리하였습니다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865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이번 프로젝트에서 개인 목표를 세워보았는데요</a:t>
            </a:r>
            <a:r>
              <a:rPr kumimoji="1" lang="en-US" altLang="ko-Kore-KR" dirty="0"/>
              <a:t>,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코틀린과 스프링을 처음 사용해보는 만큼 기본을 정확히 알고 개발해보기로 하였습니다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또한 백엔드 프론트엔드를 모두 개발하게 되어 이 둘을 분리해보고자 했고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이에따라 </a:t>
            </a:r>
            <a:r>
              <a:rPr kumimoji="1" lang="en-US" altLang="ko-Kore-KR" dirty="0"/>
              <a:t>S</a:t>
            </a:r>
            <a:r>
              <a:rPr kumimoji="1" lang="en-US" altLang="ko-KR" dirty="0"/>
              <a:t>PA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목표 삼기도 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이외에 코드품질에도 신경을 써 읽기 쉬운 코드를 작성하려 노력했습니다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94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 프로젝트 개발 내용입니다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65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개발에 앞서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프론트와 백을 모두 개발하게 되어 개발 방향을 세우는 것이 중요했습니다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전부터 </a:t>
            </a:r>
            <a:r>
              <a:rPr kumimoji="1" lang="en-US" altLang="ko-Kore-KR" dirty="0"/>
              <a:t>S</a:t>
            </a:r>
            <a:r>
              <a:rPr kumimoji="1" lang="en-US" altLang="ko-KR" dirty="0"/>
              <a:t>PA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개발해 보고 마음에 이번 프로젝트에 적용해 보고자 했지만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라이브러리 없이는 힘들었고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또 프로젝트 기간 내에 습득하기엔 무리가 있어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차선책으로 여러 페이지를 개발하되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모두 클라이언트 렌더링이 되도록 방향을 세웠습니다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이러한 방향은 웹페이지의 여러가지 렌더링 방식중 표시한 것에 가장 가까워 보였고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이를 목표로 하게 되었습니다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1490-9F09-4E47-A3AF-0759A7260C3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785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28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9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8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65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6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1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3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4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2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1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Masters/_rels/slideMaster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6311153"/>
            <a:ext cx="880644" cy="2335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764454" y="6516739"/>
            <a:ext cx="91691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Financial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C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7" y="6322750"/>
            <a:ext cx="828865" cy="219858"/>
          </a:xfrm>
          <a:prstGeom prst="rect">
            <a:avLst/>
          </a:prstGeom>
        </p:spPr>
      </p:pic>
      <p:sp>
        <p:nvSpPr>
          <p:cNvPr id="6" name="TextBox 3"/>
          <p:cNvSpPr txBox="1"/>
          <p:nvPr userDrawn="1"/>
        </p:nvSpPr>
        <p:spPr>
          <a:xfrm>
            <a:off x="7764455" y="6516739"/>
            <a:ext cx="91691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Financial</a:t>
            </a:r>
            <a:r>
              <a:rPr lang="en-US" altLang="ko-KR" sz="600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en-US" altLang="ko-KR" sz="600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Corp.</a:t>
            </a:r>
            <a:endParaRPr lang="ko-KR" altLang="en-US" sz="600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3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6311153"/>
            <a:ext cx="880644" cy="233593"/>
          </a:xfrm>
          <a:prstGeom prst="rect">
            <a:avLst/>
          </a:prstGeom>
        </p:spPr>
      </p:pic>
      <p:sp>
        <p:nvSpPr>
          <p:cNvPr id="6" name="TextBox 7"/>
          <p:cNvSpPr txBox="1"/>
          <p:nvPr userDrawn="1"/>
        </p:nvSpPr>
        <p:spPr>
          <a:xfrm>
            <a:off x="7764454" y="6516739"/>
            <a:ext cx="91691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Financial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72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16" r:id="rId3"/>
    <p:sldLayoutId id="2147483717" r:id="rId4"/>
    <p:sldLayoutId id="2147483744" r:id="rId5"/>
    <p:sldLayoutId id="2147483745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C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7" y="6322750"/>
            <a:ext cx="828865" cy="219858"/>
          </a:xfrm>
          <a:prstGeom prst="rect">
            <a:avLst/>
          </a:prstGeom>
        </p:spPr>
      </p:pic>
      <p:sp>
        <p:nvSpPr>
          <p:cNvPr id="9" name="TextBox 3"/>
          <p:cNvSpPr txBox="1"/>
          <p:nvPr userDrawn="1"/>
        </p:nvSpPr>
        <p:spPr>
          <a:xfrm>
            <a:off x="7764455" y="6516739"/>
            <a:ext cx="91691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Financial</a:t>
            </a:r>
            <a:r>
              <a:rPr lang="en-US" altLang="ko-KR" sz="600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en-US" altLang="ko-KR" sz="600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Corp.</a:t>
            </a:r>
            <a:endParaRPr lang="ko-KR" altLang="en-US" sz="600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2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7" y="6322750"/>
            <a:ext cx="828865" cy="219858"/>
          </a:xfrm>
          <a:prstGeom prst="rect">
            <a:avLst/>
          </a:prstGeom>
        </p:spPr>
      </p:pic>
      <p:sp>
        <p:nvSpPr>
          <p:cNvPr id="5" name="TextBox 3"/>
          <p:cNvSpPr txBox="1"/>
          <p:nvPr userDrawn="1"/>
        </p:nvSpPr>
        <p:spPr>
          <a:xfrm>
            <a:off x="7764455" y="6516739"/>
            <a:ext cx="91691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Financial</a:t>
            </a:r>
            <a:r>
              <a:rPr lang="en-US" altLang="ko-KR" sz="600" kern="120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en-US" altLang="ko-KR" sz="6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5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/>
          <p:cNvCxnSpPr/>
          <p:nvPr userDrawn="1"/>
        </p:nvCxnSpPr>
        <p:spPr>
          <a:xfrm>
            <a:off x="404573" y="948531"/>
            <a:ext cx="8334855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7" y="6322750"/>
            <a:ext cx="828865" cy="219858"/>
          </a:xfrm>
          <a:prstGeom prst="rect">
            <a:avLst/>
          </a:prstGeom>
        </p:spPr>
      </p:pic>
      <p:sp>
        <p:nvSpPr>
          <p:cNvPr id="7" name="TextBox 3"/>
          <p:cNvSpPr txBox="1"/>
          <p:nvPr userDrawn="1"/>
        </p:nvSpPr>
        <p:spPr>
          <a:xfrm>
            <a:off x="7764455" y="6516739"/>
            <a:ext cx="91691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Financial</a:t>
            </a:r>
            <a:r>
              <a:rPr lang="en-US" altLang="ko-KR" sz="600" kern="120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en-US" altLang="ko-KR" sz="6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782170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4"/>
          <p:cNvCxnSpPr/>
          <p:nvPr userDrawn="1"/>
        </p:nvCxnSpPr>
        <p:spPr>
          <a:xfrm>
            <a:off x="404573" y="948531"/>
            <a:ext cx="833485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6311153"/>
            <a:ext cx="880644" cy="233593"/>
          </a:xfrm>
          <a:prstGeom prst="rect">
            <a:avLst/>
          </a:prstGeom>
        </p:spPr>
      </p:pic>
      <p:sp>
        <p:nvSpPr>
          <p:cNvPr id="9" name="TextBox 6"/>
          <p:cNvSpPr txBox="1"/>
          <p:nvPr userDrawn="1"/>
        </p:nvSpPr>
        <p:spPr>
          <a:xfrm>
            <a:off x="7764454" y="6516739"/>
            <a:ext cx="91691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Financial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53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86" r:id="rId3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6311153"/>
            <a:ext cx="880644" cy="233593"/>
          </a:xfrm>
          <a:prstGeom prst="rect">
            <a:avLst/>
          </a:prstGeom>
        </p:spPr>
      </p:pic>
      <p:sp>
        <p:nvSpPr>
          <p:cNvPr id="5" name="TextBox 6"/>
          <p:cNvSpPr txBox="1"/>
          <p:nvPr userDrawn="1"/>
        </p:nvSpPr>
        <p:spPr>
          <a:xfrm>
            <a:off x="7764454" y="6516739"/>
            <a:ext cx="91691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Financial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5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00" r:id="rId2"/>
    <p:sldLayoutId id="2147483801" r:id="rId3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-fintech-intern002-ncl.nfra.io:808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ocalhost:8080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/>
          <p:nvPr/>
        </p:nvSpPr>
        <p:spPr>
          <a:xfrm>
            <a:off x="10473070" y="-563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</a:p>
        </p:txBody>
      </p:sp>
      <p:cxnSp>
        <p:nvCxnSpPr>
          <p:cNvPr id="11" name="직선 연결선 5"/>
          <p:cNvCxnSpPr/>
          <p:nvPr/>
        </p:nvCxnSpPr>
        <p:spPr>
          <a:xfrm>
            <a:off x="369002" y="3016291"/>
            <a:ext cx="376091" cy="0"/>
          </a:xfrm>
          <a:prstGeom prst="line">
            <a:avLst/>
          </a:prstGeom>
          <a:ln w="25400"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355427" y="3242676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b="0" i="0" kern="1200" spc="-2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Square" charset="-127"/>
                <a:ea typeface="NanumSquare" charset="-127"/>
                <a:cs typeface="NanumSquare" charset="-127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rgbClr val="25282A"/>
                </a:solidFill>
              </a:rPr>
              <a:t>인턴 </a:t>
            </a:r>
            <a:r>
              <a:rPr lang="en-US" altLang="ko-KR" sz="1400" b="1" dirty="0">
                <a:solidFill>
                  <a:srgbClr val="25282A"/>
                </a:solidFill>
              </a:rPr>
              <a:t>/ </a:t>
            </a:r>
            <a:r>
              <a:rPr lang="ko-KR" altLang="en-US" sz="1400" b="1" dirty="0" err="1">
                <a:solidFill>
                  <a:srgbClr val="25282A"/>
                </a:solidFill>
              </a:rPr>
              <a:t>빌링</a:t>
            </a:r>
            <a:r>
              <a:rPr lang="ko-KR" altLang="en-US" sz="1400" b="1" dirty="0">
                <a:solidFill>
                  <a:srgbClr val="25282A"/>
                </a:solidFill>
              </a:rPr>
              <a:t> 개발</a:t>
            </a:r>
            <a:endParaRPr lang="en-US" altLang="ko-KR" sz="1400" b="1" dirty="0">
              <a:solidFill>
                <a:srgbClr val="25282A"/>
              </a:solidFill>
            </a:endParaRPr>
          </a:p>
          <a:p>
            <a:r>
              <a:rPr lang="ko-KR" altLang="en-US" sz="1400" b="1" dirty="0">
                <a:solidFill>
                  <a:srgbClr val="25282A"/>
                </a:solidFill>
              </a:rPr>
              <a:t>조인식</a:t>
            </a:r>
            <a:endParaRPr lang="en-US" altLang="ko-KR" sz="1400" b="1" dirty="0">
              <a:solidFill>
                <a:srgbClr val="25282A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54261" y="580052"/>
            <a:ext cx="8235478" cy="17359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500" b="0" i="0" kern="1200" spc="-2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4600" b="1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결제 연동 테스트 페이지 개발</a:t>
            </a:r>
            <a:endParaRPr lang="en-US" altLang="ko-KR" sz="4600" b="1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32308-0228-C74D-829E-A305B609D728}"/>
              </a:ext>
            </a:extLst>
          </p:cNvPr>
          <p:cNvSpPr txBox="1"/>
          <p:nvPr/>
        </p:nvSpPr>
        <p:spPr>
          <a:xfrm>
            <a:off x="264070" y="2596345"/>
            <a:ext cx="368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2021-summer-intern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91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4212539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항상 처음엔 꿈이 크다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FE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무경험에 가깝지만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SPA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를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개발해보고 싶어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BE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에서는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로 데이터만 주고 싶어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그럼 서버 사이드 템플릿 엔진없이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CSR/SPA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를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해보자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js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라이브러리 없이는 쉽지않다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..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⇒ 최대한 클라이언트 주도적이게</a:t>
            </a:r>
            <a:endParaRPr lang="en-US" altLang="ko-KR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2.1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프로젝트 개발 방향</a:t>
            </a: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8A7816A-AC0F-1541-BC3A-63901BDB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51" y="3684518"/>
            <a:ext cx="1148427" cy="966137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040FD941-37F2-9349-AFF5-2F333B4B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56" y="2642203"/>
            <a:ext cx="4990268" cy="33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C6D00E7-57A1-2B4C-9CE2-F78238099258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3EA236-F01D-CB44-BA38-E2320A52AA17}"/>
              </a:ext>
            </a:extLst>
          </p:cNvPr>
          <p:cNvSpPr/>
          <p:nvPr/>
        </p:nvSpPr>
        <p:spPr>
          <a:xfrm>
            <a:off x="5880100" y="3073400"/>
            <a:ext cx="787400" cy="2875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21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4212539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Page URL 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도 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RESTful?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CRUD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페이지를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따로 만들다 보니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..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Query string vs. Path variable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서버에만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Path variable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적용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주문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결제 관련 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API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는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</a:t>
            </a:r>
            <a:endParaRPr lang="en-US" altLang="ko-KR" sz="120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1.</a:t>
            </a:r>
            <a:r>
              <a:rPr lang="ko-KR" altLang="en-US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옵션을 어떻게 처리할까</a:t>
            </a:r>
            <a:endParaRPr lang="en-US" altLang="ko-KR" sz="120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-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사용자의 옵션 선택을 표현하는 방식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2.</a:t>
            </a:r>
            <a:r>
              <a:rPr lang="ko-KR" altLang="en-US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layer </a:t>
            </a:r>
            <a:r>
              <a:rPr lang="ko-KR" altLang="en-US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간의 데이터 바인딩</a:t>
            </a:r>
            <a:endParaRPr lang="en-US" altLang="ko-KR" sz="120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  </a:t>
            </a:r>
            <a:r>
              <a:rPr lang="en-US" altLang="ko-KR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-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request/response body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가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단순하지만은 않다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120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-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JSON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 Map / Class</a:t>
            </a:r>
            <a:r>
              <a:rPr lang="ko-KR" altLang="en-US" sz="1200" b="0" dirty="0">
                <a:solidFill>
                  <a:schemeClr val="tx1"/>
                </a:solidFill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</a:rPr>
              <a:t>간의 변환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2.2 URL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표현</a:t>
            </a: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B01BE-BD0F-5140-98D4-ECB28AB8F030}"/>
              </a:ext>
            </a:extLst>
          </p:cNvPr>
          <p:cNvSpPr txBox="1"/>
          <p:nvPr/>
        </p:nvSpPr>
        <p:spPr>
          <a:xfrm>
            <a:off x="5876945" y="1461541"/>
            <a:ext cx="2171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Front - Back </a:t>
            </a:r>
          </a:p>
          <a:p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(Path variable) – RESTful</a:t>
            </a:r>
          </a:p>
          <a:p>
            <a:endParaRPr lang="en-US" altLang="ko-KR" sz="100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en-US" altLang="ko-KR" sz="1000" strike="sngStrike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</a:t>
            </a:r>
            <a:r>
              <a:rPr lang="en-US" altLang="ko-KR" sz="1000" strike="sngStrike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</a:t>
            </a:r>
            <a:r>
              <a:rPr lang="en-US" altLang="ko-KR" sz="1000" strike="sngStrike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</a:t>
            </a:r>
            <a:r>
              <a:rPr lang="en-US" altLang="ko-KR" sz="1000" strike="sngStrike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items?id</a:t>
            </a:r>
            <a:r>
              <a:rPr lang="en-US" altLang="ko-KR" sz="1000" strike="sngStrike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=3</a:t>
            </a:r>
          </a:p>
          <a:p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GET: /</a:t>
            </a:r>
            <a:r>
              <a:rPr lang="en-US" altLang="ko-KR" sz="100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</a:t>
            </a:r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/items/3</a:t>
            </a:r>
          </a:p>
          <a:p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POST: /</a:t>
            </a:r>
            <a:r>
              <a:rPr lang="en-US" altLang="ko-KR" sz="100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</a:t>
            </a:r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/items/3</a:t>
            </a:r>
          </a:p>
          <a:p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PUT: /</a:t>
            </a:r>
            <a:r>
              <a:rPr lang="en-US" altLang="ko-KR" sz="100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</a:t>
            </a:r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/items/3</a:t>
            </a:r>
            <a:endParaRPr lang="en-US" altLang="ko-KR" sz="1000" strike="sngStrike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739D3-C7FF-9340-8BCC-8259F4E7935B}"/>
              </a:ext>
            </a:extLst>
          </p:cNvPr>
          <p:cNvSpPr txBox="1"/>
          <p:nvPr/>
        </p:nvSpPr>
        <p:spPr>
          <a:xfrm>
            <a:off x="4572000" y="1461541"/>
            <a:ext cx="1304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Client – Front</a:t>
            </a:r>
          </a:p>
          <a:p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(Query string)</a:t>
            </a:r>
          </a:p>
          <a:p>
            <a:endParaRPr lang="en-US" altLang="ko-KR" sz="100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/item/add</a:t>
            </a:r>
          </a:p>
          <a:p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/item/</a:t>
            </a:r>
            <a:r>
              <a:rPr lang="en-US" altLang="ko-KR" sz="100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detail?id</a:t>
            </a:r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=3</a:t>
            </a:r>
          </a:p>
          <a:p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/item/</a:t>
            </a:r>
            <a:r>
              <a:rPr lang="en-US" altLang="ko-KR" sz="100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edit?id</a:t>
            </a:r>
            <a:r>
              <a:rPr lang="en-US" altLang="ko-KR" sz="10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=3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0BCC4A5-5B38-6947-8332-C5320BBEF5A5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48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76424"/>
            <a:ext cx="7596384" cy="712951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유연한 옵션 처리</a:t>
            </a:r>
            <a:endParaRPr lang="en-US" altLang="ko-KR" sz="16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선택한 옵션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데이터 전송과 동시에 주문서 페이지로 이동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 ExtraBold" charset="-127"/>
              <a:ea typeface="NanumSquare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 ExtraBold" charset="-127"/>
              <a:ea typeface="NanumSquare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" altLang="ko-Kore-KR" sz="1200" b="0" dirty="0">
                <a:solidFill>
                  <a:srgbClr val="626366"/>
                </a:solidFill>
              </a:rPr>
              <a:t> @</a:t>
            </a:r>
            <a:r>
              <a:rPr lang="en" altLang="ko-Kore-KR" sz="1200" b="0" dirty="0" err="1">
                <a:solidFill>
                  <a:srgbClr val="626366"/>
                </a:solidFill>
              </a:rPr>
              <a:t>ModelAttribute</a:t>
            </a:r>
            <a:endParaRPr lang="ko-KR" altLang="en-US" sz="1200" b="0" dirty="0">
              <a:solidFill>
                <a:srgbClr val="626366"/>
              </a:solidFill>
            </a:endParaRPr>
          </a:p>
          <a:p>
            <a:pPr marL="0" indent="0">
              <a:buNone/>
            </a:pPr>
            <a:r>
              <a:rPr lang="en" altLang="ko-Kore-KR" sz="1200" b="0" dirty="0">
                <a:solidFill>
                  <a:srgbClr val="626366"/>
                </a:solidFill>
              </a:rPr>
              <a:t>form-data </a:t>
            </a:r>
            <a:r>
              <a:rPr lang="ko-KR" altLang="en-US" sz="1200" b="0" dirty="0">
                <a:solidFill>
                  <a:srgbClr val="626366"/>
                </a:solidFill>
              </a:rPr>
              <a:t>방식</a:t>
            </a:r>
            <a:r>
              <a:rPr lang="en-US" altLang="ko-KR" sz="1200" b="0" dirty="0">
                <a:solidFill>
                  <a:srgbClr val="626366"/>
                </a:solidFill>
              </a:rPr>
              <a:t>: </a:t>
            </a:r>
            <a:r>
              <a:rPr lang="ko-KR" altLang="en-US" sz="1200" b="0" dirty="0">
                <a:solidFill>
                  <a:srgbClr val="626366"/>
                </a:solidFill>
              </a:rPr>
              <a:t>바인딩 정상</a:t>
            </a:r>
            <a:endParaRPr lang="en-US" altLang="ko-KR" sz="1200" b="0" dirty="0">
              <a:solidFill>
                <a:srgbClr val="626366"/>
              </a:solidFill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</a:rPr>
              <a:t>AJAX </a:t>
            </a:r>
            <a:r>
              <a:rPr lang="ko-KR" altLang="en-US" sz="1200" b="0" dirty="0">
                <a:solidFill>
                  <a:srgbClr val="626366"/>
                </a:solidFill>
              </a:rPr>
              <a:t>방식</a:t>
            </a:r>
            <a:r>
              <a:rPr lang="en-US" altLang="ko-KR" sz="1200" b="0" dirty="0">
                <a:solidFill>
                  <a:srgbClr val="626366"/>
                </a:solidFill>
              </a:rPr>
              <a:t> : </a:t>
            </a:r>
            <a:endParaRPr lang="ko-KR" altLang="en-US" sz="1200" b="0" dirty="0">
              <a:solidFill>
                <a:srgbClr val="626366"/>
              </a:solidFill>
            </a:endParaRPr>
          </a:p>
          <a:p>
            <a:pPr marL="0" indent="0">
              <a:buNone/>
            </a:pPr>
            <a:r>
              <a:rPr lang="en" altLang="ko-Kore-KR" sz="1200" b="0" dirty="0">
                <a:solidFill>
                  <a:srgbClr val="626366"/>
                </a:solidFill>
              </a:rPr>
              <a:t>  x-www-form-</a:t>
            </a:r>
            <a:r>
              <a:rPr lang="en" altLang="ko-Kore-KR" sz="1200" b="0" dirty="0" err="1">
                <a:solidFill>
                  <a:srgbClr val="626366"/>
                </a:solidFill>
              </a:rPr>
              <a:t>urlencoded</a:t>
            </a:r>
            <a:r>
              <a:rPr lang="en" altLang="ko-Kore-KR" sz="1200" b="0" dirty="0">
                <a:solidFill>
                  <a:srgbClr val="626366"/>
                </a:solidFill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</a:rPr>
              <a:t>: </a:t>
            </a:r>
            <a:r>
              <a:rPr lang="ko-KR" altLang="en-US" sz="1200" b="0" dirty="0">
                <a:solidFill>
                  <a:srgbClr val="626366"/>
                </a:solidFill>
              </a:rPr>
              <a:t>바인딩 정상</a:t>
            </a:r>
          </a:p>
          <a:p>
            <a:pPr marL="0" indent="0">
              <a:buNone/>
            </a:pPr>
            <a:r>
              <a:rPr lang="en" altLang="ko-Kore-KR" sz="1200" b="0" dirty="0">
                <a:solidFill>
                  <a:srgbClr val="626366"/>
                </a:solidFill>
              </a:rPr>
              <a:t>  json </a:t>
            </a:r>
            <a:r>
              <a:rPr lang="en-US" altLang="ko-KR" sz="1200" b="0" dirty="0">
                <a:solidFill>
                  <a:srgbClr val="626366"/>
                </a:solidFill>
              </a:rPr>
              <a:t>: </a:t>
            </a:r>
            <a:r>
              <a:rPr lang="ko-KR" altLang="en-US" sz="1200" b="0" dirty="0">
                <a:solidFill>
                  <a:srgbClr val="626366"/>
                </a:solidFill>
              </a:rPr>
              <a:t>바인딩 되지 않음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2.3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데이터 변환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옵션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1E486-FF4C-6242-A1FF-8806DEAE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78" y="1974160"/>
            <a:ext cx="1750445" cy="147732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CFE2FA-717A-5248-9977-AA24168DC438}"/>
              </a:ext>
            </a:extLst>
          </p:cNvPr>
          <p:cNvGrpSpPr/>
          <p:nvPr/>
        </p:nvGrpSpPr>
        <p:grpSpPr>
          <a:xfrm>
            <a:off x="938498" y="2019128"/>
            <a:ext cx="1857172" cy="1477328"/>
            <a:chOff x="896769" y="1951672"/>
            <a:chExt cx="1872245" cy="14773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7AEF7B-E93A-0D43-804E-FBE192500829}"/>
                </a:ext>
              </a:extLst>
            </p:cNvPr>
            <p:cNvSpPr txBox="1"/>
            <p:nvPr/>
          </p:nvSpPr>
          <p:spPr>
            <a:xfrm>
              <a:off x="896769" y="1951672"/>
              <a:ext cx="1308066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{</a:t>
              </a:r>
            </a:p>
            <a:p>
              <a:r>
                <a:rPr lang="ko-KR" altLang="en-US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  </a:t>
              </a:r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…</a:t>
              </a:r>
            </a:p>
            <a:p>
              <a:r>
                <a:rPr lang="ko-KR" altLang="en-US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  </a:t>
              </a:r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options : {</a:t>
              </a:r>
            </a:p>
            <a:p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  </a:t>
              </a:r>
              <a:r>
                <a:rPr lang="ko-KR" altLang="en-US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  </a:t>
              </a:r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color : red,</a:t>
              </a:r>
            </a:p>
            <a:p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  </a:t>
              </a:r>
              <a:r>
                <a:rPr lang="ko-KR" altLang="en-US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  </a:t>
              </a:r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size : 100,</a:t>
              </a:r>
            </a:p>
            <a:p>
              <a:r>
                <a:rPr lang="ko-KR" altLang="en-US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      </a:t>
              </a:r>
              <a:r>
                <a:rPr lang="en-US" altLang="ko-KR" sz="1000" dirty="0" err="1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extraItem</a:t>
              </a:r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: 3</a:t>
              </a:r>
            </a:p>
            <a:p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</a:t>
              </a:r>
              <a:r>
                <a:rPr lang="ko-KR" altLang="en-US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</a:t>
              </a:r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}</a:t>
              </a:r>
            </a:p>
            <a:p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</a:t>
              </a:r>
              <a:r>
                <a:rPr lang="ko-KR" altLang="en-US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 </a:t>
              </a:r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 …</a:t>
              </a:r>
            </a:p>
            <a:p>
              <a:r>
                <a:rPr lang="en-US" altLang="ko-KR" sz="1000" dirty="0">
                  <a:solidFill>
                    <a:srgbClr val="626366"/>
                  </a:solidFill>
                  <a:latin typeface="NanumSquare" charset="-127"/>
                  <a:ea typeface="NanumSquare" charset="-127"/>
                  <a:cs typeface="NanumSquare" charset="-127"/>
                </a:rPr>
                <a:t>}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C75FF88-CE20-5E4B-89EB-61011E5A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380" y="2803160"/>
              <a:ext cx="6486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ED53EC-35A4-9142-84E5-80A446B8F316}"/>
                </a:ext>
              </a:extLst>
            </p:cNvPr>
            <p:cNvSpPr/>
            <p:nvPr/>
          </p:nvSpPr>
          <p:spPr>
            <a:xfrm>
              <a:off x="1101778" y="2300294"/>
              <a:ext cx="1007782" cy="7951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D138F9C-764A-EA49-81E6-E5FBCADD0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38" y="1974160"/>
            <a:ext cx="1543910" cy="2242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FDF524-8FE6-1944-AEA3-B2E89C0A722D}"/>
              </a:ext>
            </a:extLst>
          </p:cNvPr>
          <p:cNvSpPr txBox="1"/>
          <p:nvPr/>
        </p:nvSpPr>
        <p:spPr>
          <a:xfrm>
            <a:off x="2553573" y="1974160"/>
            <a:ext cx="37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1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0E767-F28F-8740-97F6-21F4BFC80EE8}"/>
              </a:ext>
            </a:extLst>
          </p:cNvPr>
          <p:cNvSpPr txBox="1"/>
          <p:nvPr/>
        </p:nvSpPr>
        <p:spPr>
          <a:xfrm>
            <a:off x="4484971" y="1974160"/>
            <a:ext cx="34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2)</a:t>
            </a:r>
            <a:endParaRPr kumimoji="1" lang="ko-Kore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933D3A-A375-8E42-934D-C03300156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888" y="1974160"/>
            <a:ext cx="1631950" cy="1847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D61E98-4EC2-4D43-BFDD-13FDBA4F8012}"/>
              </a:ext>
            </a:extLst>
          </p:cNvPr>
          <p:cNvSpPr txBox="1"/>
          <p:nvPr/>
        </p:nvSpPr>
        <p:spPr>
          <a:xfrm>
            <a:off x="6568604" y="1974160"/>
            <a:ext cx="33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3)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A81E3-C5E8-464F-908A-3BF8EF204BCA}"/>
              </a:ext>
            </a:extLst>
          </p:cNvPr>
          <p:cNvSpPr txBox="1"/>
          <p:nvPr/>
        </p:nvSpPr>
        <p:spPr>
          <a:xfrm>
            <a:off x="4260673" y="4519646"/>
            <a:ext cx="4248727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26366"/>
                </a:solidFill>
              </a:rPr>
              <a:t> @</a:t>
            </a:r>
            <a:r>
              <a:rPr lang="en" altLang="ko-Kore-KR" sz="1200" dirty="0" err="1">
                <a:solidFill>
                  <a:srgbClr val="626366"/>
                </a:solidFill>
              </a:rPr>
              <a:t>RequestBod</a:t>
            </a:r>
            <a:r>
              <a:rPr lang="en-US" altLang="ko-Kore-KR" sz="1200" dirty="0">
                <a:solidFill>
                  <a:srgbClr val="626366"/>
                </a:solidFill>
              </a:rPr>
              <a:t>y</a:t>
            </a:r>
            <a:endParaRPr lang="ko-KR" altLang="en-US" sz="1200" dirty="0">
              <a:solidFill>
                <a:srgbClr val="626366"/>
              </a:solidFill>
            </a:endParaRPr>
          </a:p>
          <a:p>
            <a:pPr>
              <a:lnSpc>
                <a:spcPct val="150000"/>
              </a:lnSpc>
            </a:pPr>
            <a:r>
              <a:rPr lang="en" altLang="ko-Kore-KR" sz="1200" dirty="0">
                <a:solidFill>
                  <a:srgbClr val="626366"/>
                </a:solidFill>
              </a:rPr>
              <a:t>form-data </a:t>
            </a:r>
            <a:r>
              <a:rPr lang="ko-KR" altLang="en-US" sz="1200" dirty="0">
                <a:solidFill>
                  <a:srgbClr val="626366"/>
                </a:solidFill>
              </a:rPr>
              <a:t>방식</a:t>
            </a:r>
            <a:r>
              <a:rPr lang="en-US" altLang="ko-KR" sz="1200" dirty="0">
                <a:solidFill>
                  <a:srgbClr val="626366"/>
                </a:solidFill>
              </a:rPr>
              <a:t>: 415 </a:t>
            </a:r>
            <a:r>
              <a:rPr lang="en" altLang="ko-Kore-KR" sz="1200" dirty="0">
                <a:solidFill>
                  <a:srgbClr val="626366"/>
                </a:solidFill>
              </a:rPr>
              <a:t>Unsupported Media Type</a:t>
            </a:r>
          </a:p>
          <a:p>
            <a:pPr>
              <a:lnSpc>
                <a:spcPct val="150000"/>
              </a:lnSpc>
            </a:pPr>
            <a:r>
              <a:rPr lang="en" altLang="ko-Kore-KR" sz="1200" dirty="0">
                <a:solidFill>
                  <a:srgbClr val="626366"/>
                </a:solidFill>
              </a:rPr>
              <a:t>AJAX </a:t>
            </a:r>
            <a:r>
              <a:rPr lang="ko-KR" altLang="en-US" sz="1200" dirty="0">
                <a:solidFill>
                  <a:srgbClr val="626366"/>
                </a:solidFill>
              </a:rPr>
              <a:t>방식 </a:t>
            </a:r>
            <a:r>
              <a:rPr lang="en" altLang="ko-Kore-KR" sz="1200" dirty="0">
                <a:solidFill>
                  <a:srgbClr val="626366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" altLang="ko-Kore-KR" sz="1200" dirty="0">
                <a:solidFill>
                  <a:srgbClr val="626366"/>
                </a:solidFill>
              </a:rPr>
              <a:t>  x-www-form-</a:t>
            </a:r>
            <a:r>
              <a:rPr lang="en" altLang="ko-Kore-KR" sz="1200" dirty="0" err="1">
                <a:solidFill>
                  <a:srgbClr val="626366"/>
                </a:solidFill>
              </a:rPr>
              <a:t>urlencoded</a:t>
            </a:r>
            <a:r>
              <a:rPr lang="en-US" altLang="ko-KR" sz="1200" dirty="0">
                <a:solidFill>
                  <a:srgbClr val="626366"/>
                </a:solidFill>
              </a:rPr>
              <a:t>: 415 </a:t>
            </a:r>
            <a:r>
              <a:rPr lang="en" altLang="ko-Kore-KR" sz="1200" dirty="0">
                <a:solidFill>
                  <a:srgbClr val="626366"/>
                </a:solidFill>
              </a:rPr>
              <a:t>Unsupported Media Type</a:t>
            </a:r>
          </a:p>
          <a:p>
            <a:pPr>
              <a:lnSpc>
                <a:spcPct val="150000"/>
              </a:lnSpc>
            </a:pPr>
            <a:r>
              <a:rPr lang="en" altLang="ko-Kore-KR" sz="1200" dirty="0">
                <a:solidFill>
                  <a:srgbClr val="626366"/>
                </a:solidFill>
              </a:rPr>
              <a:t>  json </a:t>
            </a:r>
            <a:r>
              <a:rPr lang="en-US" altLang="ko-KR" sz="1200" dirty="0">
                <a:solidFill>
                  <a:srgbClr val="626366"/>
                </a:solidFill>
              </a:rPr>
              <a:t>: </a:t>
            </a:r>
            <a:r>
              <a:rPr lang="ko-KR" altLang="en-US" sz="1200" dirty="0">
                <a:solidFill>
                  <a:srgbClr val="626366"/>
                </a:solidFill>
              </a:rPr>
              <a:t>바인딩 정상</a:t>
            </a:r>
          </a:p>
          <a:p>
            <a:pPr>
              <a:lnSpc>
                <a:spcPct val="150000"/>
              </a:lnSpc>
            </a:pPr>
            <a:endParaRPr kumimoji="1" lang="ko-Kore-KR" altLang="en-US" sz="1200" dirty="0">
              <a:solidFill>
                <a:srgbClr val="626366"/>
              </a:solidFill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B32AA28-FB78-7F4B-84A9-7D994597126F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4212539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유연한 옵션 처리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application/x-www-form-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urlencoded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가 달갑지 않지만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비동기 처리인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AJAX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는 부적합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Form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으로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전송</a:t>
            </a:r>
            <a:endParaRPr lang="en" altLang="ko-KR" sz="1200" b="0" dirty="0">
              <a:solidFill>
                <a:schemeClr val="tx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해당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데이터를 주문서에 보여주기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위해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Freemarker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사용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⇒ </a:t>
            </a:r>
            <a:r>
              <a:rPr lang="en-US" altLang="ko-KR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 </a:t>
            </a:r>
            <a:r>
              <a:rPr lang="ko-KR" altLang="en-US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명세나 두 방식 모두 구현하는 방법이 </a:t>
            </a:r>
            <a:r>
              <a:rPr lang="ko-Kore-KR" altLang="en-US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적절해 보임</a:t>
            </a:r>
            <a:endParaRPr lang="en-US" altLang="ko-Kore-KR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⇒ 메시지 컨버터 관련 이해 필요</a:t>
            </a:r>
            <a:endParaRPr lang="en-US" altLang="ko-KR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ea typeface="NanumSquare" charset="-127"/>
              </a:rPr>
              <a:t>  </a:t>
            </a:r>
            <a:endParaRPr lang="en-US" altLang="ko-KR" sz="1200" b="0" dirty="0">
              <a:solidFill>
                <a:srgbClr val="626366"/>
              </a:solidFill>
              <a:latin typeface="NanumSquare ExtraBold" charset="-127"/>
              <a:ea typeface="NanumSquare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 ExtraBold" charset="-127"/>
              <a:ea typeface="NanumSquare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endParaRPr lang="en-US" altLang="ko-KR" sz="1200" b="0" dirty="0">
              <a:solidFill>
                <a:schemeClr val="tx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indent="0">
              <a:buNone/>
            </a:pPr>
            <a:endParaRPr lang="en-US" altLang="ko-KR" sz="11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2.3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데이터 변환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옵션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E7208-9203-A347-8BE2-1DA616B71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45" y="2549023"/>
            <a:ext cx="5836333" cy="122849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5C943DA-9591-D141-819F-CFDDDE366DEA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5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4399916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Data binding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요청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응답 데이터를 모두 객체로 관리 하고 싶다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: </a:t>
            </a:r>
            <a:r>
              <a:rPr lang="en-US" altLang="ko-KR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Data Class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공통 사항이 많음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-&gt;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상속을 써보자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Map : Controller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로 받는 형태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JSON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: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요청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/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응답 시에 필요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Class : Data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관리 및 저장의 목적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 </a:t>
            </a:r>
            <a:endParaRPr lang="en-US" altLang="ko-KR" sz="16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indent="0">
              <a:buNone/>
            </a:pPr>
            <a:endParaRPr lang="en-US" altLang="ko-KR" sz="11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2.4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데이터 변환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결제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D8D2DB-5419-5D43-861E-EC2DFCD3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00" y="3383878"/>
            <a:ext cx="5733738" cy="1983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732F38-6A8E-B04B-B6CE-5CE78D73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84" y="4588655"/>
            <a:ext cx="2532479" cy="3211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4445DB8-505C-6649-B220-735C3759E6A1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7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523187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Data binding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data class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는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상속이 안되니까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Interface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로 해보자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중첩 클래스에서의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Data mapping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문제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..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1.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클래스대신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Map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으로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표현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 2. Kotlin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의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delegate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도입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by ) 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2.4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데이터 변환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결제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5CC5BD-4DF3-DB48-BC79-1A02D4193442}"/>
              </a:ext>
            </a:extLst>
          </p:cNvPr>
          <p:cNvSpPr txBox="1"/>
          <p:nvPr/>
        </p:nvSpPr>
        <p:spPr>
          <a:xfrm>
            <a:off x="831200" y="185621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69FE393-ECED-3445-BE8F-2945205C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47" y="2133217"/>
            <a:ext cx="1269781" cy="6689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41865DF-1595-3E46-88A2-6F026BA4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00" y="2859255"/>
            <a:ext cx="4339028" cy="207489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855D7B4-48D4-4446-9F9C-E65A0E42D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00" y="4982935"/>
            <a:ext cx="4339028" cy="9306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F5078EF-EA9B-3540-AB10-4F892A3F6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221" y="2846196"/>
            <a:ext cx="3296128" cy="2123680"/>
          </a:xfrm>
          <a:prstGeom prst="rect">
            <a:avLst/>
          </a:prstGeom>
        </p:spPr>
      </p:pic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B763A9BE-D983-9E4E-AB2F-B3CD631D2A15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180855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Data binding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문제점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: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클라이언트에서의 결제 요청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파라미터가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Data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Class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와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1:1 mapping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되지 않음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해결책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: 1)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요청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파라미터를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수정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          2) </a:t>
            </a:r>
            <a:r>
              <a:rPr lang="ko-KR" altLang="en-US" sz="1200" b="0" u="sng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적당히 잘 </a:t>
            </a:r>
            <a:r>
              <a:rPr lang="en-US" altLang="ko-KR" sz="1200" b="0" u="sng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mapping</a:t>
            </a:r>
            <a:r>
              <a:rPr lang="ko-KR" altLang="en-US" sz="1200" b="0" u="sng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하기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	: </a:t>
            </a:r>
            <a:r>
              <a:rPr lang="en-US" altLang="ko-KR" sz="120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Delegate Pattern?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특정 기능을 자신이 수행하지 않고 다른 객체에 위임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		         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대표적으로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Composition(has-a)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관계에서 사용</a:t>
            </a:r>
            <a:endParaRPr lang="en-US" altLang="ko-KR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indent="0">
              <a:buNone/>
            </a:pPr>
            <a:endParaRPr lang="en-US" altLang="ko-KR" sz="11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21" name="대각선 방향의 모서리가 둥근 사각형 20">
            <a:extLst>
              <a:ext uri="{FF2B5EF4-FFF2-40B4-BE49-F238E27FC236}">
                <a16:creationId xmlns:a16="http://schemas.microsoft.com/office/drawing/2014/main" id="{E51ACED4-6107-1D44-B67F-1978B4C6EDF8}"/>
              </a:ext>
            </a:extLst>
          </p:cNvPr>
          <p:cNvSpPr/>
          <p:nvPr/>
        </p:nvSpPr>
        <p:spPr>
          <a:xfrm>
            <a:off x="3533303" y="3212515"/>
            <a:ext cx="2264358" cy="762449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OrderController</a:t>
            </a:r>
            <a:r>
              <a:rPr kumimoji="1" lang="en-US" altLang="ko-Kore-KR" sz="1200" dirty="0"/>
              <a:t> (proxy)</a:t>
            </a:r>
          </a:p>
          <a:p>
            <a:r>
              <a:rPr kumimoji="1" lang="en-US" altLang="ko-Kore-KR" sz="1200" dirty="0"/>
              <a:t> </a:t>
            </a:r>
          </a:p>
          <a:p>
            <a:endParaRPr kumimoji="1" lang="en-US" altLang="ko-Kore-KR" sz="12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2.2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데이터 변환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결제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F96CC2-E27F-5B48-B589-FAE7F4BB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18" y="3593739"/>
            <a:ext cx="1298785" cy="17299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806BC2-9827-2241-8731-F1597756A41B}"/>
              </a:ext>
            </a:extLst>
          </p:cNvPr>
          <p:cNvSpPr/>
          <p:nvPr/>
        </p:nvSpPr>
        <p:spPr>
          <a:xfrm>
            <a:off x="889321" y="3212515"/>
            <a:ext cx="778019" cy="780238"/>
          </a:xfrm>
          <a:prstGeom prst="rect">
            <a:avLst/>
          </a:prstGeom>
          <a:solidFill>
            <a:srgbClr val="6AA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Client</a:t>
            </a:r>
            <a:endParaRPr kumimoji="1" lang="ko-Kore-KR" altLang="en-US" sz="1200" dirty="0"/>
          </a:p>
        </p:txBody>
      </p:sp>
      <p:sp>
        <p:nvSpPr>
          <p:cNvPr id="44" name="대각선 방향의 모서리가 둥근 사각형 43">
            <a:extLst>
              <a:ext uri="{FF2B5EF4-FFF2-40B4-BE49-F238E27FC236}">
                <a16:creationId xmlns:a16="http://schemas.microsoft.com/office/drawing/2014/main" id="{C55B1C55-7455-3B47-BA3F-C2477DFBB325}"/>
              </a:ext>
            </a:extLst>
          </p:cNvPr>
          <p:cNvSpPr/>
          <p:nvPr/>
        </p:nvSpPr>
        <p:spPr>
          <a:xfrm>
            <a:off x="3503323" y="4539144"/>
            <a:ext cx="2294338" cy="1223922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sz="1200" dirty="0"/>
          </a:p>
          <a:p>
            <a:pPr algn="ctr"/>
            <a:endParaRPr kumimoji="1" lang="en-US" altLang="ko-Kore-KR" sz="1200" dirty="0"/>
          </a:p>
          <a:p>
            <a:pPr algn="ctr"/>
            <a:endParaRPr kumimoji="1" lang="en-US" altLang="ko-Kore-KR" sz="1200" dirty="0"/>
          </a:p>
          <a:p>
            <a:pPr algn="ctr"/>
            <a:endParaRPr kumimoji="1" lang="en-US" altLang="ko-Kore-KR" sz="1200" dirty="0"/>
          </a:p>
          <a:p>
            <a:pPr algn="ctr"/>
            <a:endParaRPr kumimoji="1" lang="en-US" altLang="ko-Kore-KR" sz="1200" dirty="0"/>
          </a:p>
          <a:p>
            <a:r>
              <a:rPr kumimoji="1" lang="en-US" altLang="ko-Kore-KR" sz="1200" dirty="0" err="1"/>
              <a:t>OrderService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Impl</a:t>
            </a:r>
            <a:r>
              <a:rPr kumimoji="1" lang="en-US" altLang="ko-Kore-KR" sz="1200" dirty="0"/>
              <a:t>.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26E89D14-9E62-4C4C-A732-E2CD8CA3DE23}"/>
              </a:ext>
            </a:extLst>
          </p:cNvPr>
          <p:cNvSpPr/>
          <p:nvPr/>
        </p:nvSpPr>
        <p:spPr>
          <a:xfrm>
            <a:off x="4402990" y="4632824"/>
            <a:ext cx="683620" cy="3103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OBank</a:t>
            </a:r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F26D211-7214-1F46-96F3-E7E84B22DFC6}"/>
              </a:ext>
            </a:extLst>
          </p:cNvPr>
          <p:cNvSpPr/>
          <p:nvPr/>
        </p:nvSpPr>
        <p:spPr>
          <a:xfrm>
            <a:off x="5169292" y="4632522"/>
            <a:ext cx="579046" cy="3103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Item</a:t>
            </a:r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0A9CC9C-E9A3-E64B-8F7A-F5870E792E28}"/>
              </a:ext>
            </a:extLst>
          </p:cNvPr>
          <p:cNvSpPr/>
          <p:nvPr/>
        </p:nvSpPr>
        <p:spPr>
          <a:xfrm>
            <a:off x="3567170" y="4636955"/>
            <a:ext cx="779978" cy="3103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OCredit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47E388-45C9-DB4F-8E42-230DAD9AD87C}"/>
              </a:ext>
            </a:extLst>
          </p:cNvPr>
          <p:cNvCxnSpPr>
            <a:cxnSpLocks/>
            <a:stCxn id="53" idx="2"/>
            <a:endCxn id="25" idx="0"/>
          </p:cNvCxnSpPr>
          <p:nvPr/>
        </p:nvCxnSpPr>
        <p:spPr>
          <a:xfrm>
            <a:off x="4657754" y="3887276"/>
            <a:ext cx="801061" cy="745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56F5AF-7897-A042-8C1B-81811BE58348}"/>
              </a:ext>
            </a:extLst>
          </p:cNvPr>
          <p:cNvCxnSpPr>
            <a:cxnSpLocks/>
            <a:stCxn id="53" idx="2"/>
            <a:endCxn id="24" idx="0"/>
          </p:cNvCxnSpPr>
          <p:nvPr/>
        </p:nvCxnSpPr>
        <p:spPr>
          <a:xfrm>
            <a:off x="4657754" y="3887276"/>
            <a:ext cx="87046" cy="745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E942D28-1D81-F44C-91EE-80CF210D884A}"/>
              </a:ext>
            </a:extLst>
          </p:cNvPr>
          <p:cNvSpPr/>
          <p:nvPr/>
        </p:nvSpPr>
        <p:spPr>
          <a:xfrm>
            <a:off x="3567170" y="3576916"/>
            <a:ext cx="2181168" cy="3103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requestParameter</a:t>
            </a:r>
            <a:r>
              <a:rPr kumimoji="1" lang="en-US" altLang="ko-Kore-KR" sz="1200" dirty="0"/>
              <a:t>: Map&lt;&gt;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0B5D99-CE5A-8A48-A22C-B328D2139C3F}"/>
              </a:ext>
            </a:extLst>
          </p:cNvPr>
          <p:cNvCxnSpPr>
            <a:cxnSpLocks/>
            <a:stCxn id="53" idx="2"/>
            <a:endCxn id="26" idx="0"/>
          </p:cNvCxnSpPr>
          <p:nvPr/>
        </p:nvCxnSpPr>
        <p:spPr>
          <a:xfrm flipH="1">
            <a:off x="3957159" y="3887276"/>
            <a:ext cx="700595" cy="749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F9E0168-973A-274A-97C4-CFD60C2F1102}"/>
              </a:ext>
            </a:extLst>
          </p:cNvPr>
          <p:cNvSpPr txBox="1"/>
          <p:nvPr/>
        </p:nvSpPr>
        <p:spPr>
          <a:xfrm>
            <a:off x="4347148" y="408836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Delegate</a:t>
            </a:r>
            <a:endParaRPr kumimoji="1" lang="ko-Kore-KR" altLang="en-US" sz="1000" b="1" dirty="0"/>
          </a:p>
        </p:txBody>
      </p:sp>
      <p:pic>
        <p:nvPicPr>
          <p:cNvPr id="45" name="Picture 2" descr="NAVER FINANCIAL - 네이버페이/금융플랫폼 Back End 개발자 | 프로그래머스">
            <a:extLst>
              <a:ext uri="{FF2B5EF4-FFF2-40B4-BE49-F238E27FC236}">
                <a16:creationId xmlns:a16="http://schemas.microsoft.com/office/drawing/2014/main" id="{0884ECDF-6B9F-9D42-A8CB-16C3AD39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065" y="3822080"/>
            <a:ext cx="720613" cy="7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DEE45CB0-D3CC-BB4A-9434-83E2C511D9A4}"/>
              </a:ext>
            </a:extLst>
          </p:cNvPr>
          <p:cNvSpPr/>
          <p:nvPr/>
        </p:nvSpPr>
        <p:spPr>
          <a:xfrm>
            <a:off x="3567170" y="5170854"/>
            <a:ext cx="2181168" cy="3103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PaymentRequest</a:t>
            </a:r>
            <a:endParaRPr kumimoji="1" lang="ko-Kore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F34D113-0151-5F4A-AD57-92F3A765719F}"/>
              </a:ext>
            </a:extLst>
          </p:cNvPr>
          <p:cNvCxnSpPr>
            <a:cxnSpLocks/>
            <a:stCxn id="49" idx="3"/>
            <a:endCxn id="45" idx="1"/>
          </p:cNvCxnSpPr>
          <p:nvPr/>
        </p:nvCxnSpPr>
        <p:spPr>
          <a:xfrm flipV="1">
            <a:off x="5748338" y="4195991"/>
            <a:ext cx="1684727" cy="1130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35DD92-E883-C143-BCD7-CEB66AA7A564}"/>
              </a:ext>
            </a:extLst>
          </p:cNvPr>
          <p:cNvSpPr txBox="1"/>
          <p:nvPr/>
        </p:nvSpPr>
        <p:spPr>
          <a:xfrm>
            <a:off x="6264466" y="4831615"/>
            <a:ext cx="106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200" dirty="0" err="1">
                <a:solidFill>
                  <a:srgbClr val="626366"/>
                </a:solidFill>
              </a:rPr>
              <a:t>restTemplate</a:t>
            </a:r>
            <a:endParaRPr kumimoji="1" lang="ko-Kore-KR" altLang="en-US" sz="1200" b="1" dirty="0">
              <a:solidFill>
                <a:srgbClr val="626366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647878-7487-0A49-97B6-0CD06694762F}"/>
              </a:ext>
            </a:extLst>
          </p:cNvPr>
          <p:cNvCxnSpPr>
            <a:cxnSpLocks/>
          </p:cNvCxnSpPr>
          <p:nvPr/>
        </p:nvCxnSpPr>
        <p:spPr>
          <a:xfrm>
            <a:off x="1561827" y="3644389"/>
            <a:ext cx="2125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42CBC8-C00E-314C-BE0A-433C660D84E5}"/>
              </a:ext>
            </a:extLst>
          </p:cNvPr>
          <p:cNvCxnSpPr>
            <a:cxnSpLocks/>
            <a:stCxn id="45" idx="1"/>
            <a:endCxn id="21" idx="0"/>
          </p:cNvCxnSpPr>
          <p:nvPr/>
        </p:nvCxnSpPr>
        <p:spPr>
          <a:xfrm flipH="1" flipV="1">
            <a:off x="5797661" y="3593740"/>
            <a:ext cx="1635404" cy="6022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F28F6F6-DFAC-954B-90A9-04E2ED25D608}"/>
              </a:ext>
            </a:extLst>
          </p:cNvPr>
          <p:cNvSpPr txBox="1"/>
          <p:nvPr/>
        </p:nvSpPr>
        <p:spPr>
          <a:xfrm>
            <a:off x="6264466" y="3549956"/>
            <a:ext cx="839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626366"/>
                </a:solidFill>
              </a:rPr>
              <a:t>response</a:t>
            </a:r>
            <a:endParaRPr kumimoji="1" lang="ko-Kore-KR" altLang="en-US" sz="1200" dirty="0">
              <a:solidFill>
                <a:srgbClr val="626366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21DBAEE-69E9-764E-BAB6-9047D611C74B}"/>
              </a:ext>
            </a:extLst>
          </p:cNvPr>
          <p:cNvCxnSpPr>
            <a:cxnSpLocks/>
          </p:cNvCxnSpPr>
          <p:nvPr/>
        </p:nvCxnSpPr>
        <p:spPr>
          <a:xfrm flipH="1">
            <a:off x="1561827" y="3466475"/>
            <a:ext cx="21257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0768351-2919-D94E-B6FC-4F6FB8EA0F51}"/>
              </a:ext>
            </a:extLst>
          </p:cNvPr>
          <p:cNvSpPr txBox="1"/>
          <p:nvPr/>
        </p:nvSpPr>
        <p:spPr>
          <a:xfrm>
            <a:off x="1897899" y="3183451"/>
            <a:ext cx="1445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 err="1">
                <a:solidFill>
                  <a:srgbClr val="626366"/>
                </a:solidFill>
              </a:rPr>
              <a:t>PaymentResponse</a:t>
            </a:r>
            <a:endParaRPr kumimoji="1" lang="ko-Kore-KR" altLang="en-US" sz="1200" dirty="0">
              <a:solidFill>
                <a:srgbClr val="626366"/>
              </a:solidFill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3F1F714A-76DF-544B-BA5F-12550390E354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905623-3FFE-C746-865C-95DABECA92D9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957159" y="4947313"/>
            <a:ext cx="445831" cy="249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6B620F6-6E54-5D47-ACF3-6254678CA92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744800" y="4943183"/>
            <a:ext cx="48179" cy="253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EB4DB3-9551-2243-8C65-2E41BFB89982}"/>
              </a:ext>
            </a:extLst>
          </p:cNvPr>
          <p:cNvCxnSpPr>
            <a:cxnSpLocks/>
          </p:cNvCxnSpPr>
          <p:nvPr/>
        </p:nvCxnSpPr>
        <p:spPr>
          <a:xfrm flipH="1">
            <a:off x="5086610" y="4947313"/>
            <a:ext cx="372206" cy="249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2400" y="288001"/>
            <a:ext cx="8280000" cy="1904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3.</a:t>
            </a:r>
            <a:br>
              <a:rPr lang="en-US" altLang="ko-KR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최종 결과물</a:t>
            </a:r>
          </a:p>
          <a:p>
            <a:endParaRPr lang="ko-KR" altLang="en-US" sz="3400" b="1" dirty="0">
              <a:solidFill>
                <a:schemeClr val="bg1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5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1246191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상품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리스트 </a:t>
            </a:r>
            <a:r>
              <a:rPr lang="ko-KR" altLang="en-US" sz="16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⇒ 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상품 상세 정보</a:t>
            </a:r>
            <a:endParaRPr lang="en-US" altLang="ko-KR" sz="16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가장 기본적인 상품의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CRUD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화면에 보여줄 데이터는 모두 내부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로 요청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(REST)</a:t>
            </a:r>
            <a:endParaRPr lang="en-US" altLang="ko-KR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3.1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상품 및 분류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ID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CRUD</a:t>
            </a:r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49D8A6-AF05-8641-8367-2B63D492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32" y="4117356"/>
            <a:ext cx="1821793" cy="8975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43FB4F-624F-DB4F-9DCE-EF913F7F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32" y="3399375"/>
            <a:ext cx="1821793" cy="6686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FD337E-AAA2-7C4F-9F32-6D10BA001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33" y="2463313"/>
            <a:ext cx="1821793" cy="8975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0B55F8-9BD3-9D43-8F15-C2B09E4A8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432" y="5055942"/>
            <a:ext cx="1821793" cy="674947"/>
          </a:xfrm>
          <a:prstGeom prst="rect">
            <a:avLst/>
          </a:prstGeom>
        </p:spPr>
      </p:pic>
      <p:sp>
        <p:nvSpPr>
          <p:cNvPr id="21" name="한쪽 모서리가 잘린 사각형 20">
            <a:extLst>
              <a:ext uri="{FF2B5EF4-FFF2-40B4-BE49-F238E27FC236}">
                <a16:creationId xmlns:a16="http://schemas.microsoft.com/office/drawing/2014/main" id="{7C1E0C68-280E-6741-97F4-0863EB9156AD}"/>
              </a:ext>
            </a:extLst>
          </p:cNvPr>
          <p:cNvSpPr/>
          <p:nvPr/>
        </p:nvSpPr>
        <p:spPr>
          <a:xfrm>
            <a:off x="3436336" y="2490724"/>
            <a:ext cx="890751" cy="334392"/>
          </a:xfrm>
          <a:prstGeom prst="snip1Rect">
            <a:avLst/>
          </a:prstGeom>
          <a:solidFill>
            <a:srgbClr val="BDC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800" dirty="0">
                <a:solidFill>
                  <a:schemeClr val="tx1"/>
                </a:solidFill>
              </a:rPr>
              <a:t>Item-</a:t>
            </a:r>
            <a:r>
              <a:rPr kumimoji="1" lang="en-US" altLang="ko-Kore-KR" sz="800" dirty="0" err="1">
                <a:solidFill>
                  <a:schemeClr val="tx1"/>
                </a:solidFill>
              </a:rPr>
              <a:t>detail.ftlh</a:t>
            </a:r>
            <a:endParaRPr kumimoji="1" lang="en-US" altLang="ko-Kore-KR" sz="800" dirty="0">
              <a:solidFill>
                <a:schemeClr val="tx1"/>
              </a:solidFill>
            </a:endParaRPr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6A7D5397-3AAB-B447-97B2-6DC40C60EA9A}"/>
              </a:ext>
            </a:extLst>
          </p:cNvPr>
          <p:cNvSpPr/>
          <p:nvPr/>
        </p:nvSpPr>
        <p:spPr>
          <a:xfrm>
            <a:off x="3424685" y="4133483"/>
            <a:ext cx="890751" cy="334392"/>
          </a:xfrm>
          <a:prstGeom prst="snip1Rect">
            <a:avLst/>
          </a:prstGeom>
          <a:solidFill>
            <a:srgbClr val="BDC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800" dirty="0">
                <a:solidFill>
                  <a:schemeClr val="tx1"/>
                </a:solidFill>
              </a:rPr>
              <a:t>Item-</a:t>
            </a:r>
            <a:r>
              <a:rPr kumimoji="1" lang="en-US" altLang="ko-Kore-KR" sz="800" dirty="0" err="1">
                <a:solidFill>
                  <a:schemeClr val="tx1"/>
                </a:solidFill>
              </a:rPr>
              <a:t>add.ftlh</a:t>
            </a:r>
            <a:endParaRPr kumimoji="1" lang="en-US" altLang="ko-Kore-KR" sz="800" dirty="0">
              <a:solidFill>
                <a:schemeClr val="tx1"/>
              </a:solidFill>
            </a:endParaRPr>
          </a:p>
          <a:p>
            <a:r>
              <a:rPr kumimoji="1" lang="en-US" altLang="ko-Kore-KR" sz="800" dirty="0">
                <a:solidFill>
                  <a:schemeClr val="tx1"/>
                </a:solidFill>
              </a:rPr>
              <a:t>Item-</a:t>
            </a:r>
            <a:r>
              <a:rPr kumimoji="1" lang="en-US" altLang="ko-Kore-KR" sz="800" dirty="0" err="1">
                <a:solidFill>
                  <a:schemeClr val="tx1"/>
                </a:solidFill>
              </a:rPr>
              <a:t>edit.ftlh</a:t>
            </a:r>
            <a:endParaRPr kumimoji="1" lang="en-US" altLang="ko-Kore-KR" sz="800" dirty="0">
              <a:solidFill>
                <a:schemeClr val="tx1"/>
              </a:solidFill>
            </a:endParaRPr>
          </a:p>
        </p:txBody>
      </p:sp>
      <p:sp>
        <p:nvSpPr>
          <p:cNvPr id="23" name="한쪽 모서리가 잘린 사각형 22">
            <a:extLst>
              <a:ext uri="{FF2B5EF4-FFF2-40B4-BE49-F238E27FC236}">
                <a16:creationId xmlns:a16="http://schemas.microsoft.com/office/drawing/2014/main" id="{B4BA0CE1-EB09-9B41-AAA6-6AC9378780DF}"/>
              </a:ext>
            </a:extLst>
          </p:cNvPr>
          <p:cNvSpPr/>
          <p:nvPr/>
        </p:nvSpPr>
        <p:spPr>
          <a:xfrm>
            <a:off x="434602" y="4117118"/>
            <a:ext cx="890751" cy="334392"/>
          </a:xfrm>
          <a:prstGeom prst="snip1Rect">
            <a:avLst/>
          </a:prstGeom>
          <a:solidFill>
            <a:srgbClr val="BDC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900" dirty="0">
                <a:solidFill>
                  <a:schemeClr val="tx1"/>
                </a:solidFill>
              </a:rPr>
              <a:t>Item-</a:t>
            </a:r>
            <a:r>
              <a:rPr kumimoji="1" lang="en-US" altLang="ko-Kore-KR" sz="900" dirty="0" err="1">
                <a:solidFill>
                  <a:schemeClr val="tx1"/>
                </a:solidFill>
              </a:rPr>
              <a:t>list.ftlh</a:t>
            </a:r>
            <a:endParaRPr kumimoji="1" lang="en-US" altLang="ko-Kore-KR" sz="900" dirty="0">
              <a:solidFill>
                <a:schemeClr val="tx1"/>
              </a:solidFill>
            </a:endParaRPr>
          </a:p>
        </p:txBody>
      </p:sp>
      <p:sp>
        <p:nvSpPr>
          <p:cNvPr id="24" name="대각선 방향의 모서리가 둥근 사각형 23">
            <a:extLst>
              <a:ext uri="{FF2B5EF4-FFF2-40B4-BE49-F238E27FC236}">
                <a16:creationId xmlns:a16="http://schemas.microsoft.com/office/drawing/2014/main" id="{27A3C14E-5C69-7047-9FAA-96F7CADE07B5}"/>
              </a:ext>
            </a:extLst>
          </p:cNvPr>
          <p:cNvSpPr/>
          <p:nvPr/>
        </p:nvSpPr>
        <p:spPr>
          <a:xfrm>
            <a:off x="6794914" y="2465297"/>
            <a:ext cx="2044538" cy="1223922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ItemController</a:t>
            </a:r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 </a:t>
            </a:r>
          </a:p>
        </p:txBody>
      </p:sp>
      <p:sp>
        <p:nvSpPr>
          <p:cNvPr id="25" name="대각선 방향의 모서리가 둥근 사각형 24">
            <a:extLst>
              <a:ext uri="{FF2B5EF4-FFF2-40B4-BE49-F238E27FC236}">
                <a16:creationId xmlns:a16="http://schemas.microsoft.com/office/drawing/2014/main" id="{2DEF3F8B-D845-7A46-B331-C194E83864DA}"/>
              </a:ext>
            </a:extLst>
          </p:cNvPr>
          <p:cNvSpPr/>
          <p:nvPr/>
        </p:nvSpPr>
        <p:spPr>
          <a:xfrm>
            <a:off x="6787031" y="4079642"/>
            <a:ext cx="2052421" cy="6749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ItemService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Impl</a:t>
            </a:r>
            <a:r>
              <a:rPr kumimoji="1" lang="en-US" altLang="ko-Kore-KR" sz="1200" dirty="0"/>
              <a:t>.</a:t>
            </a:r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749AE1B-24F4-1D41-B8C7-C5614584F04E}"/>
              </a:ext>
            </a:extLst>
          </p:cNvPr>
          <p:cNvSpPr/>
          <p:nvPr/>
        </p:nvSpPr>
        <p:spPr>
          <a:xfrm>
            <a:off x="6836509" y="2757795"/>
            <a:ext cx="1957669" cy="3103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/>
              <a:t>@</a:t>
            </a:r>
            <a:r>
              <a:rPr kumimoji="1" lang="en-US" altLang="ko-Kore-KR" sz="1200" dirty="0" err="1"/>
              <a:t>RequestBody</a:t>
            </a:r>
            <a:r>
              <a:rPr kumimoji="1" lang="en-US" altLang="ko-Kore-KR" sz="1200" dirty="0"/>
              <a:t>: </a:t>
            </a:r>
            <a:r>
              <a:rPr kumimoji="1" lang="en-US" altLang="ko-Kore-KR" sz="1200" dirty="0" err="1"/>
              <a:t>ItemDto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EC671AC-0A53-AE49-AD80-1D9D49F6C67B}"/>
              </a:ext>
            </a:extLst>
          </p:cNvPr>
          <p:cNvSpPr/>
          <p:nvPr/>
        </p:nvSpPr>
        <p:spPr>
          <a:xfrm>
            <a:off x="6836509" y="4387573"/>
            <a:ext cx="1951184" cy="297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Item CRUD method</a:t>
            </a:r>
            <a:endParaRPr kumimoji="1" lang="ko-Kore-KR" altLang="en-US" sz="1200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380C34D-74CC-2D4A-9F4C-39E5EC980C8C}"/>
              </a:ext>
            </a:extLst>
          </p:cNvPr>
          <p:cNvSpPr/>
          <p:nvPr/>
        </p:nvSpPr>
        <p:spPr>
          <a:xfrm>
            <a:off x="6836510" y="3112518"/>
            <a:ext cx="1957668" cy="310360"/>
          </a:xfrm>
          <a:prstGeom prst="roundRect">
            <a:avLst>
              <a:gd name="adj" fmla="val 2682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/>
              <a:t>@</a:t>
            </a:r>
            <a:r>
              <a:rPr kumimoji="1" lang="en-US" altLang="ko-Kore-KR" sz="1200" dirty="0" err="1"/>
              <a:t>PathVariable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itemId</a:t>
            </a:r>
            <a:endParaRPr kumimoji="1" lang="ko-Kore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00B986-F769-E143-9CD3-73CDD4DFCE54}"/>
              </a:ext>
            </a:extLst>
          </p:cNvPr>
          <p:cNvSpPr txBox="1"/>
          <p:nvPr/>
        </p:nvSpPr>
        <p:spPr>
          <a:xfrm>
            <a:off x="7647906" y="3423486"/>
            <a:ext cx="338554" cy="278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ore-KR" sz="1000" dirty="0"/>
              <a:t>•••</a:t>
            </a:r>
            <a:endParaRPr kumimoji="1" lang="ko-Kore-KR" altLang="en-US" sz="10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5CC35B0-7F1D-E549-8567-70041664B48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>
            <a:off x="4327087" y="2657920"/>
            <a:ext cx="2467827" cy="419338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3CC6E3F-D483-6B4C-82C7-E3D6E2A021A9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4315436" y="3077258"/>
            <a:ext cx="2479478" cy="1223421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31FABFA-221F-1645-B858-EB9CB712CF0F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7813242" y="3689219"/>
            <a:ext cx="3941" cy="39042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230FBE-5BAE-E448-9600-550E468BE2E2}"/>
              </a:ext>
            </a:extLst>
          </p:cNvPr>
          <p:cNvGrpSpPr/>
          <p:nvPr/>
        </p:nvGrpSpPr>
        <p:grpSpPr>
          <a:xfrm>
            <a:off x="434602" y="2322996"/>
            <a:ext cx="1260203" cy="1738827"/>
            <a:chOff x="740978" y="2289624"/>
            <a:chExt cx="1864222" cy="2435535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A821809-7B40-7448-85DA-54CC9D3C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0978" y="2289624"/>
              <a:ext cx="1864221" cy="118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12E72F3E-5662-9147-AEDA-B380BBE28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0979" y="3478967"/>
              <a:ext cx="1864221" cy="12461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id="{2290EA96-3E3F-394D-A340-CE3C1D4D3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7766" y="2477422"/>
            <a:ext cx="1566686" cy="1580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7DB46093-6F66-8F46-B67B-47C7ECDB45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7212" y="4142455"/>
            <a:ext cx="1821793" cy="1580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1BD117-1C23-484D-B734-AC682AF9EDF8}"/>
              </a:ext>
            </a:extLst>
          </p:cNvPr>
          <p:cNvSpPr/>
          <p:nvPr/>
        </p:nvSpPr>
        <p:spPr>
          <a:xfrm>
            <a:off x="6787031" y="5670583"/>
            <a:ext cx="730985" cy="381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Mybatis</a:t>
            </a:r>
            <a:endParaRPr kumimoji="1" lang="ko-Kore-KR" altLang="en-US" sz="1000" dirty="0"/>
          </a:p>
        </p:txBody>
      </p:sp>
      <p:sp>
        <p:nvSpPr>
          <p:cNvPr id="108" name="원통[C] 107">
            <a:extLst>
              <a:ext uri="{FF2B5EF4-FFF2-40B4-BE49-F238E27FC236}">
                <a16:creationId xmlns:a16="http://schemas.microsoft.com/office/drawing/2014/main" id="{2909D18D-B9C0-6F45-A4B3-9BFA5BE16D74}"/>
              </a:ext>
            </a:extLst>
          </p:cNvPr>
          <p:cNvSpPr/>
          <p:nvPr/>
        </p:nvSpPr>
        <p:spPr>
          <a:xfrm>
            <a:off x="8067474" y="5601925"/>
            <a:ext cx="720219" cy="5186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763B50-516D-5643-B978-0A86FAD77130}"/>
              </a:ext>
            </a:extLst>
          </p:cNvPr>
          <p:cNvCxnSpPr>
            <a:cxnSpLocks/>
          </p:cNvCxnSpPr>
          <p:nvPr/>
        </p:nvCxnSpPr>
        <p:spPr>
          <a:xfrm flipH="1">
            <a:off x="7451126" y="5809949"/>
            <a:ext cx="6359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4F8B745-FF71-FB4C-BF1D-0612C2D7CB0F}"/>
              </a:ext>
            </a:extLst>
          </p:cNvPr>
          <p:cNvCxnSpPr>
            <a:cxnSpLocks/>
          </p:cNvCxnSpPr>
          <p:nvPr/>
        </p:nvCxnSpPr>
        <p:spPr>
          <a:xfrm>
            <a:off x="7451126" y="5909477"/>
            <a:ext cx="6501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B28E43F-6DCF-4C41-9BF1-11DB503F705A}"/>
              </a:ext>
            </a:extLst>
          </p:cNvPr>
          <p:cNvSpPr/>
          <p:nvPr/>
        </p:nvSpPr>
        <p:spPr>
          <a:xfrm>
            <a:off x="6787031" y="5013208"/>
            <a:ext cx="916344" cy="381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ItemMapper</a:t>
            </a:r>
            <a:endParaRPr kumimoji="1" lang="ko-Kore-KR" altLang="en-US" sz="10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DA99DA6-0B9A-6C41-9E70-AA6192C8DD5D}"/>
              </a:ext>
            </a:extLst>
          </p:cNvPr>
          <p:cNvCxnSpPr>
            <a:cxnSpLocks/>
          </p:cNvCxnSpPr>
          <p:nvPr/>
        </p:nvCxnSpPr>
        <p:spPr>
          <a:xfrm flipV="1">
            <a:off x="7080639" y="5394567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F3FFAC8-84A7-B34C-BD4E-DD4A3F98FA1B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7152524" y="5394567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64983AD-3D11-004B-BCD1-D51FA2C4DF63}"/>
              </a:ext>
            </a:extLst>
          </p:cNvPr>
          <p:cNvCxnSpPr>
            <a:cxnSpLocks/>
          </p:cNvCxnSpPr>
          <p:nvPr/>
        </p:nvCxnSpPr>
        <p:spPr>
          <a:xfrm flipV="1">
            <a:off x="7080639" y="4756064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3E77446-A009-C14A-A9B0-653DE2E2EEE2}"/>
              </a:ext>
            </a:extLst>
          </p:cNvPr>
          <p:cNvCxnSpPr>
            <a:cxnSpLocks/>
          </p:cNvCxnSpPr>
          <p:nvPr/>
        </p:nvCxnSpPr>
        <p:spPr>
          <a:xfrm>
            <a:off x="7152524" y="4756064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D899F6-4A5C-C34F-9EA4-1C4AEF6F136E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1325353" y="3077258"/>
            <a:ext cx="5469561" cy="1207056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6DB030B-79E6-DD44-A1AD-B1CEBF57E37D}"/>
              </a:ext>
            </a:extLst>
          </p:cNvPr>
          <p:cNvSpPr/>
          <p:nvPr/>
        </p:nvSpPr>
        <p:spPr>
          <a:xfrm>
            <a:off x="2432343" y="4217276"/>
            <a:ext cx="916344" cy="13846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A87A67BC-1B86-D74E-8311-AE742959F282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9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77881EBB-587E-0E4F-A2A5-7E0AA4EA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933" y="2430111"/>
            <a:ext cx="1966483" cy="80972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1246191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상품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리스트 </a:t>
            </a:r>
            <a:r>
              <a:rPr lang="ko-KR" altLang="en-US" sz="16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⇒ 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상품 상세 정보</a:t>
            </a:r>
            <a:endParaRPr lang="en-US" altLang="ko-KR" sz="16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빌링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팀에서 사용하는 분류 체계인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cpId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,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itemId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CRUD</a:t>
            </a:r>
            <a:endParaRPr lang="en-US" altLang="ko-KR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3.1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상품 및 분류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ID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CRUD</a:t>
            </a:r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6A7D5397-3AAB-B447-97B2-6DC40C60EA9A}"/>
              </a:ext>
            </a:extLst>
          </p:cNvPr>
          <p:cNvSpPr/>
          <p:nvPr/>
        </p:nvSpPr>
        <p:spPr>
          <a:xfrm>
            <a:off x="2835879" y="2430111"/>
            <a:ext cx="890751" cy="425403"/>
          </a:xfrm>
          <a:prstGeom prst="snip1Rect">
            <a:avLst/>
          </a:prstGeom>
          <a:solidFill>
            <a:srgbClr val="BDC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800" dirty="0">
                <a:solidFill>
                  <a:schemeClr val="tx1"/>
                </a:solidFill>
              </a:rPr>
              <a:t>Item-</a:t>
            </a:r>
            <a:r>
              <a:rPr kumimoji="1" lang="en-US" altLang="ko-Kore-KR" sz="800" dirty="0" err="1">
                <a:solidFill>
                  <a:schemeClr val="tx1"/>
                </a:solidFill>
              </a:rPr>
              <a:t>add.ftlh</a:t>
            </a:r>
            <a:endParaRPr kumimoji="1" lang="en-US" altLang="ko-Kore-KR" sz="800" dirty="0">
              <a:solidFill>
                <a:schemeClr val="tx1"/>
              </a:solidFill>
            </a:endParaRPr>
          </a:p>
          <a:p>
            <a:r>
              <a:rPr kumimoji="1" lang="en-US" altLang="ko-Kore-KR" sz="800" dirty="0">
                <a:solidFill>
                  <a:schemeClr val="tx1"/>
                </a:solidFill>
              </a:rPr>
              <a:t>Item-</a:t>
            </a:r>
            <a:r>
              <a:rPr kumimoji="1" lang="en-US" altLang="ko-Kore-KR" sz="800" dirty="0" err="1">
                <a:solidFill>
                  <a:schemeClr val="tx1"/>
                </a:solidFill>
              </a:rPr>
              <a:t>edit.ftlh</a:t>
            </a:r>
            <a:endParaRPr kumimoji="1" lang="en-US" altLang="ko-Kore-KR" sz="800" dirty="0">
              <a:solidFill>
                <a:schemeClr val="tx1"/>
              </a:solidFill>
            </a:endParaRPr>
          </a:p>
        </p:txBody>
      </p:sp>
      <p:sp>
        <p:nvSpPr>
          <p:cNvPr id="24" name="대각선 방향의 모서리가 둥근 사각형 23">
            <a:extLst>
              <a:ext uri="{FF2B5EF4-FFF2-40B4-BE49-F238E27FC236}">
                <a16:creationId xmlns:a16="http://schemas.microsoft.com/office/drawing/2014/main" id="{27A3C14E-5C69-7047-9FAA-96F7CADE07B5}"/>
              </a:ext>
            </a:extLst>
          </p:cNvPr>
          <p:cNvSpPr/>
          <p:nvPr/>
        </p:nvSpPr>
        <p:spPr>
          <a:xfrm>
            <a:off x="6794914" y="2470252"/>
            <a:ext cx="2044538" cy="1223922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ItemController</a:t>
            </a:r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 </a:t>
            </a:r>
          </a:p>
        </p:txBody>
      </p:sp>
      <p:sp>
        <p:nvSpPr>
          <p:cNvPr id="25" name="대각선 방향의 모서리가 둥근 사각형 24">
            <a:extLst>
              <a:ext uri="{FF2B5EF4-FFF2-40B4-BE49-F238E27FC236}">
                <a16:creationId xmlns:a16="http://schemas.microsoft.com/office/drawing/2014/main" id="{2DEF3F8B-D845-7A46-B331-C194E83864DA}"/>
              </a:ext>
            </a:extLst>
          </p:cNvPr>
          <p:cNvSpPr/>
          <p:nvPr/>
        </p:nvSpPr>
        <p:spPr>
          <a:xfrm>
            <a:off x="6787031" y="4084597"/>
            <a:ext cx="2052421" cy="6749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ItemService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Impl</a:t>
            </a:r>
            <a:r>
              <a:rPr kumimoji="1" lang="en-US" altLang="ko-Kore-KR" sz="1200" dirty="0"/>
              <a:t>.</a:t>
            </a:r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749AE1B-24F4-1D41-B8C7-C5614584F04E}"/>
              </a:ext>
            </a:extLst>
          </p:cNvPr>
          <p:cNvSpPr/>
          <p:nvPr/>
        </p:nvSpPr>
        <p:spPr>
          <a:xfrm>
            <a:off x="6836509" y="2987725"/>
            <a:ext cx="1957669" cy="3103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/>
              <a:t>@</a:t>
            </a:r>
            <a:r>
              <a:rPr kumimoji="1" lang="en-US" altLang="ko-Kore-KR" sz="1100" dirty="0" err="1"/>
              <a:t>RequestBody</a:t>
            </a:r>
            <a:r>
              <a:rPr kumimoji="1" lang="en-US" altLang="ko-Kore-KR" sz="1100" dirty="0"/>
              <a:t>: </a:t>
            </a:r>
            <a:r>
              <a:rPr kumimoji="1" lang="en-US" altLang="ko-Kore-KR" sz="1100" dirty="0" err="1"/>
              <a:t>CpItemDto</a:t>
            </a:r>
            <a:endParaRPr kumimoji="1" lang="ko-Kore-KR" altLang="en-US" sz="11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EC671AC-0A53-AE49-AD80-1D9D49F6C67B}"/>
              </a:ext>
            </a:extLst>
          </p:cNvPr>
          <p:cNvSpPr/>
          <p:nvPr/>
        </p:nvSpPr>
        <p:spPr>
          <a:xfrm>
            <a:off x="6836509" y="4392528"/>
            <a:ext cx="1951184" cy="297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CpItem</a:t>
            </a:r>
            <a:r>
              <a:rPr kumimoji="1" lang="en-US" altLang="ko-Kore-KR" sz="1200" dirty="0"/>
              <a:t> CRUD method</a:t>
            </a:r>
            <a:endParaRPr kumimoji="1" lang="ko-Kore-KR" altLang="en-US" sz="1200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380C34D-74CC-2D4A-9F4C-39E5EC980C8C}"/>
              </a:ext>
            </a:extLst>
          </p:cNvPr>
          <p:cNvSpPr/>
          <p:nvPr/>
        </p:nvSpPr>
        <p:spPr>
          <a:xfrm>
            <a:off x="6836510" y="3342448"/>
            <a:ext cx="1957668" cy="310360"/>
          </a:xfrm>
          <a:prstGeom prst="roundRect">
            <a:avLst>
              <a:gd name="adj" fmla="val 2682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/>
              <a:t>@</a:t>
            </a:r>
            <a:r>
              <a:rPr kumimoji="1" lang="en-US" altLang="ko-Kore-KR" sz="1100" dirty="0" err="1"/>
              <a:t>PathVariable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cpId</a:t>
            </a:r>
            <a:r>
              <a:rPr kumimoji="1" lang="en-US" altLang="ko-Kore-KR" sz="1100" dirty="0"/>
              <a:t>/</a:t>
            </a:r>
            <a:r>
              <a:rPr kumimoji="1" lang="en-US" altLang="ko-Kore-KR" sz="1100" dirty="0" err="1"/>
              <a:t>itemId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00B986-F769-E143-9CD3-73CDD4DFCE54}"/>
              </a:ext>
            </a:extLst>
          </p:cNvPr>
          <p:cNvSpPr txBox="1"/>
          <p:nvPr/>
        </p:nvSpPr>
        <p:spPr>
          <a:xfrm>
            <a:off x="7647906" y="2728390"/>
            <a:ext cx="338554" cy="278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ore-KR" sz="1000" dirty="0"/>
              <a:t>•••</a:t>
            </a:r>
            <a:endParaRPr kumimoji="1" lang="ko-Kore-KR" altLang="en-US" sz="10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3CC6E3F-D483-6B4C-82C7-E3D6E2A021A9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>
            <a:off x="3726630" y="2642813"/>
            <a:ext cx="3068284" cy="43940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31FABFA-221F-1645-B858-EB9CB712CF0F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7813242" y="3694174"/>
            <a:ext cx="3941" cy="39042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>
            <a:extLst>
              <a:ext uri="{FF2B5EF4-FFF2-40B4-BE49-F238E27FC236}">
                <a16:creationId xmlns:a16="http://schemas.microsoft.com/office/drawing/2014/main" id="{7DB46093-6F66-8F46-B67B-47C7ECDB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88" y="2914220"/>
            <a:ext cx="2889431" cy="2506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1BD117-1C23-484D-B734-AC682AF9EDF8}"/>
              </a:ext>
            </a:extLst>
          </p:cNvPr>
          <p:cNvSpPr/>
          <p:nvPr/>
        </p:nvSpPr>
        <p:spPr>
          <a:xfrm>
            <a:off x="6787031" y="5675538"/>
            <a:ext cx="730985" cy="381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Mybatis</a:t>
            </a:r>
            <a:endParaRPr kumimoji="1" lang="ko-Kore-KR" altLang="en-US" sz="1000" dirty="0"/>
          </a:p>
        </p:txBody>
      </p:sp>
      <p:sp>
        <p:nvSpPr>
          <p:cNvPr id="108" name="원통[C] 107">
            <a:extLst>
              <a:ext uri="{FF2B5EF4-FFF2-40B4-BE49-F238E27FC236}">
                <a16:creationId xmlns:a16="http://schemas.microsoft.com/office/drawing/2014/main" id="{2909D18D-B9C0-6F45-A4B3-9BFA5BE16D74}"/>
              </a:ext>
            </a:extLst>
          </p:cNvPr>
          <p:cNvSpPr/>
          <p:nvPr/>
        </p:nvSpPr>
        <p:spPr>
          <a:xfrm>
            <a:off x="8067474" y="5606880"/>
            <a:ext cx="720219" cy="5186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763B50-516D-5643-B978-0A86FAD77130}"/>
              </a:ext>
            </a:extLst>
          </p:cNvPr>
          <p:cNvCxnSpPr>
            <a:cxnSpLocks/>
          </p:cNvCxnSpPr>
          <p:nvPr/>
        </p:nvCxnSpPr>
        <p:spPr>
          <a:xfrm flipH="1">
            <a:off x="7451126" y="5814904"/>
            <a:ext cx="6359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4F8B745-FF71-FB4C-BF1D-0612C2D7CB0F}"/>
              </a:ext>
            </a:extLst>
          </p:cNvPr>
          <p:cNvCxnSpPr>
            <a:cxnSpLocks/>
          </p:cNvCxnSpPr>
          <p:nvPr/>
        </p:nvCxnSpPr>
        <p:spPr>
          <a:xfrm>
            <a:off x="7451126" y="5914432"/>
            <a:ext cx="6501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B28E43F-6DCF-4C41-9BF1-11DB503F705A}"/>
              </a:ext>
            </a:extLst>
          </p:cNvPr>
          <p:cNvSpPr/>
          <p:nvPr/>
        </p:nvSpPr>
        <p:spPr>
          <a:xfrm>
            <a:off x="6787030" y="5018163"/>
            <a:ext cx="1184351" cy="381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CpItemMapper</a:t>
            </a:r>
            <a:endParaRPr kumimoji="1" lang="ko-Kore-KR" altLang="en-US" sz="10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DA99DA6-0B9A-6C41-9E70-AA6192C8DD5D}"/>
              </a:ext>
            </a:extLst>
          </p:cNvPr>
          <p:cNvCxnSpPr>
            <a:cxnSpLocks/>
          </p:cNvCxnSpPr>
          <p:nvPr/>
        </p:nvCxnSpPr>
        <p:spPr>
          <a:xfrm flipV="1">
            <a:off x="7080639" y="5399522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F3FFAC8-84A7-B34C-BD4E-DD4A3F98FA1B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7152524" y="5399522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64983AD-3D11-004B-BCD1-D51FA2C4DF63}"/>
              </a:ext>
            </a:extLst>
          </p:cNvPr>
          <p:cNvCxnSpPr>
            <a:cxnSpLocks/>
          </p:cNvCxnSpPr>
          <p:nvPr/>
        </p:nvCxnSpPr>
        <p:spPr>
          <a:xfrm flipV="1">
            <a:off x="7080639" y="4761019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3E77446-A009-C14A-A9B0-653DE2E2EEE2}"/>
              </a:ext>
            </a:extLst>
          </p:cNvPr>
          <p:cNvCxnSpPr>
            <a:cxnSpLocks/>
          </p:cNvCxnSpPr>
          <p:nvPr/>
        </p:nvCxnSpPr>
        <p:spPr>
          <a:xfrm>
            <a:off x="7152524" y="4761019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7D5228-54A6-4D49-8981-BB01FF169DCF}"/>
              </a:ext>
            </a:extLst>
          </p:cNvPr>
          <p:cNvSpPr/>
          <p:nvPr/>
        </p:nvSpPr>
        <p:spPr>
          <a:xfrm>
            <a:off x="831200" y="3082213"/>
            <a:ext cx="1429677" cy="8476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85B9E8-DD22-094B-B153-FA551BB03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994" y="3302941"/>
            <a:ext cx="1966483" cy="864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4DBCAD-7C70-C24F-ABA9-BDC90DF44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502" y="4240693"/>
            <a:ext cx="1949343" cy="809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96DEC6-4F6D-5C40-A590-871F7ABA1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933" y="5123487"/>
            <a:ext cx="1965544" cy="691417"/>
          </a:xfrm>
          <a:prstGeom prst="rect">
            <a:avLst/>
          </a:prstGeom>
        </p:spPr>
      </p:pic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A6D07A4F-683D-DC4E-8D66-DBF90190E5AF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44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34960" y="1120295"/>
            <a:ext cx="7596384" cy="473336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프로젝트 소개</a:t>
            </a:r>
            <a:endParaRPr lang="en-US" altLang="ko-KR" sz="16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1.1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주제 및 배경</a:t>
            </a:r>
            <a:endParaRPr lang="en-US" altLang="ko-KR" sz="1200" b="1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1.2 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설계 및 기술 스택</a:t>
            </a:r>
            <a:endParaRPr lang="en-US" altLang="ko-KR" sz="1200" b="1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1.3 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개인적 목표</a:t>
            </a:r>
            <a:endParaRPr lang="en-US" altLang="ko-KR" sz="1200" b="1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6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프로젝트 개발</a:t>
            </a:r>
            <a:endParaRPr lang="en-US" altLang="ko-KR" sz="16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2.1 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프로젝트 개발 방향</a:t>
            </a:r>
            <a:endParaRPr lang="en-US" altLang="ko-KR" sz="1200" b="1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2.2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URL 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표현</a:t>
            </a:r>
            <a:endParaRPr lang="en-US" altLang="ko-KR" sz="1200" b="1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2.3 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데이터 변환</a:t>
            </a:r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옵션</a:t>
            </a:r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1200" b="1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2.4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데이터 변환</a:t>
            </a:r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결제</a:t>
            </a:r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</a:p>
          <a:p>
            <a:r>
              <a:rPr lang="ko-KR" altLang="en-US" sz="16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최종 결과물 및 시연</a:t>
            </a:r>
            <a:endParaRPr lang="en-US" altLang="ko-KR" sz="16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3.1 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상품 및 분류</a:t>
            </a:r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ID CRUD</a:t>
            </a: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3.2 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상품 주문</a:t>
            </a:r>
            <a:endParaRPr lang="en-US" altLang="ko-KR" sz="1200" b="1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en-US" altLang="ko-KR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3.3 </a:t>
            </a:r>
            <a:r>
              <a:rPr lang="ko-KR" altLang="en-US" sz="1200" b="1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주문 결제</a:t>
            </a:r>
            <a:endParaRPr lang="en-US" altLang="ko-KR" sz="1200" b="1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6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프로젝트 소감</a:t>
            </a:r>
            <a:endParaRPr lang="en-US" altLang="ko-KR" sz="16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16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마침</a:t>
            </a:r>
            <a:endParaRPr lang="en-US" altLang="ko-KR" sz="16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lvl="1"/>
            <a:endParaRPr lang="ko-KR" altLang="en-US" sz="1200" b="1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800" y="40680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3EA74-5F23-CD47-B492-23410C628121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122392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상품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정보 </a:t>
            </a:r>
            <a:r>
              <a:rPr lang="ko-KR" altLang="en-US" sz="16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⇒ 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주문 페이지</a:t>
            </a:r>
            <a:endParaRPr lang="en-US" altLang="ko-KR" sz="16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사용자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결제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배송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정보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 결제 수단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방법 등을 제공하기 위해 쇼핑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빌링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사용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CORS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문제로 브라우저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(ajax)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거치지 않고 내부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로 우회하여 통신</a:t>
            </a:r>
            <a:endParaRPr lang="en-US" altLang="ko-KR" sz="11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3.2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상품 주문</a:t>
            </a: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72A4066-A624-CF4D-91F9-73B51859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0" y="2537628"/>
            <a:ext cx="1582030" cy="130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CE72AC-A6AF-CA44-A424-2562FE7DC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12" y="3943013"/>
            <a:ext cx="1566985" cy="1361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0" name="한쪽 모서리가 잘린 사각형 59">
            <a:extLst>
              <a:ext uri="{FF2B5EF4-FFF2-40B4-BE49-F238E27FC236}">
                <a16:creationId xmlns:a16="http://schemas.microsoft.com/office/drawing/2014/main" id="{82241F4F-8C3E-8745-8D77-2C19582C9FC4}"/>
              </a:ext>
            </a:extLst>
          </p:cNvPr>
          <p:cNvSpPr/>
          <p:nvPr/>
        </p:nvSpPr>
        <p:spPr>
          <a:xfrm>
            <a:off x="2473273" y="2540471"/>
            <a:ext cx="991556" cy="425403"/>
          </a:xfrm>
          <a:prstGeom prst="snip1Rect">
            <a:avLst/>
          </a:prstGeom>
          <a:solidFill>
            <a:srgbClr val="BDC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900" dirty="0">
                <a:solidFill>
                  <a:schemeClr val="tx1"/>
                </a:solidFill>
              </a:rPr>
              <a:t>Item-</a:t>
            </a:r>
            <a:r>
              <a:rPr kumimoji="1" lang="en-US" altLang="ko-Kore-KR" sz="900" dirty="0" err="1">
                <a:solidFill>
                  <a:schemeClr val="tx1"/>
                </a:solidFill>
              </a:rPr>
              <a:t>detail.ftlh</a:t>
            </a:r>
            <a:endParaRPr kumimoji="1" lang="en-US" altLang="ko-Kore-KR" sz="900" dirty="0">
              <a:solidFill>
                <a:schemeClr val="tx1"/>
              </a:solidFill>
            </a:endParaRPr>
          </a:p>
        </p:txBody>
      </p:sp>
      <p:sp>
        <p:nvSpPr>
          <p:cNvPr id="61" name="대각선 방향의 모서리가 둥근 사각형 60">
            <a:extLst>
              <a:ext uri="{FF2B5EF4-FFF2-40B4-BE49-F238E27FC236}">
                <a16:creationId xmlns:a16="http://schemas.microsoft.com/office/drawing/2014/main" id="{F5F6902C-690B-C243-B0F0-9F315A022FF7}"/>
              </a:ext>
            </a:extLst>
          </p:cNvPr>
          <p:cNvSpPr/>
          <p:nvPr/>
        </p:nvSpPr>
        <p:spPr>
          <a:xfrm>
            <a:off x="6794914" y="2580612"/>
            <a:ext cx="2044538" cy="832689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ViewController</a:t>
            </a:r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 </a:t>
            </a:r>
          </a:p>
        </p:txBody>
      </p:sp>
      <p:sp>
        <p:nvSpPr>
          <p:cNvPr id="62" name="대각선 방향의 모서리가 둥근 사각형 61">
            <a:extLst>
              <a:ext uri="{FF2B5EF4-FFF2-40B4-BE49-F238E27FC236}">
                <a16:creationId xmlns:a16="http://schemas.microsoft.com/office/drawing/2014/main" id="{2CA4A22F-B4BB-1443-9E49-452AA4E97D55}"/>
              </a:ext>
            </a:extLst>
          </p:cNvPr>
          <p:cNvSpPr/>
          <p:nvPr/>
        </p:nvSpPr>
        <p:spPr>
          <a:xfrm>
            <a:off x="6787031" y="4681672"/>
            <a:ext cx="2052421" cy="6749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OrderService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Impl</a:t>
            </a:r>
            <a:r>
              <a:rPr kumimoji="1" lang="en-US" altLang="ko-Kore-KR" sz="1200" dirty="0"/>
              <a:t>.</a:t>
            </a:r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D2EBD2A0-41F1-A64A-98C4-AF9187BD45CA}"/>
              </a:ext>
            </a:extLst>
          </p:cNvPr>
          <p:cNvSpPr/>
          <p:nvPr/>
        </p:nvSpPr>
        <p:spPr>
          <a:xfrm>
            <a:off x="6836509" y="4990849"/>
            <a:ext cx="1951184" cy="297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RestTemplate</a:t>
            </a:r>
            <a:endParaRPr kumimoji="1" lang="ko-Kore-KR" altLang="en-US" sz="1200" dirty="0"/>
          </a:p>
        </p:txBody>
      </p:sp>
      <p:sp>
        <p:nvSpPr>
          <p:cNvPr id="81" name="한쪽 모서리가 잘린 사각형 80">
            <a:extLst>
              <a:ext uri="{FF2B5EF4-FFF2-40B4-BE49-F238E27FC236}">
                <a16:creationId xmlns:a16="http://schemas.microsoft.com/office/drawing/2014/main" id="{63A69D81-25E4-2F42-9789-A7C4EB5E7A13}"/>
              </a:ext>
            </a:extLst>
          </p:cNvPr>
          <p:cNvSpPr/>
          <p:nvPr/>
        </p:nvSpPr>
        <p:spPr>
          <a:xfrm>
            <a:off x="2473273" y="3937335"/>
            <a:ext cx="991556" cy="425403"/>
          </a:xfrm>
          <a:prstGeom prst="snip1Rect">
            <a:avLst/>
          </a:prstGeom>
          <a:solidFill>
            <a:srgbClr val="BDC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900" dirty="0" err="1">
                <a:solidFill>
                  <a:schemeClr val="tx1"/>
                </a:solidFill>
              </a:rPr>
              <a:t>ordersheet.ftlh</a:t>
            </a:r>
            <a:endParaRPr kumimoji="1" lang="en-US" altLang="ko-Kore-KR" sz="9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E9978D6-3EFC-FB41-8383-5CF583A889A6}"/>
              </a:ext>
            </a:extLst>
          </p:cNvPr>
          <p:cNvCxnSpPr>
            <a:cxnSpLocks/>
          </p:cNvCxnSpPr>
          <p:nvPr/>
        </p:nvCxnSpPr>
        <p:spPr>
          <a:xfrm>
            <a:off x="3471274" y="4226911"/>
            <a:ext cx="3323640" cy="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0CC3E02-6A6D-2F40-A0C5-CA2B1F2800FB}"/>
              </a:ext>
            </a:extLst>
          </p:cNvPr>
          <p:cNvCxnSpPr>
            <a:cxnSpLocks/>
            <a:stCxn id="60" idx="0"/>
          </p:cNvCxnSpPr>
          <p:nvPr/>
        </p:nvCxnSpPr>
        <p:spPr>
          <a:xfrm>
            <a:off x="3464829" y="2753173"/>
            <a:ext cx="3322201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12BDDC1C-B6D6-F147-9C91-B7BAE98E7376}"/>
              </a:ext>
            </a:extLst>
          </p:cNvPr>
          <p:cNvSpPr/>
          <p:nvPr/>
        </p:nvSpPr>
        <p:spPr>
          <a:xfrm>
            <a:off x="6836509" y="2908587"/>
            <a:ext cx="1951184" cy="4304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/>
              <a:t>@</a:t>
            </a:r>
            <a:r>
              <a:rPr kumimoji="1" lang="en-US" altLang="ko-Kore-KR" sz="1100" dirty="0" err="1"/>
              <a:t>ModelAttribute</a:t>
            </a:r>
            <a:r>
              <a:rPr kumimoji="1" lang="en-US" altLang="ko-Kore-KR" sz="1100" dirty="0"/>
              <a:t>: </a:t>
            </a:r>
          </a:p>
          <a:p>
            <a:r>
              <a:rPr kumimoji="1" lang="en-US" altLang="ko-Kore-KR" sz="1100" dirty="0" err="1"/>
              <a:t>ItemToOrderDto</a:t>
            </a:r>
            <a:endParaRPr kumimoji="1" lang="ko-Kore-KR" altLang="en-US" sz="1100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8F013B9-F2BA-9345-8D4B-BA932E657DCA}"/>
              </a:ext>
            </a:extLst>
          </p:cNvPr>
          <p:cNvCxnSpPr>
            <a:cxnSpLocks/>
            <a:stCxn id="61" idx="2"/>
            <a:endCxn id="81" idx="0"/>
          </p:cNvCxnSpPr>
          <p:nvPr/>
        </p:nvCxnSpPr>
        <p:spPr>
          <a:xfrm flipH="1">
            <a:off x="3464829" y="2996957"/>
            <a:ext cx="3330085" cy="115308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한쪽 모서리가 잘린 사각형 104">
            <a:extLst>
              <a:ext uri="{FF2B5EF4-FFF2-40B4-BE49-F238E27FC236}">
                <a16:creationId xmlns:a16="http://schemas.microsoft.com/office/drawing/2014/main" id="{08C50396-AE62-4441-B522-399ADD95648E}"/>
              </a:ext>
            </a:extLst>
          </p:cNvPr>
          <p:cNvSpPr/>
          <p:nvPr/>
        </p:nvSpPr>
        <p:spPr>
          <a:xfrm>
            <a:off x="5796192" y="3006638"/>
            <a:ext cx="881412" cy="387664"/>
          </a:xfrm>
          <a:prstGeom prst="snip1Rect">
            <a:avLst/>
          </a:prstGeom>
          <a:solidFill>
            <a:srgbClr val="BDC9D6">
              <a:alpha val="28406"/>
            </a:srgbClr>
          </a:solidFill>
          <a:ln>
            <a:solidFill>
              <a:schemeClr val="accent1">
                <a:shade val="50000"/>
                <a:alpha val="30461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700" dirty="0" err="1">
                <a:solidFill>
                  <a:schemeClr val="bg2">
                    <a:lumMod val="75000"/>
                  </a:schemeClr>
                </a:solidFill>
              </a:rPr>
              <a:t>ModelAndView</a:t>
            </a:r>
            <a:endParaRPr lang="en" altLang="ko-Kore-KR" sz="7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" altLang="ko-Kore-KR" sz="700" dirty="0">
                <a:solidFill>
                  <a:schemeClr val="bg2">
                    <a:lumMod val="75000"/>
                  </a:schemeClr>
                </a:solidFill>
              </a:rPr>
              <a:t>("</a:t>
            </a:r>
            <a:r>
              <a:rPr lang="en" altLang="ko-Kore-KR" sz="700" dirty="0" err="1">
                <a:solidFill>
                  <a:schemeClr val="bg2">
                    <a:lumMod val="75000"/>
                  </a:schemeClr>
                </a:solidFill>
              </a:rPr>
              <a:t>ordersheet</a:t>
            </a:r>
            <a:r>
              <a:rPr lang="en" altLang="ko-Kore-KR" sz="700" dirty="0">
                <a:solidFill>
                  <a:schemeClr val="bg2">
                    <a:lumMod val="75000"/>
                  </a:schemeClr>
                </a:solidFill>
              </a:rPr>
              <a:t>")</a:t>
            </a:r>
            <a:endParaRPr kumimoji="1" lang="en-US" altLang="ko-Kore-KR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4CECE0-A4EB-7249-A48C-AC37ACB5F998}"/>
              </a:ext>
            </a:extLst>
          </p:cNvPr>
          <p:cNvSpPr txBox="1"/>
          <p:nvPr/>
        </p:nvSpPr>
        <p:spPr>
          <a:xfrm>
            <a:off x="3436262" y="2745333"/>
            <a:ext cx="130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&lt;form&gt; submit</a:t>
            </a:r>
          </a:p>
          <a:p>
            <a:r>
              <a:rPr kumimoji="1" lang="ko-Kore-KR" altLang="en-US" sz="1000" dirty="0"/>
              <a:t>상품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옵션 정보</a:t>
            </a:r>
            <a:endParaRPr kumimoji="1" lang="ko-Kore-KR" altLang="en-US" sz="1000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3FF99AB6-C11F-6B40-9D35-10AE93FAE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274" y="4481552"/>
            <a:ext cx="2067154" cy="468839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0241935-6779-B24F-B110-61C1DBB8C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274" y="4990153"/>
            <a:ext cx="2065438" cy="66279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A7BAB86A-2CD1-E441-8BE2-E5EEF4D6A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1274" y="5692156"/>
            <a:ext cx="2065438" cy="576536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0170E02-5AD2-7A40-93EA-D9A05E3AD2C9}"/>
              </a:ext>
            </a:extLst>
          </p:cNvPr>
          <p:cNvSpPr txBox="1"/>
          <p:nvPr/>
        </p:nvSpPr>
        <p:spPr>
          <a:xfrm>
            <a:off x="3408600" y="4235331"/>
            <a:ext cx="2190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계좌</a:t>
            </a:r>
            <a:r>
              <a:rPr kumimoji="1" lang="en-US" altLang="ko-Kore-KR" sz="1000" dirty="0"/>
              <a:t>/</a:t>
            </a:r>
            <a:r>
              <a:rPr kumimoji="1" lang="ko-Kore-KR" altLang="en-US" sz="1000" dirty="0"/>
              <a:t>카드 정보 및 결제수단 요청</a:t>
            </a:r>
          </a:p>
        </p:txBody>
      </p:sp>
      <p:pic>
        <p:nvPicPr>
          <p:cNvPr id="118" name="Picture 2" descr="NAVER FINANCIAL - 네이버페이/금융플랫폼 Back End 개발자 | 프로그래머스">
            <a:extLst>
              <a:ext uri="{FF2B5EF4-FFF2-40B4-BE49-F238E27FC236}">
                <a16:creationId xmlns:a16="http://schemas.microsoft.com/office/drawing/2014/main" id="{87F2AA5F-10F0-8549-A2FE-CF321B4EA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27" y="5652943"/>
            <a:ext cx="710147" cy="7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1D6B500-7788-F84C-8B66-7E22961F8462}"/>
              </a:ext>
            </a:extLst>
          </p:cNvPr>
          <p:cNvCxnSpPr>
            <a:cxnSpLocks/>
            <a:stCxn id="118" idx="0"/>
            <a:endCxn id="62" idx="1"/>
          </p:cNvCxnSpPr>
          <p:nvPr/>
        </p:nvCxnSpPr>
        <p:spPr>
          <a:xfrm flipV="1">
            <a:off x="7812101" y="5356619"/>
            <a:ext cx="1141" cy="296324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대각선 방향의 모서리가 둥근 사각형 120">
            <a:extLst>
              <a:ext uri="{FF2B5EF4-FFF2-40B4-BE49-F238E27FC236}">
                <a16:creationId xmlns:a16="http://schemas.microsoft.com/office/drawing/2014/main" id="{B8272902-F006-5745-BC1B-EC99C803FA18}"/>
              </a:ext>
            </a:extLst>
          </p:cNvPr>
          <p:cNvSpPr/>
          <p:nvPr/>
        </p:nvSpPr>
        <p:spPr>
          <a:xfrm>
            <a:off x="6794914" y="3502558"/>
            <a:ext cx="2044537" cy="88201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OrderController</a:t>
            </a:r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6DAADD9D-EBE1-364E-904C-1CA6570EC8D2}"/>
              </a:ext>
            </a:extLst>
          </p:cNvPr>
          <p:cNvSpPr/>
          <p:nvPr/>
        </p:nvSpPr>
        <p:spPr>
          <a:xfrm>
            <a:off x="6836509" y="3701678"/>
            <a:ext cx="1951184" cy="2940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/>
              <a:t>@</a:t>
            </a:r>
            <a:r>
              <a:rPr kumimoji="1" lang="en-US" altLang="ko-Kore-KR" sz="1100" dirty="0" err="1"/>
              <a:t>RequestParam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userKey</a:t>
            </a:r>
            <a:endParaRPr kumimoji="1" lang="en-US" altLang="ko-Kore-KR" sz="1100" dirty="0"/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A617A820-4B53-FF44-A9CE-493B3D9745B2}"/>
              </a:ext>
            </a:extLst>
          </p:cNvPr>
          <p:cNvSpPr/>
          <p:nvPr/>
        </p:nvSpPr>
        <p:spPr>
          <a:xfrm>
            <a:off x="6836509" y="4024871"/>
            <a:ext cx="1951184" cy="2940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/>
              <a:t>@</a:t>
            </a:r>
            <a:r>
              <a:rPr kumimoji="1" lang="en-US" altLang="ko-Kore-KR" sz="1100" dirty="0" err="1"/>
              <a:t>RequestBody</a:t>
            </a:r>
            <a:r>
              <a:rPr kumimoji="1" lang="en-US" altLang="ko-Kore-KR" sz="1100" dirty="0"/>
              <a:t>: Map&lt;&gt;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DB7C811-E16F-FD41-ADA8-05F2193F57BE}"/>
              </a:ext>
            </a:extLst>
          </p:cNvPr>
          <p:cNvCxnSpPr>
            <a:cxnSpLocks/>
            <a:stCxn id="62" idx="3"/>
            <a:endCxn id="121" idx="1"/>
          </p:cNvCxnSpPr>
          <p:nvPr/>
        </p:nvCxnSpPr>
        <p:spPr>
          <a:xfrm flipV="1">
            <a:off x="7813242" y="4384572"/>
            <a:ext cx="3941" cy="29710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내용 개체 틀 2">
            <a:extLst>
              <a:ext uri="{FF2B5EF4-FFF2-40B4-BE49-F238E27FC236}">
                <a16:creationId xmlns:a16="http://schemas.microsoft.com/office/drawing/2014/main" id="{95B56E2B-DFB6-E646-9855-C89FC71B46DE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8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1200" y="1183920"/>
            <a:ext cx="7596384" cy="937993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결제수단 조회 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 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결제 요청</a:t>
            </a:r>
            <a:endParaRPr lang="en-US" altLang="ko-KR" sz="16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결제 수단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및 계좌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카드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)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를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선택하여 결제 요청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결제 응답을 활용하여 사용자에게 구매 확정 안내 및 취소 등을 추가할 수 있을 것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3.3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주문</a:t>
            </a:r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결제</a:t>
            </a: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B7B283-EFC9-1442-9212-3F559099C4FA}"/>
              </a:ext>
            </a:extLst>
          </p:cNvPr>
          <p:cNvSpPr/>
          <p:nvPr/>
        </p:nvSpPr>
        <p:spPr>
          <a:xfrm>
            <a:off x="6787031" y="5785898"/>
            <a:ext cx="730985" cy="381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Mybatis</a:t>
            </a:r>
            <a:endParaRPr kumimoji="1" lang="ko-Kore-KR" altLang="en-US" sz="1000" dirty="0"/>
          </a:p>
        </p:txBody>
      </p:sp>
      <p:sp>
        <p:nvSpPr>
          <p:cNvPr id="70" name="원통[C] 69">
            <a:extLst>
              <a:ext uri="{FF2B5EF4-FFF2-40B4-BE49-F238E27FC236}">
                <a16:creationId xmlns:a16="http://schemas.microsoft.com/office/drawing/2014/main" id="{4447612A-DBB1-7441-973D-4EFD3F4F7B45}"/>
              </a:ext>
            </a:extLst>
          </p:cNvPr>
          <p:cNvSpPr/>
          <p:nvPr/>
        </p:nvSpPr>
        <p:spPr>
          <a:xfrm>
            <a:off x="8067474" y="5717240"/>
            <a:ext cx="720219" cy="5186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531C8B5-E886-0140-8B9F-AEC9BDC983A4}"/>
              </a:ext>
            </a:extLst>
          </p:cNvPr>
          <p:cNvCxnSpPr>
            <a:cxnSpLocks/>
          </p:cNvCxnSpPr>
          <p:nvPr/>
        </p:nvCxnSpPr>
        <p:spPr>
          <a:xfrm flipH="1">
            <a:off x="7451126" y="5925264"/>
            <a:ext cx="6359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795FA45-9A4C-514C-8A87-248E4F98B86F}"/>
              </a:ext>
            </a:extLst>
          </p:cNvPr>
          <p:cNvCxnSpPr>
            <a:cxnSpLocks/>
          </p:cNvCxnSpPr>
          <p:nvPr/>
        </p:nvCxnSpPr>
        <p:spPr>
          <a:xfrm>
            <a:off x="7451126" y="6024792"/>
            <a:ext cx="6501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6785E1-B680-1F4B-8BBD-75FD20F81BCF}"/>
              </a:ext>
            </a:extLst>
          </p:cNvPr>
          <p:cNvSpPr/>
          <p:nvPr/>
        </p:nvSpPr>
        <p:spPr>
          <a:xfrm>
            <a:off x="6787030" y="5128523"/>
            <a:ext cx="1184351" cy="381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OrderMapper</a:t>
            </a:r>
            <a:endParaRPr kumimoji="1" lang="ko-Kore-KR" altLang="en-US" sz="10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1709C5C-D2A7-9F4C-B331-24DD211FB364}"/>
              </a:ext>
            </a:extLst>
          </p:cNvPr>
          <p:cNvCxnSpPr>
            <a:cxnSpLocks/>
          </p:cNvCxnSpPr>
          <p:nvPr/>
        </p:nvCxnSpPr>
        <p:spPr>
          <a:xfrm flipV="1">
            <a:off x="7080639" y="5509882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ECB6209-8243-0847-A121-5126A428C3CA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152524" y="5509882"/>
            <a:ext cx="0" cy="27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9A6E128-7503-2C41-904D-82BD90AE4462}"/>
              </a:ext>
            </a:extLst>
          </p:cNvPr>
          <p:cNvCxnSpPr>
            <a:cxnSpLocks/>
          </p:cNvCxnSpPr>
          <p:nvPr/>
        </p:nvCxnSpPr>
        <p:spPr>
          <a:xfrm flipV="1">
            <a:off x="7080639" y="4378928"/>
            <a:ext cx="0" cy="768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EF7A61C-604F-0046-B79A-1C7FD2B7ABE5}"/>
              </a:ext>
            </a:extLst>
          </p:cNvPr>
          <p:cNvCxnSpPr>
            <a:cxnSpLocks/>
          </p:cNvCxnSpPr>
          <p:nvPr/>
        </p:nvCxnSpPr>
        <p:spPr>
          <a:xfrm>
            <a:off x="7152524" y="4378928"/>
            <a:ext cx="0" cy="768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한쪽 모서리가 잘린 사각형 80">
            <a:extLst>
              <a:ext uri="{FF2B5EF4-FFF2-40B4-BE49-F238E27FC236}">
                <a16:creationId xmlns:a16="http://schemas.microsoft.com/office/drawing/2014/main" id="{63A69D81-25E4-2F42-9789-A7C4EB5E7A13}"/>
              </a:ext>
            </a:extLst>
          </p:cNvPr>
          <p:cNvSpPr/>
          <p:nvPr/>
        </p:nvSpPr>
        <p:spPr>
          <a:xfrm>
            <a:off x="2473273" y="3491279"/>
            <a:ext cx="991556" cy="425403"/>
          </a:xfrm>
          <a:prstGeom prst="snip1Rect">
            <a:avLst/>
          </a:prstGeom>
          <a:solidFill>
            <a:srgbClr val="BDC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800" dirty="0" err="1">
                <a:solidFill>
                  <a:schemeClr val="tx1"/>
                </a:solidFill>
              </a:rPr>
              <a:t>ordersheet.ftlh</a:t>
            </a:r>
            <a:endParaRPr kumimoji="1" lang="en-US" altLang="ko-Kore-KR" sz="800" dirty="0">
              <a:solidFill>
                <a:schemeClr val="tx1"/>
              </a:solidFill>
            </a:endParaRPr>
          </a:p>
        </p:txBody>
      </p:sp>
      <p:sp>
        <p:nvSpPr>
          <p:cNvPr id="33" name="대각선 방향의 모서리가 둥근 사각형 32">
            <a:extLst>
              <a:ext uri="{FF2B5EF4-FFF2-40B4-BE49-F238E27FC236}">
                <a16:creationId xmlns:a16="http://schemas.microsoft.com/office/drawing/2014/main" id="{339BC0FC-E7FC-364F-9F28-09E708AACD12}"/>
              </a:ext>
            </a:extLst>
          </p:cNvPr>
          <p:cNvSpPr/>
          <p:nvPr/>
        </p:nvSpPr>
        <p:spPr>
          <a:xfrm>
            <a:off x="6787031" y="3703981"/>
            <a:ext cx="2052421" cy="6749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OrderService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Impl</a:t>
            </a:r>
            <a:r>
              <a:rPr kumimoji="1" lang="en-US" altLang="ko-Kore-KR" sz="1200" dirty="0"/>
              <a:t>.</a:t>
            </a:r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AE4F5E2-6EAA-E940-A84B-672C0F7CCD36}"/>
              </a:ext>
            </a:extLst>
          </p:cNvPr>
          <p:cNvSpPr/>
          <p:nvPr/>
        </p:nvSpPr>
        <p:spPr>
          <a:xfrm>
            <a:off x="6836509" y="4013158"/>
            <a:ext cx="1951184" cy="297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RestTemplate</a:t>
            </a:r>
            <a:endParaRPr kumimoji="1" lang="ko-Kore-KR" altLang="en-US" sz="1200" dirty="0"/>
          </a:p>
        </p:txBody>
      </p:sp>
      <p:pic>
        <p:nvPicPr>
          <p:cNvPr id="35" name="Picture 2" descr="NAVER FINANCIAL - 네이버페이/금융플랫폼 Back End 개발자 | 프로그래머스">
            <a:extLst>
              <a:ext uri="{FF2B5EF4-FFF2-40B4-BE49-F238E27FC236}">
                <a16:creationId xmlns:a16="http://schemas.microsoft.com/office/drawing/2014/main" id="{C9B0FF21-88DA-8F43-B370-351CE2326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04" y="4675252"/>
            <a:ext cx="710147" cy="7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4A28CBC-2A5B-9B41-8EC7-C1FE4B8E6A26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468778" y="4378928"/>
            <a:ext cx="1141" cy="296324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대각선 방향의 모서리가 둥근 사각형 36">
            <a:extLst>
              <a:ext uri="{FF2B5EF4-FFF2-40B4-BE49-F238E27FC236}">
                <a16:creationId xmlns:a16="http://schemas.microsoft.com/office/drawing/2014/main" id="{75D2179B-C7C3-114F-9765-469C326706EF}"/>
              </a:ext>
            </a:extLst>
          </p:cNvPr>
          <p:cNvSpPr/>
          <p:nvPr/>
        </p:nvSpPr>
        <p:spPr>
          <a:xfrm>
            <a:off x="6794914" y="2501218"/>
            <a:ext cx="2044537" cy="557292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OrderController</a:t>
            </a:r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6D7190E-9022-2D47-BB2A-522152DF6A53}"/>
              </a:ext>
            </a:extLst>
          </p:cNvPr>
          <p:cNvSpPr/>
          <p:nvPr/>
        </p:nvSpPr>
        <p:spPr>
          <a:xfrm>
            <a:off x="6836509" y="2716104"/>
            <a:ext cx="1951184" cy="2940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/>
              <a:t>@</a:t>
            </a:r>
            <a:r>
              <a:rPr kumimoji="1" lang="en-US" altLang="ko-Kore-KR" sz="1100" dirty="0" err="1"/>
              <a:t>RequestBody</a:t>
            </a:r>
            <a:r>
              <a:rPr kumimoji="1" lang="en-US" altLang="ko-Kore-KR" sz="1100" dirty="0"/>
              <a:t>: Map&lt;&gt;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CFC3DD-164C-D544-8ACB-2E72AE3D2C3B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7813242" y="3058510"/>
            <a:ext cx="3941" cy="645471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BC61F9A-FC1A-7C45-909F-DC31A40B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84" y="2544056"/>
            <a:ext cx="1621992" cy="7202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44819CE-10A0-8D40-AF49-DF166435D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105" y="3492401"/>
            <a:ext cx="1517428" cy="2637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91FFBB8-98AD-2A44-B568-97F0AC7A0622}"/>
              </a:ext>
            </a:extLst>
          </p:cNvPr>
          <p:cNvSpPr txBox="1"/>
          <p:nvPr/>
        </p:nvSpPr>
        <p:spPr>
          <a:xfrm>
            <a:off x="4999876" y="3225026"/>
            <a:ext cx="2190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결제 요청 응답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35C21DB-C9ED-084E-963D-B777A8109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80" y="3778784"/>
            <a:ext cx="1860000" cy="1513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F43173-8EDA-B044-B7B7-738A10AFC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57" y="2561681"/>
            <a:ext cx="1826247" cy="10929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74C48D5-1310-A445-91D2-A135F3ED3151}"/>
              </a:ext>
            </a:extLst>
          </p:cNvPr>
          <p:cNvCxnSpPr>
            <a:cxnSpLocks/>
          </p:cNvCxnSpPr>
          <p:nvPr/>
        </p:nvCxnSpPr>
        <p:spPr>
          <a:xfrm flipV="1">
            <a:off x="3464829" y="2656490"/>
            <a:ext cx="3341769" cy="90637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D3E9284-133D-FA40-9E1D-BEDC1A8A68AD}"/>
              </a:ext>
            </a:extLst>
          </p:cNvPr>
          <p:cNvCxnSpPr>
            <a:cxnSpLocks/>
            <a:stCxn id="37" idx="2"/>
            <a:endCxn id="81" idx="0"/>
          </p:cNvCxnSpPr>
          <p:nvPr/>
        </p:nvCxnSpPr>
        <p:spPr>
          <a:xfrm flipH="1">
            <a:off x="3464829" y="2779864"/>
            <a:ext cx="3330085" cy="92411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E3928C25-F59E-C249-BA9F-E2B87D6750F6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27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ADA63B7-0E6D-2245-B0A1-0B94D6905846}"/>
              </a:ext>
            </a:extLst>
          </p:cNvPr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시연</a:t>
            </a:r>
          </a:p>
        </p:txBody>
      </p:sp>
      <p:sp>
        <p:nvSpPr>
          <p:cNvPr id="6" name="직사각형 5">
            <a:hlinkClick r:id="rId3"/>
            <a:extLst>
              <a:ext uri="{FF2B5EF4-FFF2-40B4-BE49-F238E27FC236}">
                <a16:creationId xmlns:a16="http://schemas.microsoft.com/office/drawing/2014/main" id="{8A5854EF-40A6-F340-BBFE-D07F28C87603}"/>
              </a:ext>
            </a:extLst>
          </p:cNvPr>
          <p:cNvSpPr/>
          <p:nvPr/>
        </p:nvSpPr>
        <p:spPr>
          <a:xfrm>
            <a:off x="4376432" y="3244334"/>
            <a:ext cx="73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Helvetica" pitchFamily="2" charset="0"/>
                <a:hlinkClick r:id="rId4"/>
              </a:rPr>
              <a:t>Link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2400" y="288001"/>
            <a:ext cx="8280000" cy="1904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4.</a:t>
            </a:r>
            <a:br>
              <a:rPr lang="en-US" altLang="ko-KR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프로젝트 소감</a:t>
            </a:r>
          </a:p>
        </p:txBody>
      </p:sp>
    </p:spTree>
    <p:extLst>
      <p:ext uri="{BB962C8B-B14F-4D97-AF65-F5344CB8AC3E}">
        <p14:creationId xmlns:p14="http://schemas.microsoft.com/office/powerpoint/2010/main" val="172956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1200" y="1184400"/>
            <a:ext cx="7596384" cy="42066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재밌었던만큼</a:t>
            </a: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아쉽다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  <a:endParaRPr lang="en-US" altLang="ko-KR" b="0" dirty="0">
              <a:solidFill>
                <a:srgbClr val="25282A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86265" y="1692610"/>
            <a:ext cx="7596384" cy="3659783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기본에 충실하자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Spring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에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대한 이해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annotation, security (Boot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없이도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Kotlin..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맞게 사용한 걸까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2%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부족한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REST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API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어디까지가 기본인가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?(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쇼핑몰 구현에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과투자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endParaRPr lang="en-US" altLang="ko-KR" sz="1200" b="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코드 품질에 신경 써보자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  </a:t>
            </a:r>
            <a:r>
              <a:rPr lang="ko-KR" altLang="en-US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시간에 쫓길수록 무뎌진다</a:t>
            </a:r>
            <a:r>
              <a:rPr lang="en-US" altLang="ko-KR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.  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  application</a:t>
            </a:r>
            <a:r>
              <a:rPr lang="ko-KR" altLang="en-US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과 </a:t>
            </a:r>
            <a:r>
              <a:rPr lang="en-US" altLang="ko-KR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DB </a:t>
            </a:r>
            <a:r>
              <a:rPr lang="ko-KR" altLang="en-US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그리고 </a:t>
            </a:r>
            <a:r>
              <a:rPr lang="en-US" altLang="ko-KR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Query</a:t>
            </a: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 ExtraBold" charset="-127"/>
              <a:ea typeface="NanumSquare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Backend – Frontend </a:t>
            </a: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분리해보자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JS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비중이 너무 크다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BE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Validation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을 적용 못한 것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4.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프로젝트 소감</a:t>
            </a:r>
            <a:endParaRPr lang="en-US" altLang="ko-KR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endParaRPr lang="ko-KR" altLang="en-US" sz="2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8A0E20-8954-AF4D-B180-D2229FAB18E2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9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2400" y="288000"/>
            <a:ext cx="8280000" cy="2063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-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End of Document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-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Thank You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-</a:t>
            </a:r>
            <a:endParaRPr lang="ko-KR" altLang="en-US" sz="2400" b="1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F5159-B211-B240-9BAA-CEFFD4B361CB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52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2400" y="288001"/>
            <a:ext cx="8280000" cy="1904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1.</a:t>
            </a:r>
            <a:br>
              <a:rPr lang="en-US" altLang="ko-KR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10701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1200" y="1184400"/>
            <a:ext cx="7596384" cy="42066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프로젝트 주제 및 배경</a:t>
            </a:r>
            <a:endParaRPr lang="en-US" altLang="ko-KR" b="0" dirty="0">
              <a:solidFill>
                <a:srgbClr val="25282A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3760" y="1692610"/>
            <a:ext cx="7596384" cy="3900791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주제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결제 연동 테스트를 위한 상품 주문 페이지 개발</a:t>
            </a:r>
          </a:p>
          <a:p>
            <a:pPr marL="0" indent="0">
              <a:buNone/>
            </a:pPr>
            <a:endParaRPr lang="en-US" altLang="ko-KR" sz="1200" b="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배경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결제 주문서의 복잡도 증가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⇒ 신 주문서 개편 진행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 ⇒ 결제 연동 테스트를 위한 주문서 페이지 필요성</a:t>
            </a:r>
            <a:endParaRPr lang="en-US" altLang="ko-KR" sz="1200" b="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요구 사항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상품 정보 페이지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주문서 페이지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결제 요청 및 확인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strike="sngStrike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사용자 네이버 로그인</a:t>
            </a:r>
            <a:r>
              <a:rPr lang="en-US" altLang="ko-KR" sz="1200" b="0" strike="sngStrike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1200" b="0" strike="sngStrike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테스트 </a:t>
            </a:r>
            <a:r>
              <a:rPr lang="en-US" altLang="ko-KR" sz="1200" b="0" strike="sngStrike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PG </a:t>
            </a:r>
            <a:r>
              <a:rPr lang="ko-KR" altLang="en-US" sz="1200" b="0" strike="sngStrike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선택 등</a:t>
            </a:r>
            <a:endParaRPr lang="en-US" altLang="ko-KR" sz="1200" b="0" strike="sngStrike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1.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프로젝트 소개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FC7AE8-F75F-F341-AF9D-EB0D506FDC18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78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1200" y="1184400"/>
            <a:ext cx="7596384" cy="42066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기술 스택 및 설계</a:t>
            </a:r>
            <a:endParaRPr lang="en-US" altLang="ko-KR" b="0" dirty="0">
              <a:solidFill>
                <a:srgbClr val="25282A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3760" y="1692610"/>
            <a:ext cx="7596384" cy="467821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Backend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</a:t>
            </a: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사용언어</a:t>
            </a: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: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Kotlin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</a:t>
            </a: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프레임워크 </a:t>
            </a: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</a:t>
            </a: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Spring Boot, Gradle,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myBatis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</a:t>
            </a:r>
            <a:r>
              <a:rPr lang="ko-KR" altLang="en-US" sz="1200" dirty="0" err="1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템플릿엔진</a:t>
            </a: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</a:t>
            </a:r>
            <a:r>
              <a:rPr lang="ko-KR" altLang="en-US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freemarker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Frontend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사용언어</a:t>
            </a: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: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javascript</a:t>
            </a: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라이브러리 </a:t>
            </a: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 </a:t>
            </a:r>
            <a:r>
              <a:rPr lang="en-US" altLang="ko-KR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jQuery,</a:t>
            </a:r>
            <a:r>
              <a:rPr lang="ko-KR" altLang="en-US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 </a:t>
            </a:r>
            <a:r>
              <a:rPr lang="en-US" altLang="ko-KR" sz="1200" b="0" dirty="0">
                <a:solidFill>
                  <a:srgbClr val="626366"/>
                </a:solidFill>
                <a:latin typeface="NanumSquare ExtraBold" charset="-127"/>
                <a:ea typeface="NanumSquare" charset="-127"/>
                <a:cs typeface="NanumSquare ExtraBold" charset="-127"/>
              </a:rPr>
              <a:t>Bootstrap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DataBase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Mysql</a:t>
            </a:r>
            <a:endParaRPr lang="en-US" altLang="ko-KR" sz="1200" b="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개발도구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25282A"/>
                </a:solidFill>
                <a:latin typeface="NanumSquare" charset="-127"/>
                <a:ea typeface="NanumSquare ExtraBold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IntelliJ, </a:t>
            </a:r>
            <a:r>
              <a:rPr lang="en-US" altLang="ko-KR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DataGrip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, Git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1.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프로젝트 소개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52BA667-660E-0843-A65B-CEC935F1CD14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0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1200" y="1184400"/>
            <a:ext cx="7596384" cy="42066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기술 스택 및 설계</a:t>
            </a:r>
            <a:endParaRPr lang="en-US" altLang="ko-KR" b="0" dirty="0">
              <a:solidFill>
                <a:srgbClr val="25282A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1.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프로젝트 소개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67CC59-377F-174E-BD74-93BFDBA97EA3}"/>
              </a:ext>
            </a:extLst>
          </p:cNvPr>
          <p:cNvGrpSpPr/>
          <p:nvPr/>
        </p:nvGrpSpPr>
        <p:grpSpPr>
          <a:xfrm>
            <a:off x="708911" y="2125454"/>
            <a:ext cx="7718673" cy="3919508"/>
            <a:chOff x="708911" y="2125454"/>
            <a:chExt cx="7718673" cy="3919508"/>
          </a:xfrm>
        </p:grpSpPr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03128E3C-A071-0742-9219-1F036E110B74}"/>
                </a:ext>
              </a:extLst>
            </p:cNvPr>
            <p:cNvSpPr/>
            <p:nvPr/>
          </p:nvSpPr>
          <p:spPr>
            <a:xfrm>
              <a:off x="2478428" y="2254890"/>
              <a:ext cx="4675293" cy="2933039"/>
            </a:xfrm>
            <a:prstGeom prst="roundRect">
              <a:avLst>
                <a:gd name="adj" fmla="val 9001"/>
              </a:avLst>
            </a:prstGeom>
            <a:solidFill>
              <a:schemeClr val="accent2">
                <a:lumMod val="60000"/>
                <a:lumOff val="40000"/>
                <a:alpha val="22000"/>
              </a:schemeClr>
            </a:solidFill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310F25-32F7-BD4D-9F40-17B9ED23F924}"/>
                </a:ext>
              </a:extLst>
            </p:cNvPr>
            <p:cNvSpPr/>
            <p:nvPr/>
          </p:nvSpPr>
          <p:spPr>
            <a:xfrm>
              <a:off x="708911" y="2423654"/>
              <a:ext cx="778019" cy="780238"/>
            </a:xfrm>
            <a:prstGeom prst="rect">
              <a:avLst/>
            </a:prstGeom>
            <a:solidFill>
              <a:srgbClr val="6AA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Client</a:t>
              </a:r>
              <a:endParaRPr kumimoji="1" lang="ko-Kore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789DF0A-2556-7A42-B7DF-CFEE26B4877F}"/>
                </a:ext>
              </a:extLst>
            </p:cNvPr>
            <p:cNvSpPr/>
            <p:nvPr/>
          </p:nvSpPr>
          <p:spPr>
            <a:xfrm>
              <a:off x="6223539" y="4506032"/>
              <a:ext cx="730985" cy="3813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 err="1"/>
                <a:t>Mybatis</a:t>
              </a:r>
              <a:endParaRPr kumimoji="1" lang="ko-Kore-KR" altLang="en-US" sz="10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ECDC9C7-2E3E-A147-88F2-7F1F93F1AC0D}"/>
                </a:ext>
              </a:extLst>
            </p:cNvPr>
            <p:cNvSpPr/>
            <p:nvPr/>
          </p:nvSpPr>
          <p:spPr>
            <a:xfrm>
              <a:off x="2698778" y="3248323"/>
              <a:ext cx="1124779" cy="437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/>
                <a:t>Item Controller</a:t>
              </a:r>
              <a:endParaRPr kumimoji="1" lang="ko-Kore-KR" altLang="en-US" sz="10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D847E30-BD04-4D4F-9262-A56D25A471BC}"/>
                </a:ext>
              </a:extLst>
            </p:cNvPr>
            <p:cNvSpPr/>
            <p:nvPr/>
          </p:nvSpPr>
          <p:spPr>
            <a:xfrm>
              <a:off x="2693486" y="3774548"/>
              <a:ext cx="1124779" cy="437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50" dirty="0"/>
                <a:t>Order Controller</a:t>
              </a:r>
              <a:endParaRPr kumimoji="1" lang="ko-Kore-KR" altLang="en-US" sz="95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EB262A7-C111-4C4F-A46C-523809D18D3C}"/>
                </a:ext>
              </a:extLst>
            </p:cNvPr>
            <p:cNvSpPr/>
            <p:nvPr/>
          </p:nvSpPr>
          <p:spPr>
            <a:xfrm>
              <a:off x="2694706" y="2424669"/>
              <a:ext cx="1124779" cy="437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/>
                <a:t>View Controller</a:t>
              </a:r>
              <a:endParaRPr kumimoji="1" lang="ko-Kore-KR" altLang="en-US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B13FA5-845A-4C40-BDFF-4D18A9329633}"/>
                </a:ext>
              </a:extLst>
            </p:cNvPr>
            <p:cNvSpPr txBox="1"/>
            <p:nvPr/>
          </p:nvSpPr>
          <p:spPr>
            <a:xfrm>
              <a:off x="2672674" y="2985889"/>
              <a:ext cx="555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API</a:t>
              </a:r>
              <a:endParaRPr kumimoji="1" lang="ko-Kore-KR" altLang="en-US" sz="1200" dirty="0"/>
            </a:p>
          </p:txBody>
        </p:sp>
        <p:sp>
          <p:nvSpPr>
            <p:cNvPr id="71" name="한쪽 모서리가 잘린 사각형 70">
              <a:extLst>
                <a:ext uri="{FF2B5EF4-FFF2-40B4-BE49-F238E27FC236}">
                  <a16:creationId xmlns:a16="http://schemas.microsoft.com/office/drawing/2014/main" id="{26C38AA9-0777-BC46-A77C-33F0B1734EC5}"/>
                </a:ext>
              </a:extLst>
            </p:cNvPr>
            <p:cNvSpPr/>
            <p:nvPr/>
          </p:nvSpPr>
          <p:spPr>
            <a:xfrm>
              <a:off x="6132530" y="4095433"/>
              <a:ext cx="466976" cy="289533"/>
            </a:xfrm>
            <a:prstGeom prst="snip1Rect">
              <a:avLst/>
            </a:prstGeom>
            <a:solidFill>
              <a:srgbClr val="BDC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DTO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5A5765D-7DD8-3345-9FF4-F35BDB0D727A}"/>
                </a:ext>
              </a:extLst>
            </p:cNvPr>
            <p:cNvGrpSpPr/>
            <p:nvPr/>
          </p:nvGrpSpPr>
          <p:grpSpPr>
            <a:xfrm>
              <a:off x="1373121" y="2624687"/>
              <a:ext cx="1408385" cy="88895"/>
              <a:chOff x="987459" y="2507706"/>
              <a:chExt cx="1408385" cy="88895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09FFE761-D86A-9244-AF5B-FA1911820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459" y="2507706"/>
                <a:ext cx="13809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A6978BB4-6016-044B-A646-94CFC0C07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206" y="2596601"/>
                <a:ext cx="13876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43224D5-D81E-E641-8EA7-6889E2645325}"/>
                </a:ext>
              </a:extLst>
            </p:cNvPr>
            <p:cNvGrpSpPr/>
            <p:nvPr/>
          </p:nvGrpSpPr>
          <p:grpSpPr>
            <a:xfrm>
              <a:off x="2868259" y="4102969"/>
              <a:ext cx="720613" cy="1941993"/>
              <a:chOff x="4106716" y="4085689"/>
              <a:chExt cx="720613" cy="19419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0236E77-9E78-BD4A-A58B-8414C060749D}"/>
                  </a:ext>
                </a:extLst>
              </p:cNvPr>
              <p:cNvGrpSpPr/>
              <p:nvPr/>
            </p:nvGrpSpPr>
            <p:grpSpPr>
              <a:xfrm>
                <a:off x="4106716" y="4418465"/>
                <a:ext cx="720613" cy="1609217"/>
                <a:chOff x="4702033" y="3963599"/>
                <a:chExt cx="720613" cy="1609217"/>
              </a:xfrm>
            </p:grpSpPr>
            <p:pic>
              <p:nvPicPr>
                <p:cNvPr id="1026" name="Picture 2" descr="NAVER FINANCIAL - 네이버페이/금융플랫폼 Back End 개발자 | 프로그래머스">
                  <a:extLst>
                    <a:ext uri="{FF2B5EF4-FFF2-40B4-BE49-F238E27FC236}">
                      <a16:creationId xmlns:a16="http://schemas.microsoft.com/office/drawing/2014/main" id="{9A3BDCCF-5939-AB40-91AD-999F4B0752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02033" y="4824994"/>
                  <a:ext cx="720613" cy="7478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550EED4-0970-CC4E-B0D1-8517C0CA8398}"/>
                    </a:ext>
                  </a:extLst>
                </p:cNvPr>
                <p:cNvSpPr/>
                <p:nvPr/>
              </p:nvSpPr>
              <p:spPr>
                <a:xfrm>
                  <a:off x="4754170" y="3963599"/>
                  <a:ext cx="616340" cy="4373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000" dirty="0"/>
                    <a:t>Proxy</a:t>
                  </a:r>
                  <a:endParaRPr kumimoji="1" lang="ko-Kore-KR" altLang="en-US" sz="1000" dirty="0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3550A79-9282-4C47-9DE9-B0FC307DADD9}"/>
                  </a:ext>
                </a:extLst>
              </p:cNvPr>
              <p:cNvGrpSpPr/>
              <p:nvPr/>
            </p:nvGrpSpPr>
            <p:grpSpPr>
              <a:xfrm rot="5400000">
                <a:off x="4126918" y="5053587"/>
                <a:ext cx="684129" cy="113510"/>
                <a:chOff x="3880560" y="4936112"/>
                <a:chExt cx="1408385" cy="88895"/>
              </a:xfrm>
            </p:grpSpPr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8BEDCF75-DEAD-FD4C-836E-E03179CFF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80560" y="4936112"/>
                  <a:ext cx="138098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3872F141-42BD-7546-9372-E6570C1A8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1307" y="5025007"/>
                  <a:ext cx="13876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CEAD2A7-8522-F844-87D0-F0F65559410B}"/>
                  </a:ext>
                </a:extLst>
              </p:cNvPr>
              <p:cNvGrpSpPr/>
              <p:nvPr/>
            </p:nvGrpSpPr>
            <p:grpSpPr>
              <a:xfrm rot="5400000">
                <a:off x="4250316" y="4247599"/>
                <a:ext cx="437330" cy="113509"/>
                <a:chOff x="3880554" y="4936178"/>
                <a:chExt cx="1408391" cy="88829"/>
              </a:xfrm>
            </p:grpSpPr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4E803141-2769-0A4B-94AE-1F843683F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80560" y="4936112"/>
                  <a:ext cx="138098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0FFA6B0C-FDD5-D344-A3BD-CC8DA94F9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1307" y="5025007"/>
                  <a:ext cx="13876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E9CE4CB-E654-B644-91C9-B1EF8CB03085}"/>
                </a:ext>
              </a:extLst>
            </p:cNvPr>
            <p:cNvGrpSpPr/>
            <p:nvPr/>
          </p:nvGrpSpPr>
          <p:grpSpPr>
            <a:xfrm rot="1479163">
              <a:off x="1324079" y="3363256"/>
              <a:ext cx="1408385" cy="88895"/>
              <a:chOff x="987459" y="2507706"/>
              <a:chExt cx="1408385" cy="88895"/>
            </a:xfrm>
          </p:grpSpPr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267B8575-872D-D04C-B38A-F3A440F4E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459" y="2507706"/>
                <a:ext cx="13809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A39D2211-302F-2B45-B679-0903417C3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206" y="2596601"/>
                <a:ext cx="13876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28BDBB-4F95-5444-A8D8-18BE760F2041}"/>
                </a:ext>
              </a:extLst>
            </p:cNvPr>
            <p:cNvGrpSpPr/>
            <p:nvPr/>
          </p:nvGrpSpPr>
          <p:grpSpPr>
            <a:xfrm>
              <a:off x="1566948" y="3050983"/>
              <a:ext cx="731540" cy="680832"/>
              <a:chOff x="646816" y="1887049"/>
              <a:chExt cx="731540" cy="680832"/>
            </a:xfrm>
            <a:solidFill>
              <a:srgbClr val="BDC9D6"/>
            </a:solidFill>
          </p:grpSpPr>
          <p:sp>
            <p:nvSpPr>
              <p:cNvPr id="82" name="한쪽 모서리가 잘린 사각형 81">
                <a:extLst>
                  <a:ext uri="{FF2B5EF4-FFF2-40B4-BE49-F238E27FC236}">
                    <a16:creationId xmlns:a16="http://schemas.microsoft.com/office/drawing/2014/main" id="{D6F2F9D7-5465-6943-B6A2-036B5ECA059A}"/>
                  </a:ext>
                </a:extLst>
              </p:cNvPr>
              <p:cNvSpPr/>
              <p:nvPr/>
            </p:nvSpPr>
            <p:spPr>
              <a:xfrm>
                <a:off x="853553" y="2038227"/>
                <a:ext cx="524803" cy="529654"/>
              </a:xfrm>
              <a:prstGeom prst="snip1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ore-KR" sz="800" dirty="0">
                    <a:solidFill>
                      <a:schemeClr val="tx1"/>
                    </a:solidFill>
                  </a:rPr>
                  <a:t>Item / </a:t>
                </a:r>
              </a:p>
              <a:p>
                <a:r>
                  <a:rPr kumimoji="1" lang="en-US" altLang="ko-Kore-KR" sz="800" dirty="0">
                    <a:solidFill>
                      <a:schemeClr val="tx1"/>
                    </a:solidFill>
                  </a:rPr>
                  <a:t>Order</a:t>
                </a:r>
              </a:p>
              <a:p>
                <a:r>
                  <a:rPr kumimoji="1" lang="en-US" altLang="ko-Kore-KR" sz="800" dirty="0">
                    <a:solidFill>
                      <a:schemeClr val="tx1"/>
                    </a:solidFill>
                  </a:rPr>
                  <a:t>Data</a:t>
                </a:r>
                <a:endParaRPr kumimoji="1" lang="ko-Kore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DEC0970-44F1-9D42-A5F5-2FC62F131F36}"/>
                  </a:ext>
                </a:extLst>
              </p:cNvPr>
              <p:cNvSpPr txBox="1"/>
              <p:nvPr/>
            </p:nvSpPr>
            <p:spPr>
              <a:xfrm>
                <a:off x="646816" y="1887049"/>
                <a:ext cx="197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2️⃣</a:t>
                </a:r>
                <a:endParaRPr kumimoji="1" lang="ko-Kore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F4B6B54-BC87-D647-AE19-76BAC005C29B}"/>
                </a:ext>
              </a:extLst>
            </p:cNvPr>
            <p:cNvGrpSpPr/>
            <p:nvPr/>
          </p:nvGrpSpPr>
          <p:grpSpPr>
            <a:xfrm>
              <a:off x="1653340" y="2125454"/>
              <a:ext cx="592532" cy="688319"/>
              <a:chOff x="1569021" y="3165253"/>
              <a:chExt cx="529358" cy="688319"/>
            </a:xfrm>
            <a:solidFill>
              <a:srgbClr val="BDC9D6"/>
            </a:solidFill>
          </p:grpSpPr>
          <p:sp>
            <p:nvSpPr>
              <p:cNvPr id="81" name="한쪽 모서리가 잘린 사각형 80">
                <a:extLst>
                  <a:ext uri="{FF2B5EF4-FFF2-40B4-BE49-F238E27FC236}">
                    <a16:creationId xmlns:a16="http://schemas.microsoft.com/office/drawing/2014/main" id="{3B0A19B1-7EDB-E445-80B9-C69A1A4CED3D}"/>
                  </a:ext>
                </a:extLst>
              </p:cNvPr>
              <p:cNvSpPr/>
              <p:nvPr/>
            </p:nvSpPr>
            <p:spPr>
              <a:xfrm>
                <a:off x="1740453" y="3342466"/>
                <a:ext cx="357926" cy="511106"/>
              </a:xfrm>
              <a:prstGeom prst="snip1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ore-KR" sz="800" dirty="0">
                    <a:solidFill>
                      <a:schemeClr val="tx1"/>
                    </a:solidFill>
                  </a:rPr>
                  <a:t>.</a:t>
                </a:r>
                <a:r>
                  <a:rPr kumimoji="1" lang="en-US" altLang="ko-Kore-KR" sz="800" dirty="0" err="1">
                    <a:solidFill>
                      <a:schemeClr val="tx1"/>
                    </a:solidFill>
                  </a:rPr>
                  <a:t>ftlh</a:t>
                </a:r>
                <a:endParaRPr kumimoji="1" lang="en-US" altLang="ko-Kore-KR" sz="8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ore-KR" sz="800" dirty="0">
                    <a:solidFill>
                      <a:schemeClr val="tx1"/>
                    </a:solidFill>
                  </a:rPr>
                  <a:t>.</a:t>
                </a:r>
                <a:r>
                  <a:rPr kumimoji="1" lang="en-US" altLang="ko-Kore-KR" sz="800" dirty="0" err="1">
                    <a:solidFill>
                      <a:schemeClr val="tx1"/>
                    </a:solidFill>
                  </a:rPr>
                  <a:t>js</a:t>
                </a:r>
                <a:endParaRPr kumimoji="1" lang="en-US" altLang="ko-Kore-KR" sz="8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ore-KR" sz="800" dirty="0">
                    <a:solidFill>
                      <a:schemeClr val="tx1"/>
                    </a:solidFill>
                  </a:rPr>
                  <a:t>.</a:t>
                </a:r>
                <a:r>
                  <a:rPr kumimoji="1" lang="en-US" altLang="ko-Kore-KR" sz="800" dirty="0" err="1">
                    <a:solidFill>
                      <a:schemeClr val="tx1"/>
                    </a:solidFill>
                  </a:rPr>
                  <a:t>css</a:t>
                </a:r>
                <a:endParaRPr kumimoji="1" lang="ko-Kore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EA8E36-8534-6C46-A198-C0DA74385AC6}"/>
                  </a:ext>
                </a:extLst>
              </p:cNvPr>
              <p:cNvSpPr txBox="1"/>
              <p:nvPr/>
            </p:nvSpPr>
            <p:spPr>
              <a:xfrm>
                <a:off x="1569021" y="3165253"/>
                <a:ext cx="278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1️⃣</a:t>
                </a:r>
                <a:endParaRPr kumimoji="1" lang="ko-Kore-KR" altLang="en-US" dirty="0"/>
              </a:p>
            </p:txBody>
          </p:sp>
        </p:grpSp>
        <p:sp>
          <p:nvSpPr>
            <p:cNvPr id="33" name="원통[C] 32">
              <a:extLst>
                <a:ext uri="{FF2B5EF4-FFF2-40B4-BE49-F238E27FC236}">
                  <a16:creationId xmlns:a16="http://schemas.microsoft.com/office/drawing/2014/main" id="{C9FC0DE0-390B-8E4E-B1BB-DA07658C214B}"/>
                </a:ext>
              </a:extLst>
            </p:cNvPr>
            <p:cNvSpPr/>
            <p:nvPr/>
          </p:nvSpPr>
          <p:spPr>
            <a:xfrm>
              <a:off x="7495297" y="4226248"/>
              <a:ext cx="932287" cy="8225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DB</a:t>
              </a:r>
              <a:endParaRPr kumimoji="1" lang="ko-Kore-KR" altLang="en-US" dirty="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5F425B4-8CBF-3A43-8D41-3CC768AED5DF}"/>
                </a:ext>
              </a:extLst>
            </p:cNvPr>
            <p:cNvGrpSpPr/>
            <p:nvPr/>
          </p:nvGrpSpPr>
          <p:grpSpPr>
            <a:xfrm>
              <a:off x="6879139" y="4645397"/>
              <a:ext cx="730986" cy="99528"/>
              <a:chOff x="987459" y="2507706"/>
              <a:chExt cx="1408385" cy="88895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58205AF6-641F-714A-9E9B-20E652040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459" y="2507706"/>
                <a:ext cx="13809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891815D9-0A2C-C84B-AA26-DE2BEB9B6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206" y="2596601"/>
                <a:ext cx="13876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E9B5E03-B574-1643-B819-7E5DB4E80FB1}"/>
                </a:ext>
              </a:extLst>
            </p:cNvPr>
            <p:cNvGrpSpPr/>
            <p:nvPr/>
          </p:nvGrpSpPr>
          <p:grpSpPr>
            <a:xfrm>
              <a:off x="6028116" y="3481947"/>
              <a:ext cx="929392" cy="514980"/>
              <a:chOff x="5621312" y="3579916"/>
              <a:chExt cx="865899" cy="53125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1127CAA5-A649-6B41-83AD-2A505C7E5CC2}"/>
                  </a:ext>
                </a:extLst>
              </p:cNvPr>
              <p:cNvSpPr/>
              <p:nvPr/>
            </p:nvSpPr>
            <p:spPr>
              <a:xfrm>
                <a:off x="5621312" y="3579916"/>
                <a:ext cx="730985" cy="381359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43343A-ABF4-8043-AEDB-ECD67086DB62}"/>
                  </a:ext>
                </a:extLst>
              </p:cNvPr>
              <p:cNvSpPr/>
              <p:nvPr/>
            </p:nvSpPr>
            <p:spPr>
              <a:xfrm>
                <a:off x="5681273" y="3654867"/>
                <a:ext cx="730985" cy="381359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78AE455-E5AF-454C-A13B-76469A3469DD}"/>
                  </a:ext>
                </a:extLst>
              </p:cNvPr>
              <p:cNvSpPr/>
              <p:nvPr/>
            </p:nvSpPr>
            <p:spPr>
              <a:xfrm>
                <a:off x="5756226" y="3729816"/>
                <a:ext cx="730985" cy="381359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000" dirty="0"/>
                  <a:t>Mappers</a:t>
                </a:r>
                <a:endParaRPr kumimoji="1" lang="ko-Kore-KR" altLang="en-US" sz="1000" dirty="0"/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FE0D87D-77A5-EB47-9F77-3989CC88C394}"/>
                </a:ext>
              </a:extLst>
            </p:cNvPr>
            <p:cNvSpPr/>
            <p:nvPr/>
          </p:nvSpPr>
          <p:spPr>
            <a:xfrm>
              <a:off x="2576779" y="2985889"/>
              <a:ext cx="1370428" cy="2040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C7D2345-0878-D849-8E85-6EEFEB427F85}"/>
                </a:ext>
              </a:extLst>
            </p:cNvPr>
            <p:cNvGrpSpPr/>
            <p:nvPr/>
          </p:nvGrpSpPr>
          <p:grpSpPr>
            <a:xfrm>
              <a:off x="4288782" y="3163023"/>
              <a:ext cx="1438690" cy="530682"/>
              <a:chOff x="5621312" y="3579916"/>
              <a:chExt cx="781328" cy="45631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1C07BE5-0D7C-DC42-820B-4D9166201CD0}"/>
                  </a:ext>
                </a:extLst>
              </p:cNvPr>
              <p:cNvSpPr/>
              <p:nvPr/>
            </p:nvSpPr>
            <p:spPr>
              <a:xfrm>
                <a:off x="5621312" y="3579916"/>
                <a:ext cx="730985" cy="381359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A8DBC52-0778-4042-89A8-BE1BBEBD0FFC}"/>
                  </a:ext>
                </a:extLst>
              </p:cNvPr>
              <p:cNvSpPr/>
              <p:nvPr/>
            </p:nvSpPr>
            <p:spPr>
              <a:xfrm>
                <a:off x="5671655" y="3654867"/>
                <a:ext cx="730985" cy="381359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ore-KR" sz="940" dirty="0"/>
                  <a:t>Item Service </a:t>
                </a:r>
                <a:r>
                  <a:rPr kumimoji="1" lang="en-US" altLang="ko-KR" sz="940" dirty="0"/>
                  <a:t>(</a:t>
                </a:r>
                <a:r>
                  <a:rPr kumimoji="1" lang="en-US" altLang="ko-Kore-KR" sz="940" dirty="0" err="1"/>
                  <a:t>Impl</a:t>
                </a:r>
                <a:r>
                  <a:rPr kumimoji="1" lang="en-US" altLang="ko-Kore-KR" sz="940" dirty="0"/>
                  <a:t>.</a:t>
                </a:r>
                <a:r>
                  <a:rPr kumimoji="1" lang="en-US" altLang="ko-KR" sz="940" dirty="0"/>
                  <a:t>)</a:t>
                </a:r>
                <a:endParaRPr kumimoji="1" lang="ko-Kore-KR" altLang="en-US" sz="94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2F9FF47C-8CD9-FA47-ADD6-773F4A697216}"/>
                </a:ext>
              </a:extLst>
            </p:cNvPr>
            <p:cNvGrpSpPr/>
            <p:nvPr/>
          </p:nvGrpSpPr>
          <p:grpSpPr>
            <a:xfrm>
              <a:off x="4288782" y="3763252"/>
              <a:ext cx="1438690" cy="530682"/>
              <a:chOff x="5621312" y="3579916"/>
              <a:chExt cx="781328" cy="456310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0E6A914-9D3B-5240-8B57-2C6BCBC6146E}"/>
                  </a:ext>
                </a:extLst>
              </p:cNvPr>
              <p:cNvSpPr/>
              <p:nvPr/>
            </p:nvSpPr>
            <p:spPr>
              <a:xfrm>
                <a:off x="5621312" y="3579916"/>
                <a:ext cx="730985" cy="381359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 dirty="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7E2D853-749A-9A43-ADD6-F19AF8A62A3D}"/>
                  </a:ext>
                </a:extLst>
              </p:cNvPr>
              <p:cNvSpPr/>
              <p:nvPr/>
            </p:nvSpPr>
            <p:spPr>
              <a:xfrm>
                <a:off x="5671655" y="3654867"/>
                <a:ext cx="730985" cy="381359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ore-KR" sz="940" dirty="0"/>
                  <a:t>Order Service </a:t>
                </a:r>
                <a:r>
                  <a:rPr kumimoji="1" lang="en-US" altLang="ko-KR" sz="940" dirty="0"/>
                  <a:t>(</a:t>
                </a:r>
                <a:r>
                  <a:rPr kumimoji="1" lang="en-US" altLang="ko-Kore-KR" sz="940" dirty="0" err="1"/>
                  <a:t>Impl</a:t>
                </a:r>
                <a:r>
                  <a:rPr kumimoji="1" lang="en-US" altLang="ko-Kore-KR" sz="940" dirty="0"/>
                  <a:t>.</a:t>
                </a:r>
                <a:r>
                  <a:rPr kumimoji="1" lang="en-US" altLang="ko-KR" sz="940" dirty="0"/>
                  <a:t>)</a:t>
                </a:r>
                <a:endParaRPr kumimoji="1" lang="ko-Kore-KR" altLang="en-US" sz="940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F14E210-3CC8-3C42-9BC5-C882F4A8CD61}"/>
                </a:ext>
              </a:extLst>
            </p:cNvPr>
            <p:cNvGrpSpPr/>
            <p:nvPr/>
          </p:nvGrpSpPr>
          <p:grpSpPr>
            <a:xfrm>
              <a:off x="3832031" y="3670256"/>
              <a:ext cx="595206" cy="132653"/>
              <a:chOff x="987459" y="2507706"/>
              <a:chExt cx="1408385" cy="88895"/>
            </a:xfrm>
          </p:grpSpPr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FC8993D3-F902-C64B-9F3B-E276E43D6C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459" y="2507706"/>
                <a:ext cx="13809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62C5FCD3-D8EA-644E-ABBF-7FBAEB1F0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206" y="2596601"/>
                <a:ext cx="13876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D75D01D-EA44-414C-89CB-92DA8D2767E2}"/>
                </a:ext>
              </a:extLst>
            </p:cNvPr>
            <p:cNvGrpSpPr/>
            <p:nvPr/>
          </p:nvGrpSpPr>
          <p:grpSpPr>
            <a:xfrm>
              <a:off x="5566839" y="3669661"/>
              <a:ext cx="697599" cy="215270"/>
              <a:chOff x="987459" y="2507706"/>
              <a:chExt cx="1408385" cy="88895"/>
            </a:xfrm>
          </p:grpSpPr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7D73D55B-5E18-EF45-BB57-1D73BE8712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459" y="2507706"/>
                <a:ext cx="13809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E6D036D4-D609-AB42-BEC9-CD294C8AF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206" y="2596601"/>
                <a:ext cx="13876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3AE40C7-AC6C-1147-A32B-95DD2256FD59}"/>
                </a:ext>
              </a:extLst>
            </p:cNvPr>
            <p:cNvGrpSpPr/>
            <p:nvPr/>
          </p:nvGrpSpPr>
          <p:grpSpPr>
            <a:xfrm rot="5400000">
              <a:off x="6261006" y="4194415"/>
              <a:ext cx="656049" cy="108189"/>
              <a:chOff x="987459" y="2507706"/>
              <a:chExt cx="1408385" cy="88895"/>
            </a:xfrm>
          </p:grpSpPr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C38F0C7A-43A4-7F4B-969B-89B9C5FB76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459" y="2507706"/>
                <a:ext cx="13809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DD7D13C4-A953-144A-9831-BC61F0C28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206" y="2596601"/>
                <a:ext cx="13876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내용 개체 틀 2">
            <a:extLst>
              <a:ext uri="{FF2B5EF4-FFF2-40B4-BE49-F238E27FC236}">
                <a16:creationId xmlns:a16="http://schemas.microsoft.com/office/drawing/2014/main" id="{1B695448-703D-074A-9603-E65FE77E8D3C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1200" y="1184400"/>
            <a:ext cx="7596384" cy="42066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기술 스택 및 설계</a:t>
            </a:r>
            <a:r>
              <a:rPr lang="en-US" altLang="ko-KR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(ERD)</a:t>
            </a:r>
            <a:endParaRPr lang="en-US" altLang="ko-KR" b="0" dirty="0">
              <a:solidFill>
                <a:srgbClr val="25282A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3760" y="1692610"/>
            <a:ext cx="7596384" cy="3900791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1.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프로젝트 소개</a:t>
            </a: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74E3C35A-F87A-8448-9CF1-E1C2D496BF9A}"/>
              </a:ext>
            </a:extLst>
          </p:cNvPr>
          <p:cNvSpPr txBox="1">
            <a:spLocks/>
          </p:cNvSpPr>
          <p:nvPr/>
        </p:nvSpPr>
        <p:spPr>
          <a:xfrm>
            <a:off x="946608" y="1605064"/>
            <a:ext cx="7596384" cy="3900791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38985B92-773C-7E45-8F3E-53DC9E06EA4E}"/>
              </a:ext>
            </a:extLst>
          </p:cNvPr>
          <p:cNvSpPr txBox="1">
            <a:spLocks/>
          </p:cNvSpPr>
          <p:nvPr/>
        </p:nvSpPr>
        <p:spPr>
          <a:xfrm>
            <a:off x="993760" y="1692609"/>
            <a:ext cx="7596384" cy="3900791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구매자와 상품 간의 주요 상호작용 </a:t>
            </a: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</a:t>
            </a: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주문과 결제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유저 보다는 상품의 속성에 집중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85D83D2-08F6-654A-838B-503CD94F6374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7DCA8B-CDD7-1147-B3D0-E34405E5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32" y="2506208"/>
            <a:ext cx="7643120" cy="37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1200" y="1184400"/>
            <a:ext cx="7596384" cy="42066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 목표</a:t>
            </a:r>
            <a:endParaRPr lang="en-US" altLang="ko-KR" b="0" dirty="0">
              <a:solidFill>
                <a:srgbClr val="25282A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86265" y="1692610"/>
            <a:ext cx="7596384" cy="354645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기본에 충실하자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Python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으로만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접한 </a:t>
            </a:r>
            <a:r>
              <a:rPr lang="ko-KR" altLang="en-US" sz="1200" b="0" dirty="0" err="1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웹개발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대부분이 처음이고 도전인 만큼 기본에 집중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대신 정확히 알고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기록하기</a:t>
            </a:r>
            <a:endParaRPr lang="en-US" altLang="ko-KR" sz="1200" b="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 ExtraBold" charset="-127"/>
              <a:ea typeface="NanumSquare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Backend – Frontend </a:t>
            </a: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분리해보자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다른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FE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에서도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BE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는 활용할 수 있도록</a:t>
            </a:r>
            <a:endParaRPr lang="en-US" altLang="ko-KR" sz="1200" b="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가능하면 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SPA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까지</a:t>
            </a:r>
            <a:r>
              <a:rPr lang="en-US" altLang="ko-KR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..?</a:t>
            </a: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25282A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코드 품질에 신경 써보자</a:t>
            </a: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  개인 프로젝트여도 이해하기 쉬운 코드</a:t>
            </a:r>
            <a:endParaRPr lang="en-US" altLang="ko-KR" sz="1200" b="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r>
              <a:rPr lang="ko-KR" altLang="en-US" sz="1200" b="0" dirty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 </a:t>
            </a:r>
            <a:r>
              <a:rPr lang="ko-KR" altLang="en-US" sz="1200" b="0" dirty="0">
                <a:solidFill>
                  <a:srgbClr val="626366"/>
                </a:solidFill>
                <a:latin typeface="NanumSquare" charset="-127"/>
                <a:ea typeface="NanumSquare" charset="-127"/>
                <a:cs typeface="NanumSquare" charset="-127"/>
              </a:rPr>
              <a:t>하드 코딩이 아닌 유연한 코드</a:t>
            </a: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25282A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0" indent="0">
              <a:buNone/>
            </a:pPr>
            <a:endParaRPr lang="en-US" altLang="ko-KR" sz="1200" b="0" dirty="0">
              <a:solidFill>
                <a:srgbClr val="626366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4800" y="36552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1.</a:t>
            </a:r>
            <a:r>
              <a:rPr lang="ko-KR" altLang="en-US" sz="2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프로젝트 소개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55EB74-A857-A145-8117-616B1D3A08C5}"/>
              </a:ext>
            </a:extLst>
          </p:cNvPr>
          <p:cNvSpPr txBox="1">
            <a:spLocks/>
          </p:cNvSpPr>
          <p:nvPr/>
        </p:nvSpPr>
        <p:spPr>
          <a:xfrm>
            <a:off x="8427584" y="365520"/>
            <a:ext cx="343364" cy="20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 algn="l" defTabSz="914400" rtl="0" eaLnBrk="1" latinLnBrk="1" hangingPunct="1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07C63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대외비</a:t>
            </a:r>
            <a:endParaRPr lang="en-US" altLang="ko-KR" sz="1000" dirty="0">
              <a:solidFill>
                <a:srgbClr val="07C63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24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2400" y="288001"/>
            <a:ext cx="8280000" cy="1904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</a:t>
            </a:r>
            <a:br>
              <a:rPr lang="en-US" altLang="ko-KR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3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프로젝트 개발</a:t>
            </a:r>
          </a:p>
          <a:p>
            <a:endParaRPr lang="ko-KR" altLang="en-US" sz="3400" b="1" dirty="0">
              <a:solidFill>
                <a:schemeClr val="bg1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3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9961</TotalTime>
  <Words>2263</Words>
  <Application>Microsoft Macintosh PowerPoint</Application>
  <PresentationFormat>화면 슬라이드 쇼(4:3)</PresentationFormat>
  <Paragraphs>515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맑은 고딕</vt:lpstr>
      <vt:lpstr>나눔고딕</vt:lpstr>
      <vt:lpstr>NanumSquare</vt:lpstr>
      <vt:lpstr>NanumSquare ExtraBold</vt:lpstr>
      <vt:lpstr>Arial</vt:lpstr>
      <vt:lpstr>Calibri</vt:lpstr>
      <vt:lpstr>Helvetica</vt:lpstr>
      <vt:lpstr>2_디자인 사용자 지정</vt:lpstr>
      <vt:lpstr>5_Office 테마</vt:lpstr>
      <vt:lpstr>4_Office 테마</vt:lpstr>
      <vt:lpstr>2_Office 테마</vt:lpstr>
      <vt:lpstr>3_Office 테마</vt:lpstr>
      <vt:lpstr>1_Office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buddy1358@naver.com</dc:creator>
  <cp:lastModifiedBy>Microsoft Office User</cp:lastModifiedBy>
  <cp:revision>488</cp:revision>
  <dcterms:created xsi:type="dcterms:W3CDTF">2019-09-30T06:11:00Z</dcterms:created>
  <dcterms:modified xsi:type="dcterms:W3CDTF">2021-09-30T08:06:49Z</dcterms:modified>
</cp:coreProperties>
</file>