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4.xml.rels" ContentType="application/vnd.openxmlformats-package.relationships+xml"/>
  <Override PartName="/ppt/slideLayouts/slideLayout1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media/image4.png" ContentType="image/png"/>
  <Override PartName="/ppt/media/image3.png" ContentType="image/png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39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3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5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6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6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F4F8FC1F-6E5A-4E52-85A0-0B2FA7950C1F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0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zh-CN" sz="2000" spc="-1" strike="noStrike">
                <a:latin typeface="Arial"/>
              </a:rPr>
              <a:t>各位同学，大家好！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       </a:t>
            </a:r>
            <a:r>
              <a:rPr b="0" lang="zh-CN" sz="2000" spc="-1" strike="noStrike">
                <a:latin typeface="Arial"/>
              </a:rPr>
              <a:t>这节课我会给大家介绍计算机系统结构的课程实验：</a:t>
            </a:r>
            <a:r>
              <a:rPr b="0" lang="en-US" sz="2000" spc="-1" strike="noStrike">
                <a:latin typeface="Arial"/>
              </a:rPr>
              <a:t>cache</a:t>
            </a:r>
            <a:r>
              <a:rPr b="0" lang="zh-CN" sz="2000" spc="-1" strike="noStrike">
                <a:latin typeface="Arial"/>
              </a:rPr>
              <a:t>模拟器的设计与实现。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09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6E04A368-C72F-4CA1-90E4-C6A934546517}" type="slidenum">
              <a:rPr b="0" lang="en-US" sz="1200" spc="-1" strike="noStrike">
                <a:solidFill>
                  <a:srgbClr val="000000"/>
                </a:solidFill>
                <a:latin typeface="Arial"/>
                <a:ea typeface="宋体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3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zh-CN" sz="2000" spc="-1" strike="noStrike">
                <a:latin typeface="Arial"/>
              </a:rPr>
              <a:t>实验数据提交方式为：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zh-CN" sz="2000" spc="-1" strike="noStrike">
                <a:latin typeface="Arial"/>
              </a:rPr>
              <a:t>首先，修改完成实验的结果文件</a:t>
            </a:r>
            <a:r>
              <a:rPr b="0" lang="en-US" sz="2000" spc="-1" strike="noStrike">
                <a:latin typeface="Arial"/>
              </a:rPr>
              <a:t>csim.c</a:t>
            </a:r>
            <a:r>
              <a:rPr b="0" lang="zh-CN" sz="2000" spc="-1" strike="noStrike">
                <a:latin typeface="Arial"/>
              </a:rPr>
              <a:t>；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zh-CN" sz="2000" spc="-1" strike="noStrike">
                <a:latin typeface="Arial"/>
              </a:rPr>
              <a:t>随后，在实验数据的根目录中执行如下命令进行编译：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make clean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Make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zh-CN" sz="2000" spc="-1" strike="noStrike">
                <a:latin typeface="Arial"/>
              </a:rPr>
              <a:t>执行</a:t>
            </a:r>
            <a:r>
              <a:rPr b="0" lang="en-US" sz="2000" spc="-1" strike="noStrike">
                <a:latin typeface="Arial"/>
              </a:rPr>
              <a:t>make</a:t>
            </a:r>
            <a:r>
              <a:rPr b="0" lang="zh-CN" sz="2000" spc="-1" strike="noStrike">
                <a:latin typeface="Arial"/>
              </a:rPr>
              <a:t>命令时，相应</a:t>
            </a:r>
            <a:r>
              <a:rPr b="0" lang="en-US" sz="2000" spc="-1" strike="noStrike">
                <a:latin typeface="Arial"/>
              </a:rPr>
              <a:t>Makefile</a:t>
            </a:r>
            <a:r>
              <a:rPr b="0" lang="zh-CN" sz="2000" spc="-1" strike="noStrike">
                <a:latin typeface="Arial"/>
              </a:rPr>
              <a:t>将创建一个名为“</a:t>
            </a:r>
            <a:r>
              <a:rPr b="0" lang="en-US" sz="2000" spc="-1" strike="noStrike">
                <a:latin typeface="Arial"/>
              </a:rPr>
              <a:t>-handin.tar”</a:t>
            </a:r>
            <a:r>
              <a:rPr b="0" lang="zh-CN" sz="2000" spc="-1" strike="noStrike">
                <a:latin typeface="Arial"/>
              </a:rPr>
              <a:t>的文件，其中包含你需要提交的</a:t>
            </a:r>
            <a:r>
              <a:rPr b="0" lang="en-US" sz="2000" spc="-1" strike="noStrike">
                <a:latin typeface="Arial"/>
              </a:rPr>
              <a:t>csim.c</a:t>
            </a:r>
            <a:r>
              <a:rPr b="0" lang="zh-CN" sz="2000" spc="-1" strike="noStrike">
                <a:latin typeface="Arial"/>
              </a:rPr>
              <a:t>文件。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zh-CN" sz="2000" spc="-1" strike="noStrike">
                <a:latin typeface="Arial"/>
              </a:rPr>
              <a:t>提交时需要将该</a:t>
            </a:r>
            <a:r>
              <a:rPr b="0" lang="en-US" sz="2000" spc="-1" strike="noStrike">
                <a:latin typeface="Arial"/>
              </a:rPr>
              <a:t>tar</a:t>
            </a:r>
            <a:r>
              <a:rPr b="0" lang="zh-CN" sz="2000" spc="-1" strike="noStrike">
                <a:latin typeface="Arial"/>
              </a:rPr>
              <a:t>文件重命名为“姓名</a:t>
            </a:r>
            <a:r>
              <a:rPr b="0" lang="en-US" sz="2000" spc="-1" strike="noStrike">
                <a:latin typeface="Arial"/>
              </a:rPr>
              <a:t>+</a:t>
            </a:r>
            <a:r>
              <a:rPr b="0" lang="zh-CN" sz="2000" spc="-1" strike="noStrike">
                <a:latin typeface="Arial"/>
              </a:rPr>
              <a:t>学号</a:t>
            </a:r>
            <a:r>
              <a:rPr b="0" lang="en-US" sz="2000" spc="-1" strike="noStrike">
                <a:latin typeface="Arial"/>
              </a:rPr>
              <a:t>.tar”</a:t>
            </a:r>
            <a:r>
              <a:rPr b="0" lang="zh-CN" sz="2000" spc="-1" strike="noStrike">
                <a:latin typeface="Arial"/>
              </a:rPr>
              <a:t>并提交。 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36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3FD80A34-2297-4A4C-B3E7-1B906C76CE75}" type="slidenum">
              <a:rPr b="0" lang="en-US" sz="1200" spc="-1" strike="noStrike">
                <a:solidFill>
                  <a:srgbClr val="000000"/>
                </a:solidFill>
                <a:latin typeface="Arial"/>
                <a:ea typeface="宋体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3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zh-CN" sz="2000" spc="-1" strike="noStrike">
                <a:latin typeface="Arial"/>
              </a:rPr>
              <a:t>谢谢大家！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39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E6A9B1EB-45D7-407E-8A70-B4F5A6A72FFB}" type="slidenum">
              <a:rPr b="0" lang="en-US" sz="1200" spc="-1" strike="noStrike">
                <a:solidFill>
                  <a:srgbClr val="000000"/>
                </a:solidFill>
                <a:latin typeface="Arial"/>
                <a:ea typeface="宋体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1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zh-CN" sz="2000" spc="-1" strike="noStrike">
                <a:latin typeface="Arial"/>
              </a:rPr>
              <a:t>本实验主要用于帮助大家理解</a:t>
            </a:r>
            <a:r>
              <a:rPr b="0" lang="en-US" sz="2000" spc="-1" strike="noStrike">
                <a:latin typeface="Arial"/>
              </a:rPr>
              <a:t>cache</a:t>
            </a:r>
            <a:r>
              <a:rPr b="0" lang="zh-CN" sz="2000" spc="-1" strike="noStrike">
                <a:latin typeface="Arial"/>
              </a:rPr>
              <a:t>的基本工作原理，以及如何实现一个高效的事件驱动的模拟器。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zh-CN" sz="2000" spc="-1" strike="noStrike">
                <a:latin typeface="Arial"/>
              </a:rPr>
              <a:t>实验内容为编写一个</a:t>
            </a:r>
            <a:r>
              <a:rPr b="0" lang="en-US" sz="2000" spc="-1" strike="noStrike">
                <a:latin typeface="Arial"/>
              </a:rPr>
              <a:t>C</a:t>
            </a:r>
            <a:r>
              <a:rPr b="0" lang="zh-CN" sz="2000" spc="-1" strike="noStrike">
                <a:latin typeface="Arial"/>
              </a:rPr>
              <a:t>语言程序，模拟一个</a:t>
            </a:r>
            <a:r>
              <a:rPr b="0" lang="en-US" sz="2000" spc="-1" strike="noStrike">
                <a:latin typeface="Arial"/>
              </a:rPr>
              <a:t>cache</a:t>
            </a:r>
            <a:r>
              <a:rPr b="0" lang="zh-CN" sz="2000" spc="-1" strike="noStrike">
                <a:latin typeface="Arial"/>
              </a:rPr>
              <a:t>子系统的行为，这个程序的开发代码量大约是</a:t>
            </a:r>
            <a:r>
              <a:rPr b="0" lang="en-US" sz="2000" spc="-1" strike="noStrike">
                <a:latin typeface="Arial"/>
              </a:rPr>
              <a:t>200</a:t>
            </a:r>
            <a:r>
              <a:rPr b="0" lang="zh-CN" sz="2000" spc="-1" strike="noStrike">
                <a:latin typeface="Arial"/>
              </a:rPr>
              <a:t>到</a:t>
            </a:r>
            <a:r>
              <a:rPr b="0" lang="en-US" sz="2000" spc="-1" strike="noStrike">
                <a:latin typeface="Arial"/>
              </a:rPr>
              <a:t>300</a:t>
            </a:r>
            <a:r>
              <a:rPr b="0" lang="zh-CN" sz="2000" spc="-1" strike="noStrike">
                <a:latin typeface="Arial"/>
              </a:rPr>
              <a:t>行。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zh-CN" sz="2000" spc="-1" strike="noStrike">
                <a:latin typeface="Arial"/>
              </a:rPr>
              <a:t>本实验的环境要求为：</a:t>
            </a:r>
            <a:r>
              <a:rPr b="0" lang="en-US" sz="2000" spc="-1" strike="noStrike">
                <a:latin typeface="Arial"/>
              </a:rPr>
              <a:t>64</a:t>
            </a:r>
            <a:r>
              <a:rPr b="0" lang="zh-CN" sz="2000" spc="-1" strike="noStrike">
                <a:latin typeface="Arial"/>
              </a:rPr>
              <a:t>位的</a:t>
            </a:r>
            <a:r>
              <a:rPr b="0" lang="en-US" sz="2000" spc="-1" strike="noStrike">
                <a:latin typeface="Arial"/>
              </a:rPr>
              <a:t>linux</a:t>
            </a:r>
            <a:r>
              <a:rPr b="0" lang="zh-CN" sz="2000" spc="-1" strike="noStrike">
                <a:latin typeface="Arial"/>
              </a:rPr>
              <a:t>操作系统，以及运行于其上的基本</a:t>
            </a:r>
            <a:r>
              <a:rPr b="0" lang="en-US" sz="2000" spc="-1" strike="noStrike">
                <a:latin typeface="Arial"/>
              </a:rPr>
              <a:t>C</a:t>
            </a:r>
            <a:r>
              <a:rPr b="0" lang="zh-CN" sz="2000" spc="-1" strike="noStrike">
                <a:latin typeface="Arial"/>
              </a:rPr>
              <a:t>语言开发环境。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12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CA0F6CD2-A6DA-4DB8-9449-B8D3C1AC7415}" type="slidenum">
              <a:rPr b="0" lang="en-US" sz="1200" spc="-1" strike="noStrike">
                <a:solidFill>
                  <a:srgbClr val="000000"/>
                </a:solidFill>
                <a:latin typeface="Arial"/>
                <a:ea typeface="宋体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1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zh-CN" sz="2000" spc="-1" strike="noStrike">
                <a:latin typeface="Arial"/>
              </a:rPr>
              <a:t>本实验的数据包为：</a:t>
            </a:r>
            <a:r>
              <a:rPr b="0" lang="en-US" sz="1200" spc="-1" strike="noStrike">
                <a:latin typeface="Arial"/>
              </a:rPr>
              <a:t>cachelab-handout.tar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zh-CN" sz="2000" spc="-1" strike="noStrike">
                <a:latin typeface="Arial"/>
              </a:rPr>
              <a:t>数据包可以在同一工作目录下使用：</a:t>
            </a:r>
            <a:r>
              <a:rPr b="0" lang="en-US" sz="2000" spc="-1" strike="noStrike">
                <a:latin typeface="Arial"/>
              </a:rPr>
              <a:t>tar xvf </a:t>
            </a:r>
            <a:r>
              <a:rPr b="0" lang="en-US" sz="1200" spc="-1" strike="noStrike">
                <a:latin typeface="Arial"/>
              </a:rPr>
              <a:t>cachelab-handout.tar</a:t>
            </a:r>
            <a:r>
              <a:rPr b="0" lang="zh-CN" sz="1200" spc="-1" strike="noStrike">
                <a:latin typeface="Arial"/>
              </a:rPr>
              <a:t>解压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h-CN" sz="2000" spc="-1" strike="noStrike">
                <a:latin typeface="Arial"/>
              </a:rPr>
              <a:t>解压得到的文件夹中，有</a:t>
            </a:r>
            <a:r>
              <a:rPr b="0" lang="en-US" sz="2000" spc="-1" strike="noStrike">
                <a:latin typeface="Arial"/>
              </a:rPr>
              <a:t>4</a:t>
            </a:r>
            <a:r>
              <a:rPr b="0" lang="zh-CN" sz="2000" spc="-1" strike="noStrike">
                <a:latin typeface="Arial"/>
              </a:rPr>
              <a:t>个重要文件与目录：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h-CN" sz="2000" spc="-1" strike="noStrike">
                <a:latin typeface="Arial"/>
              </a:rPr>
              <a:t>一是</a:t>
            </a:r>
            <a:r>
              <a:rPr b="0" lang="en-US" sz="1200" spc="-1" strike="noStrike">
                <a:latin typeface="Arial"/>
              </a:rPr>
              <a:t>csim.c</a:t>
            </a:r>
            <a:r>
              <a:rPr b="0" lang="zh-CN" sz="1200" spc="-1" strike="noStrike">
                <a:latin typeface="Arial"/>
              </a:rPr>
              <a:t>文件，也就是实验中需要修改和提交的</a:t>
            </a:r>
            <a:r>
              <a:rPr b="0" lang="en-US" sz="1200" spc="-1" strike="noStrike">
                <a:latin typeface="Arial"/>
              </a:rPr>
              <a:t>cache</a:t>
            </a:r>
            <a:r>
              <a:rPr b="0" lang="zh-CN" sz="1200" spc="-1" strike="noStrike">
                <a:latin typeface="Arial"/>
              </a:rPr>
              <a:t>模拟程序；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h-CN" sz="1200" spc="-1" strike="noStrike">
                <a:latin typeface="Arial"/>
              </a:rPr>
              <a:t>二是</a:t>
            </a:r>
            <a:r>
              <a:rPr b="0" lang="en-US" sz="1200" spc="-1" strike="noStrike">
                <a:latin typeface="Arial"/>
              </a:rPr>
              <a:t>csim-ref</a:t>
            </a:r>
            <a:r>
              <a:rPr b="0" lang="zh-CN" sz="1200" spc="-1" strike="noStrike">
                <a:latin typeface="Arial"/>
              </a:rPr>
              <a:t>文件，其为供参考的二进制可执行</a:t>
            </a:r>
            <a:r>
              <a:rPr b="0" lang="en-US" sz="1200" spc="-1" strike="noStrike">
                <a:latin typeface="Arial"/>
              </a:rPr>
              <a:t>cache</a:t>
            </a:r>
            <a:r>
              <a:rPr b="0" lang="zh-CN" sz="1200" spc="-1" strike="noStrike">
                <a:latin typeface="Arial"/>
              </a:rPr>
              <a:t>模拟器，这个模拟器能够模拟一个具有任意大小、关联度和</a:t>
            </a:r>
            <a:r>
              <a:rPr b="0" lang="en-US" sz="1200" spc="-1" strike="noStrike">
                <a:latin typeface="Arial"/>
              </a:rPr>
              <a:t>LRU</a:t>
            </a:r>
            <a:r>
              <a:rPr b="0" lang="zh-CN" sz="1200" spc="-1" strike="noStrike">
                <a:latin typeface="Arial"/>
              </a:rPr>
              <a:t>（</a:t>
            </a:r>
            <a:r>
              <a:rPr b="0" lang="en-US" sz="1200" spc="-1" strike="noStrike">
                <a:latin typeface="Arial"/>
              </a:rPr>
              <a:t>least-recently used</a:t>
            </a:r>
            <a:r>
              <a:rPr b="0" lang="zh-CN" sz="1200" spc="-1" strike="noStrike">
                <a:latin typeface="Arial"/>
              </a:rPr>
              <a:t>）替换策略的</a:t>
            </a:r>
            <a:r>
              <a:rPr b="0" lang="en-US" sz="1200" spc="-1" strike="noStrike">
                <a:latin typeface="Arial"/>
              </a:rPr>
              <a:t>Cache</a:t>
            </a:r>
            <a:r>
              <a:rPr b="0" lang="zh-CN" sz="1200" spc="-1" strike="noStrike">
                <a:latin typeface="Arial"/>
              </a:rPr>
              <a:t>；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h-CN" sz="2000" spc="-1" strike="noStrike">
                <a:latin typeface="Arial"/>
              </a:rPr>
              <a:t>三是</a:t>
            </a:r>
            <a:r>
              <a:rPr b="0" lang="en-US" sz="2000" spc="-1" strike="noStrike">
                <a:latin typeface="Arial"/>
              </a:rPr>
              <a:t>traces</a:t>
            </a:r>
            <a:r>
              <a:rPr b="0" lang="zh-CN" sz="2000" spc="-1" strike="noStrike">
                <a:latin typeface="Arial"/>
              </a:rPr>
              <a:t>目录，其包含一组参考内存访问轨迹文件（</a:t>
            </a:r>
            <a:r>
              <a:rPr b="0" lang="en-US" sz="2000" spc="-1" strike="noStrike">
                <a:latin typeface="Arial"/>
              </a:rPr>
              <a:t>reference trace files</a:t>
            </a:r>
            <a:r>
              <a:rPr b="0" lang="zh-CN" sz="2000" spc="-1" strike="noStrike">
                <a:latin typeface="Arial"/>
              </a:rPr>
              <a:t>），用以评估</a:t>
            </a:r>
            <a:r>
              <a:rPr b="0" lang="en-US" sz="2000" spc="-1" strike="noStrike">
                <a:latin typeface="Arial"/>
              </a:rPr>
              <a:t>Cache</a:t>
            </a:r>
            <a:r>
              <a:rPr b="0" lang="zh-CN" sz="2000" spc="-1" strike="noStrike">
                <a:latin typeface="Arial"/>
              </a:rPr>
              <a:t>模拟器的正确性；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h-CN" sz="2000" spc="-1" strike="noStrike">
                <a:latin typeface="Arial"/>
              </a:rPr>
              <a:t>四是</a:t>
            </a:r>
            <a:r>
              <a:rPr b="0" lang="en-US" sz="1200" spc="-1" strike="noStrike">
                <a:latin typeface="Arial"/>
              </a:rPr>
              <a:t>test-csim</a:t>
            </a:r>
            <a:r>
              <a:rPr b="0" lang="zh-CN" sz="1200" spc="-1" strike="noStrike">
                <a:latin typeface="Arial"/>
              </a:rPr>
              <a:t>文件，这是一个测试程序，用以验证</a:t>
            </a:r>
            <a:r>
              <a:rPr b="0" lang="en-US" sz="1200" spc="-1" strike="noStrike">
                <a:latin typeface="Arial"/>
              </a:rPr>
              <a:t>Cache</a:t>
            </a:r>
            <a:r>
              <a:rPr b="0" lang="zh-CN" sz="1200" spc="-1" strike="noStrike">
                <a:latin typeface="Arial"/>
              </a:rPr>
              <a:t>模拟器在上述参考内存访问轨迹上的正确性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</p:txBody>
      </p:sp>
      <p:sp>
        <p:nvSpPr>
          <p:cNvPr id="315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3DB7CFBF-688E-427A-94E2-D3BE6B3125F7}" type="slidenum">
              <a:rPr b="0" lang="en-US" sz="1200" spc="-1" strike="noStrike">
                <a:solidFill>
                  <a:srgbClr val="000000"/>
                </a:solidFill>
                <a:latin typeface="Arial"/>
                <a:ea typeface="宋体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1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zh-CN" sz="2000" spc="-1" strike="noStrike">
                <a:latin typeface="Arial"/>
              </a:rPr>
              <a:t>下面重点介绍内存访问轨迹文件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zh-CN" sz="2000" spc="-1" strike="noStrike">
                <a:latin typeface="Arial"/>
              </a:rPr>
              <a:t>（</a:t>
            </a:r>
            <a:r>
              <a:rPr b="0" lang="en-US" sz="2000" spc="-1" strike="noStrike">
                <a:latin typeface="Arial"/>
              </a:rPr>
              <a:t>1</a:t>
            </a:r>
            <a:r>
              <a:rPr b="0" lang="zh-CN" sz="2000" spc="-1" strike="noStrike">
                <a:latin typeface="Arial"/>
              </a:rPr>
              <a:t>）这些文件所包含内容是</a:t>
            </a:r>
            <a:r>
              <a:rPr b="0" lang="en-US" sz="2000" spc="-1" strike="noStrike">
                <a:latin typeface="Arial"/>
              </a:rPr>
              <a:t>cache</a:t>
            </a:r>
            <a:r>
              <a:rPr b="0" lang="zh-CN" sz="2000" spc="-1" strike="noStrike">
                <a:latin typeface="Arial"/>
              </a:rPr>
              <a:t>模拟器的主要输入（测试用例），文件均位于刚才提到的</a:t>
            </a:r>
            <a:r>
              <a:rPr b="0" lang="en-US" sz="2000" spc="-1" strike="noStrike">
                <a:latin typeface="Arial"/>
              </a:rPr>
              <a:t>traces</a:t>
            </a:r>
            <a:r>
              <a:rPr b="0" lang="zh-CN" sz="2000" spc="-1" strike="noStrike">
                <a:latin typeface="Arial"/>
              </a:rPr>
              <a:t>目录下；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h-CN" sz="2000" spc="-1" strike="noStrike">
                <a:latin typeface="Arial"/>
              </a:rPr>
              <a:t>（</a:t>
            </a:r>
            <a:r>
              <a:rPr b="0" lang="en-US" sz="2000" spc="-1" strike="noStrike">
                <a:latin typeface="Arial"/>
              </a:rPr>
              <a:t>2</a:t>
            </a:r>
            <a:r>
              <a:rPr b="0" lang="zh-CN" sz="2000" spc="-1" strike="noStrike">
                <a:latin typeface="Arial"/>
              </a:rPr>
              <a:t>）文件记录了某一程序在运行过程中访问内存的序列及其参数（地址、大小等）；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zh-CN" sz="2000" spc="-1" strike="noStrike">
                <a:latin typeface="Arial"/>
              </a:rPr>
              <a:t>（</a:t>
            </a:r>
            <a:r>
              <a:rPr b="0" lang="en-US" sz="2000" spc="-1" strike="noStrike">
                <a:latin typeface="Arial"/>
              </a:rPr>
              <a:t>3</a:t>
            </a:r>
            <a:r>
              <a:rPr b="0" lang="zh-CN" sz="2000" spc="-1" strike="noStrike">
                <a:latin typeface="Arial"/>
              </a:rPr>
              <a:t>）每行记录</a:t>
            </a:r>
            <a:r>
              <a:rPr b="0" lang="en-US" sz="2000" spc="-1" strike="noStrike">
                <a:latin typeface="Arial"/>
              </a:rPr>
              <a:t>1</a:t>
            </a:r>
            <a:r>
              <a:rPr b="0" lang="zh-CN" sz="2000" spc="-1" strike="noStrike">
                <a:latin typeface="Arial"/>
              </a:rPr>
              <a:t>或</a:t>
            </a:r>
            <a:r>
              <a:rPr b="0" lang="en-US" sz="2000" spc="-1" strike="noStrike">
                <a:latin typeface="Arial"/>
              </a:rPr>
              <a:t>2</a:t>
            </a:r>
            <a:r>
              <a:rPr b="0" lang="zh-CN" sz="2000" spc="-1" strike="noStrike">
                <a:latin typeface="Arial"/>
              </a:rPr>
              <a:t>次内存访问的信息，分为</a:t>
            </a:r>
            <a:r>
              <a:rPr b="0" lang="en-US" sz="2000" spc="-1" strike="noStrike">
                <a:latin typeface="Arial"/>
              </a:rPr>
              <a:t>3</a:t>
            </a:r>
            <a:r>
              <a:rPr b="0" lang="zh-CN" sz="2000" spc="-1" strike="noStrike">
                <a:latin typeface="Arial"/>
              </a:rPr>
              <a:t>个段，每段之间用空格分开，各段格式如下：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zh-CN" sz="2000" spc="-1" strike="noStrike">
                <a:latin typeface="Arial"/>
              </a:rPr>
              <a:t>第一段是</a:t>
            </a:r>
            <a:r>
              <a:rPr b="0" lang="en-US" sz="2000" spc="-1" strike="noStrike">
                <a:latin typeface="Arial"/>
              </a:rPr>
              <a:t>0</a:t>
            </a:r>
            <a:r>
              <a:rPr b="0" lang="zh-CN" sz="2000" spc="-1" strike="noStrike">
                <a:latin typeface="Arial"/>
              </a:rPr>
              <a:t>或</a:t>
            </a:r>
            <a:r>
              <a:rPr b="0" lang="en-US" sz="2000" spc="-1" strike="noStrike">
                <a:latin typeface="Arial"/>
              </a:rPr>
              <a:t>1</a:t>
            </a:r>
            <a:r>
              <a:rPr b="0" lang="zh-CN" sz="2000" spc="-1" strike="noStrike">
                <a:latin typeface="Arial"/>
              </a:rPr>
              <a:t>个空格；第二段是一个字母，表示该内存访问的类型，可为</a:t>
            </a:r>
            <a:r>
              <a:rPr b="0" lang="en-US" sz="2000" spc="-1" strike="noStrike">
                <a:latin typeface="Arial"/>
              </a:rPr>
              <a:t>I</a:t>
            </a:r>
            <a:r>
              <a:rPr b="0" lang="zh-CN" sz="2000" spc="-1" strike="noStrike">
                <a:latin typeface="Arial"/>
              </a:rPr>
              <a:t>、</a:t>
            </a:r>
            <a:r>
              <a:rPr b="0" lang="en-US" sz="2000" spc="-1" strike="noStrike">
                <a:latin typeface="Arial"/>
              </a:rPr>
              <a:t>L</a:t>
            </a:r>
            <a:r>
              <a:rPr b="0" lang="zh-CN" sz="2000" spc="-1" strike="noStrike">
                <a:latin typeface="Arial"/>
              </a:rPr>
              <a:t>、</a:t>
            </a:r>
            <a:r>
              <a:rPr b="0" lang="en-US" sz="2000" spc="-1" strike="noStrike">
                <a:latin typeface="Arial"/>
              </a:rPr>
              <a:t>S</a:t>
            </a:r>
            <a:r>
              <a:rPr b="0" lang="zh-CN" sz="2000" spc="-1" strike="noStrike">
                <a:latin typeface="Arial"/>
              </a:rPr>
              <a:t>或</a:t>
            </a:r>
            <a:r>
              <a:rPr b="0" lang="en-US" sz="2000" spc="-1" strike="noStrike">
                <a:latin typeface="Arial"/>
              </a:rPr>
              <a:t>M</a:t>
            </a:r>
            <a:r>
              <a:rPr b="0" lang="zh-CN" sz="2000" spc="-1" strike="noStrike">
                <a:latin typeface="Arial"/>
              </a:rPr>
              <a:t>，其中</a:t>
            </a:r>
            <a:r>
              <a:rPr b="0" lang="en-US" sz="2000" spc="-1" strike="noStrike">
                <a:latin typeface="Arial"/>
              </a:rPr>
              <a:t>I</a:t>
            </a:r>
            <a:r>
              <a:rPr b="0" lang="zh-CN" sz="2000" spc="-1" strike="noStrike">
                <a:latin typeface="Arial"/>
              </a:rPr>
              <a:t>表示指令装载，</a:t>
            </a:r>
            <a:r>
              <a:rPr b="0" lang="en-US" sz="2000" spc="-1" strike="noStrike">
                <a:latin typeface="Arial"/>
              </a:rPr>
              <a:t>L</a:t>
            </a:r>
            <a:r>
              <a:rPr b="0" lang="zh-CN" sz="2000" spc="-1" strike="noStrike">
                <a:latin typeface="Arial"/>
              </a:rPr>
              <a:t>表示数据装载，</a:t>
            </a:r>
            <a:r>
              <a:rPr b="0" lang="en-US" sz="2000" spc="-1" strike="noStrike">
                <a:latin typeface="Arial"/>
              </a:rPr>
              <a:t>S</a:t>
            </a:r>
            <a:r>
              <a:rPr b="0" lang="zh-CN" sz="2000" spc="-1" strike="noStrike">
                <a:latin typeface="Arial"/>
              </a:rPr>
              <a:t>表示数据存储，</a:t>
            </a:r>
            <a:r>
              <a:rPr b="0" lang="en-US" sz="2000" spc="-1" strike="noStrike">
                <a:latin typeface="Arial"/>
              </a:rPr>
              <a:t>M</a:t>
            </a:r>
            <a:r>
              <a:rPr b="0" lang="zh-CN" sz="2000" spc="-1" strike="noStrike">
                <a:latin typeface="Arial"/>
              </a:rPr>
              <a:t>表示数据修改，即数据装载后接数据存储；第三段为内存访问的地址与字节数量，前者是一个</a:t>
            </a:r>
            <a:r>
              <a:rPr b="0" lang="en-US" sz="2000" spc="-1" strike="noStrike">
                <a:latin typeface="Arial"/>
              </a:rPr>
              <a:t>16</a:t>
            </a:r>
            <a:r>
              <a:rPr b="0" lang="zh-CN" sz="2000" spc="-1" strike="noStrike">
                <a:latin typeface="Arial"/>
              </a:rPr>
              <a:t>进制数字，后者是一个</a:t>
            </a:r>
            <a:r>
              <a:rPr b="0" lang="en-US" sz="2000" spc="-1" strike="noStrike">
                <a:latin typeface="Arial"/>
              </a:rPr>
              <a:t>10</a:t>
            </a:r>
            <a:r>
              <a:rPr b="0" lang="zh-CN" sz="2000" spc="-1" strike="noStrike">
                <a:latin typeface="Arial"/>
              </a:rPr>
              <a:t>进制数字，两者之间用’</a:t>
            </a:r>
            <a:r>
              <a:rPr b="0" lang="en-US" sz="2000" spc="-1" strike="noStrike">
                <a:latin typeface="Arial"/>
              </a:rPr>
              <a:t>,’</a:t>
            </a:r>
            <a:r>
              <a:rPr b="0" lang="zh-CN" sz="2000" spc="-1" strike="noStrike">
                <a:latin typeface="Arial"/>
              </a:rPr>
              <a:t>逗号隔开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zh-CN" sz="2000" spc="-1" strike="noStrike">
                <a:latin typeface="Arial"/>
              </a:rPr>
              <a:t>（</a:t>
            </a:r>
            <a:r>
              <a:rPr b="0" lang="en-US" sz="2000" spc="-1" strike="noStrike">
                <a:latin typeface="Arial"/>
              </a:rPr>
              <a:t>4</a:t>
            </a:r>
            <a:r>
              <a:rPr b="0" lang="zh-CN" sz="2000" spc="-1" strike="noStrike">
                <a:latin typeface="Arial"/>
              </a:rPr>
              <a:t>）这里给出了几个例子，需要注意的是</a:t>
            </a:r>
            <a:r>
              <a:rPr b="0" lang="en-US" sz="2000" spc="-1" strike="noStrike">
                <a:latin typeface="Arial"/>
              </a:rPr>
              <a:t>I</a:t>
            </a:r>
            <a:r>
              <a:rPr b="0" lang="zh-CN" sz="2000" spc="-1" strike="noStrike">
                <a:latin typeface="Arial"/>
              </a:rPr>
              <a:t>类型内存访问记录前没有空格，</a:t>
            </a:r>
            <a:r>
              <a:rPr b="0" lang="en-US" sz="2000" spc="-1" strike="noStrike">
                <a:latin typeface="Arial"/>
              </a:rPr>
              <a:t>M</a:t>
            </a:r>
            <a:r>
              <a:rPr b="0" lang="zh-CN" sz="2000" spc="-1" strike="noStrike">
                <a:latin typeface="Arial"/>
              </a:rPr>
              <a:t>、</a:t>
            </a:r>
            <a:r>
              <a:rPr b="0" lang="en-US" sz="2000" spc="-1" strike="noStrike">
                <a:latin typeface="Arial"/>
              </a:rPr>
              <a:t>L</a:t>
            </a:r>
            <a:r>
              <a:rPr b="0" lang="zh-CN" sz="2000" spc="-1" strike="noStrike">
                <a:latin typeface="Arial"/>
              </a:rPr>
              <a:t>、</a:t>
            </a:r>
            <a:r>
              <a:rPr b="0" lang="en-US" sz="2000" spc="-1" strike="noStrike">
                <a:latin typeface="Arial"/>
              </a:rPr>
              <a:t>S</a:t>
            </a:r>
            <a:r>
              <a:rPr b="0" lang="zh-CN" sz="2000" spc="-1" strike="noStrike">
                <a:latin typeface="Arial"/>
              </a:rPr>
              <a:t>类型内存访问记录前有空格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18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2B817152-538E-4A8E-8D6E-625B229D118F}" type="slidenum">
              <a:rPr b="0" lang="en-US" sz="1200" spc="-1" strike="noStrike">
                <a:solidFill>
                  <a:srgbClr val="000000"/>
                </a:solidFill>
                <a:latin typeface="Arial"/>
                <a:ea typeface="宋体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2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zh-CN" sz="2000" spc="-1" strike="noStrike">
                <a:latin typeface="Arial"/>
              </a:rPr>
              <a:t>再来看实验内容：编写</a:t>
            </a:r>
            <a:r>
              <a:rPr b="0" lang="en-US" sz="2000" spc="-1" strike="noStrike">
                <a:latin typeface="Arial"/>
              </a:rPr>
              <a:t>cache</a:t>
            </a:r>
            <a:r>
              <a:rPr b="0" lang="zh-CN" sz="2000" spc="-1" strike="noStrike">
                <a:latin typeface="Arial"/>
              </a:rPr>
              <a:t>模拟器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zh-CN" sz="2000" spc="-1" strike="noStrike">
                <a:latin typeface="Arial"/>
              </a:rPr>
              <a:t>具体任务是：在</a:t>
            </a:r>
            <a:r>
              <a:rPr b="0" lang="en-US" sz="2000" spc="-1" strike="noStrike">
                <a:latin typeface="Arial"/>
              </a:rPr>
              <a:t>csim.c</a:t>
            </a:r>
            <a:r>
              <a:rPr b="0" lang="zh-CN" sz="2000" spc="-1" strike="noStrike">
                <a:latin typeface="Arial"/>
              </a:rPr>
              <a:t>提供的程序框架中，编写实现一个</a:t>
            </a:r>
            <a:r>
              <a:rPr b="0" lang="en-US" sz="2000" spc="-1" strike="noStrike">
                <a:latin typeface="Arial"/>
              </a:rPr>
              <a:t>Cache</a:t>
            </a:r>
            <a:r>
              <a:rPr b="0" lang="zh-CN" sz="2000" spc="-1" strike="noStrike">
                <a:latin typeface="Arial"/>
              </a:rPr>
              <a:t>模拟器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zh-CN" sz="2000" spc="-1" strike="noStrike">
                <a:latin typeface="Arial"/>
              </a:rPr>
              <a:t>模拟器的主要输入是内存访问轨迹；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zh-CN" sz="2000" spc="-1" strike="noStrike">
                <a:latin typeface="Arial"/>
              </a:rPr>
              <a:t>主要操作是模拟缓存相对内存访问轨迹的命中与缺失行为；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zh-CN" sz="2000" spc="-1" strike="noStrike">
                <a:latin typeface="Arial"/>
              </a:rPr>
              <a:t>主要输出是命中、缺失以及缓存行淘汰（缺失）的总数。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zh-CN" sz="2000" spc="-1" strike="noStrike">
                <a:latin typeface="Arial"/>
              </a:rPr>
              <a:t>模拟器完成后，编译出的程序能够接受与参考缓存模拟器</a:t>
            </a:r>
            <a:r>
              <a:rPr b="0" lang="en-US" sz="2000" spc="-1" strike="noStrike">
                <a:latin typeface="Arial"/>
              </a:rPr>
              <a:t>csim-ref</a:t>
            </a:r>
            <a:r>
              <a:rPr b="0" lang="zh-CN" sz="2000" spc="-1" strike="noStrike">
                <a:latin typeface="Arial"/>
              </a:rPr>
              <a:t>相同的命令行参数，并产生一致的输出结果。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41"/>
              </a:spcBef>
            </a:pPr>
            <a:r>
              <a:rPr b="0" lang="zh-CN" sz="2000" spc="-1" strike="noStrike">
                <a:latin typeface="Arial"/>
              </a:rPr>
              <a:t>命令行的格式介绍如下：其中，</a:t>
            </a:r>
            <a:r>
              <a:rPr b="0" lang="en-US" sz="2000" spc="-1" strike="noStrike">
                <a:latin typeface="Arial"/>
              </a:rPr>
              <a:t>-h</a:t>
            </a:r>
            <a:r>
              <a:rPr b="0" lang="zh-CN" sz="2000" spc="-1" strike="noStrike">
                <a:latin typeface="Arial"/>
              </a:rPr>
              <a:t>为显示帮助信息，</a:t>
            </a:r>
            <a:r>
              <a:rPr b="0" lang="en-US" sz="2000" spc="-1" strike="noStrike">
                <a:latin typeface="Arial"/>
              </a:rPr>
              <a:t>-v</a:t>
            </a:r>
            <a:r>
              <a:rPr b="0" lang="zh-CN" sz="2000" spc="-1" strike="noStrike">
                <a:latin typeface="Arial"/>
              </a:rPr>
              <a:t>现式轨迹信息，这两个都是可选的；</a:t>
            </a:r>
            <a:r>
              <a:rPr b="0" lang="en-US" sz="2000" spc="-1" strike="noStrike">
                <a:latin typeface="Arial"/>
              </a:rPr>
              <a:t>-s</a:t>
            </a:r>
            <a:r>
              <a:rPr b="0" lang="zh-CN" sz="2000" spc="-1" strike="noStrike">
                <a:latin typeface="Arial"/>
              </a:rPr>
              <a:t>后接组索引位数，</a:t>
            </a:r>
            <a:r>
              <a:rPr b="0" lang="en-US" sz="2000" spc="-1" strike="noStrike">
                <a:latin typeface="Arial"/>
              </a:rPr>
              <a:t>-E</a:t>
            </a:r>
            <a:r>
              <a:rPr b="0" lang="zh-CN" sz="2000" spc="-1" strike="noStrike">
                <a:latin typeface="Arial"/>
              </a:rPr>
              <a:t>后接关联度，即每组包含的缓存行数，</a:t>
            </a:r>
            <a:r>
              <a:rPr b="0" lang="en-US" sz="2000" spc="-1" strike="noStrike">
                <a:latin typeface="Arial"/>
              </a:rPr>
              <a:t>-b</a:t>
            </a:r>
            <a:r>
              <a:rPr b="0" lang="zh-CN" sz="2000" spc="-1" strike="noStrike">
                <a:latin typeface="Arial"/>
              </a:rPr>
              <a:t>后接内存块内地址位数，</a:t>
            </a:r>
            <a:r>
              <a:rPr b="0" lang="en-US" sz="2000" spc="-1" strike="noStrike">
                <a:latin typeface="Arial"/>
              </a:rPr>
              <a:t>-t</a:t>
            </a:r>
            <a:r>
              <a:rPr b="0" lang="zh-CN" sz="2000" spc="-1" strike="noStrike">
                <a:latin typeface="Arial"/>
              </a:rPr>
              <a:t>后接</a:t>
            </a:r>
            <a:r>
              <a:rPr b="0" lang="zh-CN" sz="1800" spc="-1" strike="noStrike">
                <a:latin typeface="Arial"/>
              </a:rPr>
              <a:t>内存访问轨迹文件名，后四个都是必选的。这里给出了一个具体的例子。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321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93CC5B80-C5D1-4F39-B429-1D78E626BCB2}" type="slidenum">
              <a:rPr b="0" lang="en-US" sz="1200" spc="-1" strike="noStrike">
                <a:solidFill>
                  <a:srgbClr val="000000"/>
                </a:solidFill>
                <a:latin typeface="Arial"/>
                <a:ea typeface="宋体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2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zh-CN" sz="2000" spc="-1" strike="noStrike">
                <a:latin typeface="Arial"/>
              </a:rPr>
              <a:t>对于</a:t>
            </a:r>
            <a:r>
              <a:rPr b="0" lang="en-US" sz="1200" spc="-1" strike="noStrike">
                <a:latin typeface="Arial"/>
              </a:rPr>
              <a:t>csim.c</a:t>
            </a:r>
            <a:r>
              <a:rPr b="0" lang="zh-CN" sz="1200" spc="-1" strike="noStrike">
                <a:latin typeface="Arial"/>
              </a:rPr>
              <a:t>文件，我们的要求是：</a:t>
            </a:r>
            <a:endParaRPr b="0" lang="en-US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zh-CN" sz="1200" spc="-1" strike="noStrike">
                <a:latin typeface="Arial"/>
              </a:rPr>
              <a:t>（</a:t>
            </a:r>
            <a:r>
              <a:rPr b="0" lang="en-US" sz="1200" spc="-1" strike="noStrike">
                <a:latin typeface="Arial"/>
              </a:rPr>
              <a:t>1</a:t>
            </a:r>
            <a:r>
              <a:rPr b="0" lang="zh-CN" sz="1200" spc="-1" strike="noStrike">
                <a:latin typeface="Arial"/>
              </a:rPr>
              <a:t>）模拟器必须在输入参数</a:t>
            </a:r>
            <a:r>
              <a:rPr b="0" lang="en-US" sz="1200" spc="-1" strike="noStrike">
                <a:latin typeface="Arial"/>
              </a:rPr>
              <a:t>s</a:t>
            </a:r>
            <a:r>
              <a:rPr b="0" lang="zh-CN" sz="1200" spc="-1" strike="noStrike">
                <a:latin typeface="Arial"/>
              </a:rPr>
              <a:t>、</a:t>
            </a:r>
            <a:r>
              <a:rPr b="0" lang="en-US" sz="1200" spc="-1" strike="noStrike">
                <a:latin typeface="Arial"/>
              </a:rPr>
              <a:t>E</a:t>
            </a:r>
            <a:r>
              <a:rPr b="0" lang="zh-CN" sz="1200" spc="-1" strike="noStrike">
                <a:latin typeface="Arial"/>
              </a:rPr>
              <a:t>、</a:t>
            </a:r>
            <a:r>
              <a:rPr b="0" lang="en-US" sz="1200" spc="-1" strike="noStrike">
                <a:latin typeface="Arial"/>
              </a:rPr>
              <a:t>b</a:t>
            </a:r>
            <a:r>
              <a:rPr b="0" lang="zh-CN" sz="1200" spc="-1" strike="noStrike">
                <a:latin typeface="Arial"/>
              </a:rPr>
              <a:t>设置为任意值时均能正确工作，也就是说，需要使用</a:t>
            </a:r>
            <a:r>
              <a:rPr b="0" lang="en-US" sz="1200" spc="-1" strike="noStrike">
                <a:latin typeface="Arial"/>
              </a:rPr>
              <a:t>malloc</a:t>
            </a:r>
            <a:r>
              <a:rPr b="0" lang="zh-CN" sz="1200" spc="-1" strike="noStrike">
                <a:latin typeface="Arial"/>
              </a:rPr>
              <a:t>函数（而不是代码中固定大小的值）来为模拟器中数据结构分配存储空间；</a:t>
            </a:r>
            <a:endParaRPr b="0" lang="en-US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zh-CN" sz="1200" spc="-1" strike="noStrike">
                <a:latin typeface="Arial"/>
              </a:rPr>
              <a:t>（</a:t>
            </a:r>
            <a:r>
              <a:rPr b="0" lang="en-US" sz="1200" spc="-1" strike="noStrike">
                <a:latin typeface="Arial"/>
              </a:rPr>
              <a:t>2</a:t>
            </a:r>
            <a:r>
              <a:rPr b="0" lang="zh-CN" sz="1200" spc="-1" strike="noStrike">
                <a:latin typeface="Arial"/>
              </a:rPr>
              <a:t>）我们的实验仅关心数据</a:t>
            </a:r>
            <a:r>
              <a:rPr b="0" lang="en-US" sz="1200" spc="-1" strike="noStrike">
                <a:latin typeface="Arial"/>
              </a:rPr>
              <a:t>Cache</a:t>
            </a:r>
            <a:r>
              <a:rPr b="0" lang="zh-CN" sz="1200" spc="-1" strike="noStrike">
                <a:latin typeface="Arial"/>
              </a:rPr>
              <a:t>的性能，因此模拟器应忽略所有指令</a:t>
            </a:r>
            <a:r>
              <a:rPr b="0" lang="en-US" sz="1200" spc="-1" strike="noStrike">
                <a:latin typeface="Arial"/>
              </a:rPr>
              <a:t>cache</a:t>
            </a:r>
            <a:r>
              <a:rPr b="0" lang="zh-CN" sz="1200" spc="-1" strike="noStrike">
                <a:latin typeface="Arial"/>
              </a:rPr>
              <a:t>访问（即轨迹中“</a:t>
            </a:r>
            <a:r>
              <a:rPr b="0" lang="en-US" sz="1200" spc="-1" strike="noStrike">
                <a:latin typeface="Arial"/>
              </a:rPr>
              <a:t>I”</a:t>
            </a:r>
            <a:r>
              <a:rPr b="0" lang="zh-CN" sz="1200" spc="-1" strike="noStrike">
                <a:latin typeface="Arial"/>
              </a:rPr>
              <a:t>起始的行）；</a:t>
            </a:r>
            <a:endParaRPr b="0" lang="en-US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zh-CN" sz="1200" spc="-1" strike="noStrike">
                <a:latin typeface="Arial"/>
              </a:rPr>
              <a:t>（</a:t>
            </a:r>
            <a:r>
              <a:rPr b="0" lang="en-US" sz="1200" spc="-1" strike="noStrike">
                <a:latin typeface="Arial"/>
              </a:rPr>
              <a:t>3</a:t>
            </a:r>
            <a:r>
              <a:rPr b="0" lang="zh-CN" sz="1200" spc="-1" strike="noStrike">
                <a:latin typeface="Arial"/>
              </a:rPr>
              <a:t>）在处理访问请求是，我们假设内存访问的地址总是正确对齐的，即一次内存访问从不跨越块的边界——因此可忽略访问轨迹中给出的访问请求大小；</a:t>
            </a:r>
            <a:endParaRPr b="0" lang="en-US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zh-CN" sz="1200" spc="-1" strike="noStrike">
                <a:latin typeface="Arial"/>
              </a:rPr>
              <a:t>（</a:t>
            </a:r>
            <a:r>
              <a:rPr b="0" lang="en-US" sz="1200" spc="-1" strike="noStrike">
                <a:latin typeface="Arial"/>
              </a:rPr>
              <a:t>4</a:t>
            </a:r>
            <a:r>
              <a:rPr b="0" lang="zh-CN" sz="1200" spc="-1" strike="noStrike">
                <a:latin typeface="Arial"/>
              </a:rPr>
              <a:t>）</a:t>
            </a:r>
            <a:r>
              <a:rPr b="0" lang="en-US" sz="1200" spc="-1" strike="noStrike">
                <a:latin typeface="Arial"/>
              </a:rPr>
              <a:t>main</a:t>
            </a:r>
            <a:r>
              <a:rPr b="0" lang="zh-CN" sz="1200" spc="-1" strike="noStrike">
                <a:latin typeface="Arial"/>
              </a:rPr>
              <a:t>函数最后必须调用</a:t>
            </a:r>
            <a:r>
              <a:rPr b="0" lang="en-US" sz="1200" spc="-1" strike="noStrike">
                <a:latin typeface="Arial"/>
              </a:rPr>
              <a:t>printSummary</a:t>
            </a:r>
            <a:r>
              <a:rPr b="0" lang="zh-CN" sz="1200" spc="-1" strike="noStrike">
                <a:latin typeface="Arial"/>
              </a:rPr>
              <a:t>函数输出结果，并如下传之以命中</a:t>
            </a:r>
            <a:r>
              <a:rPr b="0" lang="en-US" sz="1200" spc="-1" strike="noStrike">
                <a:latin typeface="Arial"/>
              </a:rPr>
              <a:t>hit</a:t>
            </a:r>
            <a:r>
              <a:rPr b="0" lang="zh-CN" sz="1200" spc="-1" strike="noStrike">
                <a:latin typeface="Arial"/>
              </a:rPr>
              <a:t>、缺失</a:t>
            </a:r>
            <a:r>
              <a:rPr b="0" lang="en-US" sz="1200" spc="-1" strike="noStrike">
                <a:latin typeface="Arial"/>
              </a:rPr>
              <a:t>miss</a:t>
            </a:r>
            <a:r>
              <a:rPr b="0" lang="zh-CN" sz="1200" spc="-1" strike="noStrike">
                <a:latin typeface="Arial"/>
              </a:rPr>
              <a:t>和淘汰</a:t>
            </a:r>
            <a:r>
              <a:rPr b="0" lang="en-US" sz="1200" spc="-1" strike="noStrike">
                <a:latin typeface="Arial"/>
              </a:rPr>
              <a:t>/</a:t>
            </a:r>
            <a:r>
              <a:rPr b="0" lang="zh-CN" sz="1200" spc="-1" strike="noStrike">
                <a:latin typeface="Arial"/>
              </a:rPr>
              <a:t>驱逐</a:t>
            </a:r>
            <a:r>
              <a:rPr b="0" lang="en-US" sz="1200" spc="-1" strike="noStrike">
                <a:latin typeface="Arial"/>
              </a:rPr>
              <a:t>eviction</a:t>
            </a:r>
            <a:r>
              <a:rPr b="0" lang="zh-CN" sz="1200" spc="-1" strike="noStrike">
                <a:latin typeface="Arial"/>
              </a:rPr>
              <a:t>的总数作为参数。</a:t>
            </a:r>
            <a:endParaRPr b="0" lang="en-US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zh-CN" sz="1200" spc="-1" strike="noStrike">
                <a:latin typeface="Arial"/>
              </a:rPr>
              <a:t>这里简要介绍了模拟器的处理器流程，需要强调的还是数据修改操作（</a:t>
            </a:r>
            <a:r>
              <a:rPr b="0" lang="en-US" sz="1200" spc="-1" strike="noStrike">
                <a:latin typeface="Arial"/>
              </a:rPr>
              <a:t>M</a:t>
            </a:r>
            <a:r>
              <a:rPr b="0" lang="zh-CN" sz="1200" spc="-1" strike="noStrike">
                <a:latin typeface="Arial"/>
              </a:rPr>
              <a:t>），在我们的程序里，其被认为是同一地址上</a:t>
            </a:r>
            <a:r>
              <a:rPr b="0" lang="en-US" sz="1200" spc="-1" strike="noStrike">
                <a:latin typeface="Arial"/>
              </a:rPr>
              <a:t>1</a:t>
            </a:r>
            <a:r>
              <a:rPr b="0" lang="zh-CN" sz="1200" spc="-1" strike="noStrike">
                <a:latin typeface="Arial"/>
              </a:rPr>
              <a:t>次装载后跟</a:t>
            </a:r>
            <a:r>
              <a:rPr b="0" lang="en-US" sz="1200" spc="-1" strike="noStrike">
                <a:latin typeface="Arial"/>
              </a:rPr>
              <a:t>1</a:t>
            </a:r>
            <a:r>
              <a:rPr b="0" lang="zh-CN" sz="1200" spc="-1" strike="noStrike">
                <a:latin typeface="Arial"/>
              </a:rPr>
              <a:t>次存储，继而引发多个</a:t>
            </a:r>
            <a:r>
              <a:rPr b="0" lang="en-US" sz="1200" spc="-1" strike="noStrike">
                <a:latin typeface="Arial"/>
              </a:rPr>
              <a:t>cache</a:t>
            </a:r>
            <a:r>
              <a:rPr b="0" lang="zh-CN" sz="1200" spc="-1" strike="noStrike">
                <a:latin typeface="Arial"/>
              </a:rPr>
              <a:t>动作。</a:t>
            </a:r>
            <a:endParaRPr b="0" lang="en-US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</p:txBody>
      </p:sp>
      <p:sp>
        <p:nvSpPr>
          <p:cNvPr id="324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AF11C441-9D5A-40A7-BD0D-DE9EB3B53020}" type="slidenum">
              <a:rPr b="0" lang="en-US" sz="1200" spc="-1" strike="noStrike">
                <a:solidFill>
                  <a:srgbClr val="000000"/>
                </a:solidFill>
                <a:latin typeface="Arial"/>
                <a:ea typeface="宋体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2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zh-CN" sz="2000" spc="-1" strike="noStrike">
                <a:latin typeface="Arial"/>
              </a:rPr>
              <a:t>在模拟器开发完毕后，请使用以下参数配置你的模拟器，并以对应的踪迹文件为输入运行与测试模拟器。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27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CB97A0F2-6AD3-445C-B57E-198431D5BB98}" type="slidenum">
              <a:rPr b="0" lang="en-US" sz="1200" spc="-1" strike="noStrike">
                <a:solidFill>
                  <a:srgbClr val="000000"/>
                </a:solidFill>
                <a:latin typeface="Arial"/>
                <a:ea typeface="宋体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2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zh-CN" sz="2000" spc="-1" strike="noStrike">
                <a:latin typeface="Arial"/>
              </a:rPr>
              <a:t>前面我们提到的</a:t>
            </a:r>
            <a:r>
              <a:rPr b="0" lang="en-US" sz="2000" spc="-1" strike="noStrike">
                <a:latin typeface="Arial"/>
              </a:rPr>
              <a:t>test-csim</a:t>
            </a:r>
            <a:r>
              <a:rPr b="0" lang="zh-CN" sz="2000" spc="-1" strike="noStrike">
                <a:latin typeface="Arial"/>
              </a:rPr>
              <a:t>程序，以相同的配置参数与踪迹文件为输入，比较你所编写的模拟器与标准模拟器（</a:t>
            </a:r>
            <a:r>
              <a:rPr b="0" lang="en-US" sz="2000" spc="-1" strike="noStrike">
                <a:latin typeface="Arial"/>
              </a:rPr>
              <a:t>csim-ref</a:t>
            </a:r>
            <a:r>
              <a:rPr b="0" lang="zh-CN" sz="2000" spc="-1" strike="noStrike">
                <a:latin typeface="Arial"/>
              </a:rPr>
              <a:t>）的输出，从而验证代码正确性。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zh-CN" sz="2000" spc="-1" strike="noStrike">
                <a:latin typeface="Arial"/>
              </a:rPr>
              <a:t>具体规则为：对每一个测试用例，比较命中、缺失与淘汰三项指标。除最后一个用例外，每项指标相同则得</a:t>
            </a:r>
            <a:r>
              <a:rPr b="0" lang="en-US" sz="2000" spc="-1" strike="noStrike">
                <a:latin typeface="Arial"/>
              </a:rPr>
              <a:t>1</a:t>
            </a:r>
            <a:r>
              <a:rPr b="0" lang="zh-CN" sz="2000" spc="-1" strike="noStrike">
                <a:latin typeface="Arial"/>
              </a:rPr>
              <a:t>分，否则得</a:t>
            </a:r>
            <a:r>
              <a:rPr b="0" lang="en-US" sz="2000" spc="-1" strike="noStrike">
                <a:latin typeface="Arial"/>
              </a:rPr>
              <a:t>0</a:t>
            </a:r>
            <a:r>
              <a:rPr b="0" lang="zh-CN" sz="2000" spc="-1" strike="noStrike">
                <a:latin typeface="Arial"/>
              </a:rPr>
              <a:t>分；最后一个用例每项指标相同得</a:t>
            </a:r>
            <a:r>
              <a:rPr b="0" lang="en-US" sz="2000" spc="-1" strike="noStrike">
                <a:latin typeface="Arial"/>
              </a:rPr>
              <a:t>2</a:t>
            </a:r>
            <a:r>
              <a:rPr b="0" lang="zh-CN" sz="2000" spc="-1" strike="noStrike">
                <a:latin typeface="Arial"/>
              </a:rPr>
              <a:t>分，否则得</a:t>
            </a:r>
            <a:r>
              <a:rPr b="0" lang="en-US" sz="2000" spc="-1" strike="noStrike">
                <a:latin typeface="Arial"/>
              </a:rPr>
              <a:t>0</a:t>
            </a:r>
            <a:r>
              <a:rPr b="0" lang="zh-CN" sz="2000" spc="-1" strike="noStrike">
                <a:latin typeface="Arial"/>
              </a:rPr>
              <a:t>分。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330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1DE0FD17-EA5F-49E1-A0B2-B89957227088}" type="slidenum">
              <a:rPr b="0" lang="en-US" sz="1200" spc="-1" strike="noStrike">
                <a:solidFill>
                  <a:srgbClr val="000000"/>
                </a:solidFill>
                <a:latin typeface="Arial"/>
                <a:ea typeface="宋体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3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zh-CN" sz="2000" spc="-1" strike="noStrike">
                <a:latin typeface="Arial"/>
              </a:rPr>
              <a:t>接下来简要介绍</a:t>
            </a:r>
            <a:r>
              <a:rPr b="0" lang="en-US" sz="2000" spc="-1" strike="noStrike">
                <a:latin typeface="Arial"/>
              </a:rPr>
              <a:t>LRU</a:t>
            </a:r>
            <a:r>
              <a:rPr b="0" lang="zh-CN" sz="2000" spc="-1" strike="noStrike">
                <a:latin typeface="Arial"/>
              </a:rPr>
              <a:t>算法，</a:t>
            </a:r>
            <a:r>
              <a:rPr b="0" lang="en-US" sz="2000" spc="-1" strike="noStrike">
                <a:latin typeface="Arial"/>
              </a:rPr>
              <a:t>LRU</a:t>
            </a:r>
            <a:r>
              <a:rPr b="0" lang="zh-CN" sz="2000" spc="-1" strike="noStrike">
                <a:latin typeface="Arial"/>
              </a:rPr>
              <a:t>算法全称</a:t>
            </a:r>
            <a:r>
              <a:rPr b="0" lang="en-US" sz="2000" spc="-1" strike="noStrike">
                <a:latin typeface="Arial"/>
              </a:rPr>
              <a:t>Least recently used</a:t>
            </a:r>
            <a:r>
              <a:rPr b="0" lang="zh-CN" sz="2000" spc="-1" strike="noStrike">
                <a:latin typeface="Arial"/>
              </a:rPr>
              <a:t>，译为最近最少使用（算法）。其根据数据的历史访问记录来进行淘汰数据，核心思想为：如果数据最近被访问过，那么将来被访问的几率也更高。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LRU</a:t>
            </a:r>
            <a:r>
              <a:rPr b="0" lang="zh-CN" sz="2000" spc="-1" strike="noStrike">
                <a:latin typeface="Arial"/>
              </a:rPr>
              <a:t>算法最常见的实现方式是使用一个链表保存缓存数据。并执行以下操作：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zh-CN" sz="2000" spc="-1" strike="noStrike">
                <a:latin typeface="Arial"/>
              </a:rPr>
              <a:t>（</a:t>
            </a:r>
            <a:r>
              <a:rPr b="0" lang="en-US" sz="2000" spc="-1" strike="noStrike">
                <a:latin typeface="Arial"/>
              </a:rPr>
              <a:t>1</a:t>
            </a:r>
            <a:r>
              <a:rPr b="0" lang="zh-CN" sz="2000" spc="-1" strike="noStrike">
                <a:latin typeface="Arial"/>
              </a:rPr>
              <a:t>）当新数据到达时，将其插入链表头部（</a:t>
            </a:r>
            <a:r>
              <a:rPr b="0" lang="en-US" sz="2000" spc="-1" strike="noStrike">
                <a:latin typeface="Arial"/>
              </a:rPr>
              <a:t>MRU</a:t>
            </a:r>
            <a:r>
              <a:rPr b="0" lang="zh-CN" sz="2000" spc="-1" strike="noStrike">
                <a:latin typeface="Arial"/>
              </a:rPr>
              <a:t>位置）；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zh-CN" sz="2000" spc="-1" strike="noStrike">
                <a:latin typeface="Arial"/>
              </a:rPr>
              <a:t>（</a:t>
            </a:r>
            <a:r>
              <a:rPr b="0" lang="en-US" sz="2000" spc="-1" strike="noStrike">
                <a:latin typeface="Arial"/>
              </a:rPr>
              <a:t>2</a:t>
            </a:r>
            <a:r>
              <a:rPr b="0" lang="zh-CN" sz="2000" spc="-1" strike="noStrike">
                <a:latin typeface="Arial"/>
              </a:rPr>
              <a:t>）当缓存命中时（缓存块被访问），将对应块移动到链表头部；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zh-CN" sz="2000" spc="-1" strike="noStrike">
                <a:latin typeface="Arial"/>
              </a:rPr>
              <a:t>（</a:t>
            </a:r>
            <a:r>
              <a:rPr b="0" lang="en-US" sz="2000" spc="-1" strike="noStrike">
                <a:latin typeface="Arial"/>
              </a:rPr>
              <a:t>3</a:t>
            </a:r>
            <a:r>
              <a:rPr b="0" lang="zh-CN" sz="2000" spc="-1" strike="noStrike">
                <a:latin typeface="Arial"/>
              </a:rPr>
              <a:t>）当链表满时，将链表尾部（</a:t>
            </a:r>
            <a:r>
              <a:rPr b="0" lang="en-US" sz="2000" spc="-1" strike="noStrike">
                <a:latin typeface="Arial"/>
              </a:rPr>
              <a:t>LRU</a:t>
            </a:r>
            <a:r>
              <a:rPr b="0" lang="zh-CN" sz="2000" spc="-1" strike="noStrike">
                <a:latin typeface="Arial"/>
              </a:rPr>
              <a:t>位置）的数据丢弃。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zh-CN" sz="2000" spc="-1" strike="noStrike">
                <a:latin typeface="Arial"/>
              </a:rPr>
              <a:t>思考题：如何通过降低</a:t>
            </a:r>
            <a:r>
              <a:rPr b="0" lang="en-US" sz="2000" spc="-1" strike="noStrike">
                <a:latin typeface="Arial"/>
              </a:rPr>
              <a:t>LRU</a:t>
            </a:r>
            <a:r>
              <a:rPr b="0" lang="zh-CN" sz="2000" spc="-1" strike="noStrike">
                <a:latin typeface="Arial"/>
              </a:rPr>
              <a:t>算法中各种操作的复杂度提升模拟器性能？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33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78FAFFA1-4C7B-472E-9029-FA7DDC212CC4}" type="slidenum">
              <a:rPr b="0" lang="en-US" sz="1200" spc="-1" strike="noStrike">
                <a:solidFill>
                  <a:srgbClr val="000000"/>
                </a:solidFill>
                <a:latin typeface="Arial"/>
                <a:ea typeface="宋体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122400"/>
            <a:ext cx="7543440" cy="1294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719360"/>
            <a:ext cx="8229240" cy="210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57200" y="4023720"/>
            <a:ext cx="8229240" cy="210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122400"/>
            <a:ext cx="7543440" cy="1294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719360"/>
            <a:ext cx="4015800" cy="210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4240" y="1719360"/>
            <a:ext cx="4015800" cy="210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57200" y="4023720"/>
            <a:ext cx="4015800" cy="210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5"/>
          <p:cNvSpPr>
            <a:spLocks noGrp="1"/>
          </p:cNvSpPr>
          <p:nvPr>
            <p:ph type="body"/>
          </p:nvPr>
        </p:nvSpPr>
        <p:spPr>
          <a:xfrm>
            <a:off x="4674240" y="4023720"/>
            <a:ext cx="4015800" cy="210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122400"/>
            <a:ext cx="7543440" cy="1294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719360"/>
            <a:ext cx="2649600" cy="210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3239640" y="1719360"/>
            <a:ext cx="2649600" cy="210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022080" y="1719360"/>
            <a:ext cx="2649600" cy="210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5"/>
          <p:cNvSpPr>
            <a:spLocks noGrp="1"/>
          </p:cNvSpPr>
          <p:nvPr>
            <p:ph type="body"/>
          </p:nvPr>
        </p:nvSpPr>
        <p:spPr>
          <a:xfrm>
            <a:off x="457200" y="4023720"/>
            <a:ext cx="2649600" cy="210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6"/>
          <p:cNvSpPr>
            <a:spLocks noGrp="1"/>
          </p:cNvSpPr>
          <p:nvPr>
            <p:ph type="body"/>
          </p:nvPr>
        </p:nvSpPr>
        <p:spPr>
          <a:xfrm>
            <a:off x="3239640" y="4023720"/>
            <a:ext cx="2649600" cy="210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7"/>
          <p:cNvSpPr>
            <a:spLocks noGrp="1"/>
          </p:cNvSpPr>
          <p:nvPr>
            <p:ph type="body"/>
          </p:nvPr>
        </p:nvSpPr>
        <p:spPr>
          <a:xfrm>
            <a:off x="6022080" y="4023720"/>
            <a:ext cx="2649600" cy="210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122400"/>
            <a:ext cx="7543440" cy="1294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subTitle"/>
          </p:nvPr>
        </p:nvSpPr>
        <p:spPr>
          <a:xfrm>
            <a:off x="457200" y="1719360"/>
            <a:ext cx="8229240" cy="441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122400"/>
            <a:ext cx="7543440" cy="1294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457200" y="1719360"/>
            <a:ext cx="8229240" cy="441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57200" y="122400"/>
            <a:ext cx="7543440" cy="1294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457200" y="1719360"/>
            <a:ext cx="4015800" cy="441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4674240" y="1719360"/>
            <a:ext cx="4015800" cy="441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57200" y="122400"/>
            <a:ext cx="7543440" cy="1294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subTitle"/>
          </p:nvPr>
        </p:nvSpPr>
        <p:spPr>
          <a:xfrm>
            <a:off x="457200" y="122400"/>
            <a:ext cx="7543440" cy="6003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57200" y="122400"/>
            <a:ext cx="7543440" cy="1294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457200" y="1719360"/>
            <a:ext cx="4015800" cy="210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4674240" y="1719360"/>
            <a:ext cx="4015800" cy="441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457200" y="4023720"/>
            <a:ext cx="4015800" cy="210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122400"/>
            <a:ext cx="7543440" cy="1294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subTitle"/>
          </p:nvPr>
        </p:nvSpPr>
        <p:spPr>
          <a:xfrm>
            <a:off x="457200" y="1719360"/>
            <a:ext cx="8229240" cy="441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57200" y="122400"/>
            <a:ext cx="7543440" cy="1294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457200" y="1719360"/>
            <a:ext cx="4015800" cy="441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4674240" y="1719360"/>
            <a:ext cx="4015800" cy="210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 type="body"/>
          </p:nvPr>
        </p:nvSpPr>
        <p:spPr>
          <a:xfrm>
            <a:off x="4674240" y="4023720"/>
            <a:ext cx="4015800" cy="210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122400"/>
            <a:ext cx="7543440" cy="1294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57200" y="1719360"/>
            <a:ext cx="4015800" cy="210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4674240" y="1719360"/>
            <a:ext cx="4015800" cy="210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457200" y="4023720"/>
            <a:ext cx="8229240" cy="210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122400"/>
            <a:ext cx="7543440" cy="1294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57200" y="1719360"/>
            <a:ext cx="8229240" cy="210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457200" y="4023720"/>
            <a:ext cx="8229240" cy="210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457200" y="122400"/>
            <a:ext cx="7543440" cy="1294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457200" y="1719360"/>
            <a:ext cx="4015800" cy="210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4674240" y="1719360"/>
            <a:ext cx="4015800" cy="210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4"/>
          <p:cNvSpPr>
            <a:spLocks noGrp="1"/>
          </p:cNvSpPr>
          <p:nvPr>
            <p:ph type="body"/>
          </p:nvPr>
        </p:nvSpPr>
        <p:spPr>
          <a:xfrm>
            <a:off x="457200" y="4023720"/>
            <a:ext cx="4015800" cy="210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5"/>
          <p:cNvSpPr>
            <a:spLocks noGrp="1"/>
          </p:cNvSpPr>
          <p:nvPr>
            <p:ph type="body"/>
          </p:nvPr>
        </p:nvSpPr>
        <p:spPr>
          <a:xfrm>
            <a:off x="4674240" y="4023720"/>
            <a:ext cx="4015800" cy="210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122400"/>
            <a:ext cx="7543440" cy="1294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57200" y="1719360"/>
            <a:ext cx="2649600" cy="210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3239640" y="1719360"/>
            <a:ext cx="2649600" cy="210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4"/>
          <p:cNvSpPr>
            <a:spLocks noGrp="1"/>
          </p:cNvSpPr>
          <p:nvPr>
            <p:ph type="body"/>
          </p:nvPr>
        </p:nvSpPr>
        <p:spPr>
          <a:xfrm>
            <a:off x="6022080" y="1719360"/>
            <a:ext cx="2649600" cy="210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5"/>
          <p:cNvSpPr>
            <a:spLocks noGrp="1"/>
          </p:cNvSpPr>
          <p:nvPr>
            <p:ph type="body"/>
          </p:nvPr>
        </p:nvSpPr>
        <p:spPr>
          <a:xfrm>
            <a:off x="457200" y="4023720"/>
            <a:ext cx="2649600" cy="210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6"/>
          <p:cNvSpPr>
            <a:spLocks noGrp="1"/>
          </p:cNvSpPr>
          <p:nvPr>
            <p:ph type="body"/>
          </p:nvPr>
        </p:nvSpPr>
        <p:spPr>
          <a:xfrm>
            <a:off x="3239640" y="4023720"/>
            <a:ext cx="2649600" cy="210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7"/>
          <p:cNvSpPr>
            <a:spLocks noGrp="1"/>
          </p:cNvSpPr>
          <p:nvPr>
            <p:ph type="body"/>
          </p:nvPr>
        </p:nvSpPr>
        <p:spPr>
          <a:xfrm>
            <a:off x="6022080" y="4023720"/>
            <a:ext cx="2649600" cy="210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457200" y="122400"/>
            <a:ext cx="7543440" cy="1294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 type="subTitle"/>
          </p:nvPr>
        </p:nvSpPr>
        <p:spPr>
          <a:xfrm>
            <a:off x="457200" y="1719360"/>
            <a:ext cx="8229240" cy="441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457200" y="122400"/>
            <a:ext cx="7543440" cy="1294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457200" y="1719360"/>
            <a:ext cx="8229240" cy="441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457200" y="122400"/>
            <a:ext cx="7543440" cy="1294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457200" y="1719360"/>
            <a:ext cx="4015800" cy="441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 type="body"/>
          </p:nvPr>
        </p:nvSpPr>
        <p:spPr>
          <a:xfrm>
            <a:off x="4674240" y="1719360"/>
            <a:ext cx="4015800" cy="441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457200" y="122400"/>
            <a:ext cx="7543440" cy="1294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122400"/>
            <a:ext cx="7543440" cy="1294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719360"/>
            <a:ext cx="8229240" cy="441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subTitle"/>
          </p:nvPr>
        </p:nvSpPr>
        <p:spPr>
          <a:xfrm>
            <a:off x="457200" y="122400"/>
            <a:ext cx="7543440" cy="6003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457200" y="122400"/>
            <a:ext cx="7543440" cy="1294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457200" y="1719360"/>
            <a:ext cx="4015800" cy="210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 type="body"/>
          </p:nvPr>
        </p:nvSpPr>
        <p:spPr>
          <a:xfrm>
            <a:off x="4674240" y="1719360"/>
            <a:ext cx="4015800" cy="441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4"/>
          <p:cNvSpPr>
            <a:spLocks noGrp="1"/>
          </p:cNvSpPr>
          <p:nvPr>
            <p:ph type="body"/>
          </p:nvPr>
        </p:nvSpPr>
        <p:spPr>
          <a:xfrm>
            <a:off x="457200" y="4023720"/>
            <a:ext cx="4015800" cy="210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457200" y="122400"/>
            <a:ext cx="7543440" cy="1294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457200" y="1719360"/>
            <a:ext cx="4015800" cy="441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 type="body"/>
          </p:nvPr>
        </p:nvSpPr>
        <p:spPr>
          <a:xfrm>
            <a:off x="4674240" y="1719360"/>
            <a:ext cx="4015800" cy="210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PlaceHolder 4"/>
          <p:cNvSpPr>
            <a:spLocks noGrp="1"/>
          </p:cNvSpPr>
          <p:nvPr>
            <p:ph type="body"/>
          </p:nvPr>
        </p:nvSpPr>
        <p:spPr>
          <a:xfrm>
            <a:off x="4674240" y="4023720"/>
            <a:ext cx="4015800" cy="210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457200" y="122400"/>
            <a:ext cx="7543440" cy="1294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457200" y="1719360"/>
            <a:ext cx="4015800" cy="210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 type="body"/>
          </p:nvPr>
        </p:nvSpPr>
        <p:spPr>
          <a:xfrm>
            <a:off x="4674240" y="1719360"/>
            <a:ext cx="4015800" cy="210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PlaceHolder 4"/>
          <p:cNvSpPr>
            <a:spLocks noGrp="1"/>
          </p:cNvSpPr>
          <p:nvPr>
            <p:ph type="body"/>
          </p:nvPr>
        </p:nvSpPr>
        <p:spPr>
          <a:xfrm>
            <a:off x="457200" y="4023720"/>
            <a:ext cx="8229240" cy="210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457200" y="122400"/>
            <a:ext cx="7543440" cy="1294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 type="body"/>
          </p:nvPr>
        </p:nvSpPr>
        <p:spPr>
          <a:xfrm>
            <a:off x="457200" y="1719360"/>
            <a:ext cx="8229240" cy="210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PlaceHolder 3"/>
          <p:cNvSpPr>
            <a:spLocks noGrp="1"/>
          </p:cNvSpPr>
          <p:nvPr>
            <p:ph type="body"/>
          </p:nvPr>
        </p:nvSpPr>
        <p:spPr>
          <a:xfrm>
            <a:off x="457200" y="4023720"/>
            <a:ext cx="8229240" cy="210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457200" y="122400"/>
            <a:ext cx="7543440" cy="1294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 type="body"/>
          </p:nvPr>
        </p:nvSpPr>
        <p:spPr>
          <a:xfrm>
            <a:off x="457200" y="1719360"/>
            <a:ext cx="4015800" cy="210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 type="body"/>
          </p:nvPr>
        </p:nvSpPr>
        <p:spPr>
          <a:xfrm>
            <a:off x="4674240" y="1719360"/>
            <a:ext cx="4015800" cy="210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PlaceHolder 4"/>
          <p:cNvSpPr>
            <a:spLocks noGrp="1"/>
          </p:cNvSpPr>
          <p:nvPr>
            <p:ph type="body"/>
          </p:nvPr>
        </p:nvSpPr>
        <p:spPr>
          <a:xfrm>
            <a:off x="457200" y="4023720"/>
            <a:ext cx="4015800" cy="210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PlaceHolder 5"/>
          <p:cNvSpPr>
            <a:spLocks noGrp="1"/>
          </p:cNvSpPr>
          <p:nvPr>
            <p:ph type="body"/>
          </p:nvPr>
        </p:nvSpPr>
        <p:spPr>
          <a:xfrm>
            <a:off x="4674240" y="4023720"/>
            <a:ext cx="4015800" cy="210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457200" y="122400"/>
            <a:ext cx="7543440" cy="1294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 type="body"/>
          </p:nvPr>
        </p:nvSpPr>
        <p:spPr>
          <a:xfrm>
            <a:off x="457200" y="1719360"/>
            <a:ext cx="2649600" cy="210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PlaceHolder 3"/>
          <p:cNvSpPr>
            <a:spLocks noGrp="1"/>
          </p:cNvSpPr>
          <p:nvPr>
            <p:ph type="body"/>
          </p:nvPr>
        </p:nvSpPr>
        <p:spPr>
          <a:xfrm>
            <a:off x="3239640" y="1719360"/>
            <a:ext cx="2649600" cy="210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PlaceHolder 4"/>
          <p:cNvSpPr>
            <a:spLocks noGrp="1"/>
          </p:cNvSpPr>
          <p:nvPr>
            <p:ph type="body"/>
          </p:nvPr>
        </p:nvSpPr>
        <p:spPr>
          <a:xfrm>
            <a:off x="6022080" y="1719360"/>
            <a:ext cx="2649600" cy="210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PlaceHolder 5"/>
          <p:cNvSpPr>
            <a:spLocks noGrp="1"/>
          </p:cNvSpPr>
          <p:nvPr>
            <p:ph type="body"/>
          </p:nvPr>
        </p:nvSpPr>
        <p:spPr>
          <a:xfrm>
            <a:off x="457200" y="4023720"/>
            <a:ext cx="2649600" cy="210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PlaceHolder 6"/>
          <p:cNvSpPr>
            <a:spLocks noGrp="1"/>
          </p:cNvSpPr>
          <p:nvPr>
            <p:ph type="body"/>
          </p:nvPr>
        </p:nvSpPr>
        <p:spPr>
          <a:xfrm>
            <a:off x="3239640" y="4023720"/>
            <a:ext cx="2649600" cy="210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PlaceHolder 7"/>
          <p:cNvSpPr>
            <a:spLocks noGrp="1"/>
          </p:cNvSpPr>
          <p:nvPr>
            <p:ph type="body"/>
          </p:nvPr>
        </p:nvSpPr>
        <p:spPr>
          <a:xfrm>
            <a:off x="6022080" y="4023720"/>
            <a:ext cx="2649600" cy="210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122400"/>
            <a:ext cx="7543440" cy="1294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719360"/>
            <a:ext cx="4015800" cy="441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674240" y="1719360"/>
            <a:ext cx="4015800" cy="441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122400"/>
            <a:ext cx="7543440" cy="1294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subTitle"/>
          </p:nvPr>
        </p:nvSpPr>
        <p:spPr>
          <a:xfrm>
            <a:off x="457200" y="122400"/>
            <a:ext cx="7543440" cy="6003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122400"/>
            <a:ext cx="7543440" cy="1294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719360"/>
            <a:ext cx="4015800" cy="210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674240" y="1719360"/>
            <a:ext cx="4015800" cy="441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457200" y="4023720"/>
            <a:ext cx="4015800" cy="210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122400"/>
            <a:ext cx="7543440" cy="1294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719360"/>
            <a:ext cx="4015800" cy="441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674240" y="1719360"/>
            <a:ext cx="4015800" cy="210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4674240" y="4023720"/>
            <a:ext cx="4015800" cy="210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122400"/>
            <a:ext cx="7543440" cy="1294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719360"/>
            <a:ext cx="4015800" cy="210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674240" y="1719360"/>
            <a:ext cx="4015800" cy="210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457200" y="4023720"/>
            <a:ext cx="8229240" cy="210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>
            <a:off x="7962840" y="152280"/>
            <a:ext cx="0" cy="152388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" name="Group 2"/>
          <p:cNvGrpSpPr/>
          <p:nvPr/>
        </p:nvGrpSpPr>
        <p:grpSpPr>
          <a:xfrm>
            <a:off x="8153280" y="152280"/>
            <a:ext cx="791640" cy="1294920"/>
            <a:chOff x="8153280" y="152280"/>
            <a:chExt cx="791640" cy="1294920"/>
          </a:xfrm>
        </p:grpSpPr>
        <p:sp>
          <p:nvSpPr>
            <p:cNvPr id="2" name="CustomShape 3"/>
            <p:cNvSpPr/>
            <p:nvPr/>
          </p:nvSpPr>
          <p:spPr>
            <a:xfrm>
              <a:off x="8153280" y="152280"/>
              <a:ext cx="119520" cy="1195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8321400" y="152280"/>
              <a:ext cx="118080" cy="1195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8489520" y="152280"/>
              <a:ext cx="113760" cy="1195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8153280" y="320400"/>
              <a:ext cx="119520" cy="1152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8321400" y="320400"/>
              <a:ext cx="118080" cy="1152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8489520" y="320400"/>
              <a:ext cx="113760" cy="1152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8657640" y="320400"/>
              <a:ext cx="109080" cy="115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8153280" y="488160"/>
              <a:ext cx="119520" cy="1090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8321400" y="488160"/>
              <a:ext cx="118080" cy="1090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" name="CustomShape 12"/>
            <p:cNvSpPr/>
            <p:nvPr/>
          </p:nvSpPr>
          <p:spPr>
            <a:xfrm>
              <a:off x="8489520" y="488160"/>
              <a:ext cx="113760" cy="1090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" name="CustomShape 13"/>
            <p:cNvSpPr/>
            <p:nvPr/>
          </p:nvSpPr>
          <p:spPr>
            <a:xfrm>
              <a:off x="8657640" y="488160"/>
              <a:ext cx="109080" cy="1090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" name="CustomShape 14"/>
            <p:cNvSpPr/>
            <p:nvPr/>
          </p:nvSpPr>
          <p:spPr>
            <a:xfrm>
              <a:off x="8825400" y="488160"/>
              <a:ext cx="119520" cy="109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" name="CustomShape 15"/>
            <p:cNvSpPr/>
            <p:nvPr/>
          </p:nvSpPr>
          <p:spPr>
            <a:xfrm>
              <a:off x="8153280" y="656280"/>
              <a:ext cx="119520" cy="1195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" name="CustomShape 16"/>
            <p:cNvSpPr/>
            <p:nvPr/>
          </p:nvSpPr>
          <p:spPr>
            <a:xfrm>
              <a:off x="8321400" y="656280"/>
              <a:ext cx="118080" cy="1195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" name="CustomShape 17"/>
            <p:cNvSpPr/>
            <p:nvPr/>
          </p:nvSpPr>
          <p:spPr>
            <a:xfrm>
              <a:off x="8489520" y="656280"/>
              <a:ext cx="113760" cy="1195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" name="CustomShape 18"/>
            <p:cNvSpPr/>
            <p:nvPr/>
          </p:nvSpPr>
          <p:spPr>
            <a:xfrm>
              <a:off x="8657640" y="656280"/>
              <a:ext cx="109080" cy="11952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" name="CustomShape 19"/>
            <p:cNvSpPr/>
            <p:nvPr/>
          </p:nvSpPr>
          <p:spPr>
            <a:xfrm>
              <a:off x="8153280" y="824040"/>
              <a:ext cx="119520" cy="1195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" name="CustomShape 20"/>
            <p:cNvSpPr/>
            <p:nvPr/>
          </p:nvSpPr>
          <p:spPr>
            <a:xfrm>
              <a:off x="8321400" y="824040"/>
              <a:ext cx="118080" cy="1195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" name="CustomShape 21"/>
            <p:cNvSpPr/>
            <p:nvPr/>
          </p:nvSpPr>
          <p:spPr>
            <a:xfrm>
              <a:off x="8489520" y="824040"/>
              <a:ext cx="113760" cy="11952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" name="CustomShape 22"/>
            <p:cNvSpPr/>
            <p:nvPr/>
          </p:nvSpPr>
          <p:spPr>
            <a:xfrm>
              <a:off x="8657640" y="824040"/>
              <a:ext cx="109080" cy="11952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" name="CustomShape 23"/>
            <p:cNvSpPr/>
            <p:nvPr/>
          </p:nvSpPr>
          <p:spPr>
            <a:xfrm>
              <a:off x="8825400" y="824040"/>
              <a:ext cx="119520" cy="11952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" name="CustomShape 24"/>
            <p:cNvSpPr/>
            <p:nvPr/>
          </p:nvSpPr>
          <p:spPr>
            <a:xfrm>
              <a:off x="8153280" y="992160"/>
              <a:ext cx="119520" cy="1180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" name="CustomShape 25"/>
            <p:cNvSpPr/>
            <p:nvPr/>
          </p:nvSpPr>
          <p:spPr>
            <a:xfrm>
              <a:off x="8321400" y="992160"/>
              <a:ext cx="118080" cy="118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" name="CustomShape 26"/>
            <p:cNvSpPr/>
            <p:nvPr/>
          </p:nvSpPr>
          <p:spPr>
            <a:xfrm>
              <a:off x="8489520" y="992160"/>
              <a:ext cx="113760" cy="118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" name="CustomShape 27"/>
            <p:cNvSpPr/>
            <p:nvPr/>
          </p:nvSpPr>
          <p:spPr>
            <a:xfrm>
              <a:off x="8657640" y="992160"/>
              <a:ext cx="109080" cy="1180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" name="CustomShape 28"/>
            <p:cNvSpPr/>
            <p:nvPr/>
          </p:nvSpPr>
          <p:spPr>
            <a:xfrm>
              <a:off x="8153280" y="1159920"/>
              <a:ext cx="119520" cy="11196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" name="CustomShape 29"/>
            <p:cNvSpPr/>
            <p:nvPr/>
          </p:nvSpPr>
          <p:spPr>
            <a:xfrm>
              <a:off x="8321400" y="1159920"/>
              <a:ext cx="118080" cy="11196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" name="CustomShape 30"/>
            <p:cNvSpPr/>
            <p:nvPr/>
          </p:nvSpPr>
          <p:spPr>
            <a:xfrm>
              <a:off x="8489520" y="1159920"/>
              <a:ext cx="113760" cy="11196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" name="CustomShape 31"/>
            <p:cNvSpPr/>
            <p:nvPr/>
          </p:nvSpPr>
          <p:spPr>
            <a:xfrm>
              <a:off x="8657640" y="1159920"/>
              <a:ext cx="109080" cy="11196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" name="CustomShape 32"/>
            <p:cNvSpPr/>
            <p:nvPr/>
          </p:nvSpPr>
          <p:spPr>
            <a:xfrm>
              <a:off x="8321400" y="1327680"/>
              <a:ext cx="118080" cy="11952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" name="CustomShape 33"/>
            <p:cNvSpPr/>
            <p:nvPr/>
          </p:nvSpPr>
          <p:spPr>
            <a:xfrm>
              <a:off x="8657640" y="1327680"/>
              <a:ext cx="109080" cy="11952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3" name="Line 34"/>
          <p:cNvSpPr/>
          <p:nvPr/>
        </p:nvSpPr>
        <p:spPr>
          <a:xfrm>
            <a:off x="7315200" y="1066680"/>
            <a:ext cx="0" cy="449568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4" name="Group 35"/>
          <p:cNvGrpSpPr/>
          <p:nvPr/>
        </p:nvGrpSpPr>
        <p:grpSpPr>
          <a:xfrm>
            <a:off x="7493040" y="2992320"/>
            <a:ext cx="1337760" cy="2188800"/>
            <a:chOff x="7493040" y="2992320"/>
            <a:chExt cx="1337760" cy="2188800"/>
          </a:xfrm>
        </p:grpSpPr>
        <p:sp>
          <p:nvSpPr>
            <p:cNvPr id="35" name="CustomShape 36"/>
            <p:cNvSpPr/>
            <p:nvPr/>
          </p:nvSpPr>
          <p:spPr>
            <a:xfrm>
              <a:off x="7493040" y="2992320"/>
              <a:ext cx="201240" cy="20124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" name="CustomShape 37"/>
            <p:cNvSpPr/>
            <p:nvPr/>
          </p:nvSpPr>
          <p:spPr>
            <a:xfrm>
              <a:off x="7777080" y="2992320"/>
              <a:ext cx="201240" cy="20124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" name="CustomShape 38"/>
            <p:cNvSpPr/>
            <p:nvPr/>
          </p:nvSpPr>
          <p:spPr>
            <a:xfrm>
              <a:off x="8061480" y="2992320"/>
              <a:ext cx="201240" cy="20124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" name="CustomShape 39"/>
            <p:cNvSpPr/>
            <p:nvPr/>
          </p:nvSpPr>
          <p:spPr>
            <a:xfrm>
              <a:off x="7493040" y="3276720"/>
              <a:ext cx="201240" cy="20124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" name="CustomShape 40"/>
            <p:cNvSpPr/>
            <p:nvPr/>
          </p:nvSpPr>
          <p:spPr>
            <a:xfrm>
              <a:off x="7777080" y="3276720"/>
              <a:ext cx="201240" cy="20124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" name="CustomShape 41"/>
            <p:cNvSpPr/>
            <p:nvPr/>
          </p:nvSpPr>
          <p:spPr>
            <a:xfrm>
              <a:off x="8061480" y="3276720"/>
              <a:ext cx="201240" cy="20124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" name="CustomShape 42"/>
            <p:cNvSpPr/>
            <p:nvPr/>
          </p:nvSpPr>
          <p:spPr>
            <a:xfrm>
              <a:off x="8345520" y="3276720"/>
              <a:ext cx="201240" cy="2012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" name="CustomShape 43"/>
            <p:cNvSpPr/>
            <p:nvPr/>
          </p:nvSpPr>
          <p:spPr>
            <a:xfrm>
              <a:off x="7493040" y="3560760"/>
              <a:ext cx="201240" cy="20124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" name="CustomShape 44"/>
            <p:cNvSpPr/>
            <p:nvPr/>
          </p:nvSpPr>
          <p:spPr>
            <a:xfrm>
              <a:off x="7777080" y="3560760"/>
              <a:ext cx="201240" cy="20124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" name="CustomShape 45"/>
            <p:cNvSpPr/>
            <p:nvPr/>
          </p:nvSpPr>
          <p:spPr>
            <a:xfrm>
              <a:off x="8061480" y="3560760"/>
              <a:ext cx="201240" cy="2012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" name="CustomShape 46"/>
            <p:cNvSpPr/>
            <p:nvPr/>
          </p:nvSpPr>
          <p:spPr>
            <a:xfrm>
              <a:off x="8345520" y="3560760"/>
              <a:ext cx="201240" cy="2012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" name="CustomShape 47"/>
            <p:cNvSpPr/>
            <p:nvPr/>
          </p:nvSpPr>
          <p:spPr>
            <a:xfrm>
              <a:off x="8629560" y="3560760"/>
              <a:ext cx="201240" cy="2012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" name="CustomShape 48"/>
            <p:cNvSpPr/>
            <p:nvPr/>
          </p:nvSpPr>
          <p:spPr>
            <a:xfrm>
              <a:off x="7493040" y="3843360"/>
              <a:ext cx="201240" cy="2026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" name="CustomShape 49"/>
            <p:cNvSpPr/>
            <p:nvPr/>
          </p:nvSpPr>
          <p:spPr>
            <a:xfrm>
              <a:off x="7777080" y="3843360"/>
              <a:ext cx="201240" cy="202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" name="CustomShape 50"/>
            <p:cNvSpPr/>
            <p:nvPr/>
          </p:nvSpPr>
          <p:spPr>
            <a:xfrm>
              <a:off x="8061480" y="3843360"/>
              <a:ext cx="201240" cy="202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" name="CustomShape 51"/>
            <p:cNvSpPr/>
            <p:nvPr/>
          </p:nvSpPr>
          <p:spPr>
            <a:xfrm>
              <a:off x="8345520" y="3843360"/>
              <a:ext cx="201240" cy="2026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" name="CustomShape 52"/>
            <p:cNvSpPr/>
            <p:nvPr/>
          </p:nvSpPr>
          <p:spPr>
            <a:xfrm>
              <a:off x="7493040" y="4127400"/>
              <a:ext cx="201240" cy="202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" name="CustomShape 53"/>
            <p:cNvSpPr/>
            <p:nvPr/>
          </p:nvSpPr>
          <p:spPr>
            <a:xfrm>
              <a:off x="7777080" y="4127400"/>
              <a:ext cx="201240" cy="202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" name="CustomShape 54"/>
            <p:cNvSpPr/>
            <p:nvPr/>
          </p:nvSpPr>
          <p:spPr>
            <a:xfrm>
              <a:off x="8061480" y="4127400"/>
              <a:ext cx="201240" cy="2026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" name="CustomShape 55"/>
            <p:cNvSpPr/>
            <p:nvPr/>
          </p:nvSpPr>
          <p:spPr>
            <a:xfrm>
              <a:off x="8345520" y="4127400"/>
              <a:ext cx="201240" cy="2026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" name="CustomShape 56"/>
            <p:cNvSpPr/>
            <p:nvPr/>
          </p:nvSpPr>
          <p:spPr>
            <a:xfrm>
              <a:off x="8629560" y="4127400"/>
              <a:ext cx="201240" cy="2026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" name="CustomShape 57"/>
            <p:cNvSpPr/>
            <p:nvPr/>
          </p:nvSpPr>
          <p:spPr>
            <a:xfrm>
              <a:off x="7493040" y="4411800"/>
              <a:ext cx="201240" cy="2012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" name="CustomShape 58"/>
            <p:cNvSpPr/>
            <p:nvPr/>
          </p:nvSpPr>
          <p:spPr>
            <a:xfrm>
              <a:off x="7777080" y="4411800"/>
              <a:ext cx="201240" cy="2012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" name="CustomShape 59"/>
            <p:cNvSpPr/>
            <p:nvPr/>
          </p:nvSpPr>
          <p:spPr>
            <a:xfrm>
              <a:off x="8061480" y="4411800"/>
              <a:ext cx="201240" cy="2012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" name="CustomShape 60"/>
            <p:cNvSpPr/>
            <p:nvPr/>
          </p:nvSpPr>
          <p:spPr>
            <a:xfrm>
              <a:off x="8345520" y="4411800"/>
              <a:ext cx="201240" cy="20124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" name="CustomShape 61"/>
            <p:cNvSpPr/>
            <p:nvPr/>
          </p:nvSpPr>
          <p:spPr>
            <a:xfrm>
              <a:off x="7493040" y="4695840"/>
              <a:ext cx="201240" cy="2012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" name="CustomShape 62"/>
            <p:cNvSpPr/>
            <p:nvPr/>
          </p:nvSpPr>
          <p:spPr>
            <a:xfrm>
              <a:off x="7777080" y="4695840"/>
              <a:ext cx="201240" cy="2012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" name="CustomShape 63"/>
            <p:cNvSpPr/>
            <p:nvPr/>
          </p:nvSpPr>
          <p:spPr>
            <a:xfrm>
              <a:off x="8061480" y="4695840"/>
              <a:ext cx="201240" cy="20124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" name="CustomShape 64"/>
            <p:cNvSpPr/>
            <p:nvPr/>
          </p:nvSpPr>
          <p:spPr>
            <a:xfrm>
              <a:off x="8345520" y="4695840"/>
              <a:ext cx="201240" cy="20124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" name="CustomShape 65"/>
            <p:cNvSpPr/>
            <p:nvPr/>
          </p:nvSpPr>
          <p:spPr>
            <a:xfrm>
              <a:off x="7777080" y="4979880"/>
              <a:ext cx="201240" cy="20124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" name="CustomShape 66"/>
            <p:cNvSpPr/>
            <p:nvPr/>
          </p:nvSpPr>
          <p:spPr>
            <a:xfrm>
              <a:off x="8345520" y="4979880"/>
              <a:ext cx="201240" cy="20124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6" name="Line 67"/>
          <p:cNvSpPr/>
          <p:nvPr/>
        </p:nvSpPr>
        <p:spPr>
          <a:xfrm>
            <a:off x="304560" y="2819160"/>
            <a:ext cx="8229600" cy="0"/>
          </a:xfrm>
          <a:prstGeom prst="line">
            <a:avLst/>
          </a:prstGeom>
          <a:ln w="64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PlaceHolder 68"/>
          <p:cNvSpPr>
            <a:spLocks noGrp="1"/>
          </p:cNvSpPr>
          <p:nvPr>
            <p:ph type="title"/>
          </p:nvPr>
        </p:nvSpPr>
        <p:spPr>
          <a:xfrm>
            <a:off x="316080" y="466560"/>
            <a:ext cx="6781320" cy="2133360"/>
          </a:xfrm>
          <a:prstGeom prst="rect">
            <a:avLst/>
          </a:prstGeom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r>
              <a:rPr b="1" lang="zh-CN" sz="4800" spc="-1" strike="noStrike">
                <a:solidFill>
                  <a:srgbClr val="330066"/>
                </a:solidFill>
                <a:latin typeface="Arial"/>
                <a:ea typeface="宋体"/>
              </a:rPr>
              <a:t>单击此处编辑母版标题样式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69"/>
          <p:cNvSpPr>
            <a:spLocks noGrp="1"/>
          </p:cNvSpPr>
          <p:nvPr>
            <p:ph type="dt"/>
          </p:nvPr>
        </p:nvSpPr>
        <p:spPr>
          <a:xfrm>
            <a:off x="457200" y="6248520"/>
            <a:ext cx="2133360" cy="4568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69" name="PlaceHolder 70"/>
          <p:cNvSpPr>
            <a:spLocks noGrp="1"/>
          </p:cNvSpPr>
          <p:nvPr>
            <p:ph type="ftr"/>
          </p:nvPr>
        </p:nvSpPr>
        <p:spPr>
          <a:xfrm>
            <a:off x="3124080" y="6248520"/>
            <a:ext cx="2895120" cy="4568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70" name="PlaceHolder 71"/>
          <p:cNvSpPr>
            <a:spLocks noGrp="1"/>
          </p:cNvSpPr>
          <p:nvPr>
            <p:ph type="sldNum"/>
          </p:nvPr>
        </p:nvSpPr>
        <p:spPr>
          <a:xfrm>
            <a:off x="6553080" y="6248520"/>
            <a:ext cx="2133360" cy="456840"/>
          </a:xfrm>
          <a:prstGeom prst="rect">
            <a:avLst/>
          </a:prstGeom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2C4CCD64-7536-4AA9-8608-30CB9D928E71}" type="slidenum">
              <a:rPr b="0" lang="en-US" sz="1000" spc="-1" strike="noStrike">
                <a:solidFill>
                  <a:srgbClr val="000000"/>
                </a:solidFill>
                <a:latin typeface="Arial"/>
                <a:ea typeface="宋体"/>
              </a:rPr>
              <a:t>5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71" name="PlaceHolder 7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3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3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Line 1"/>
          <p:cNvSpPr/>
          <p:nvPr/>
        </p:nvSpPr>
        <p:spPr>
          <a:xfrm>
            <a:off x="7962840" y="152280"/>
            <a:ext cx="0" cy="152388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09" name="Group 2"/>
          <p:cNvGrpSpPr/>
          <p:nvPr/>
        </p:nvGrpSpPr>
        <p:grpSpPr>
          <a:xfrm>
            <a:off x="8153280" y="152280"/>
            <a:ext cx="791640" cy="1294920"/>
            <a:chOff x="8153280" y="152280"/>
            <a:chExt cx="791640" cy="1294920"/>
          </a:xfrm>
        </p:grpSpPr>
        <p:sp>
          <p:nvSpPr>
            <p:cNvPr id="110" name="CustomShape 3"/>
            <p:cNvSpPr/>
            <p:nvPr/>
          </p:nvSpPr>
          <p:spPr>
            <a:xfrm>
              <a:off x="8153280" y="152280"/>
              <a:ext cx="119520" cy="1195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" name="CustomShape 4"/>
            <p:cNvSpPr/>
            <p:nvPr/>
          </p:nvSpPr>
          <p:spPr>
            <a:xfrm>
              <a:off x="8321400" y="152280"/>
              <a:ext cx="118080" cy="1195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" name="CustomShape 5"/>
            <p:cNvSpPr/>
            <p:nvPr/>
          </p:nvSpPr>
          <p:spPr>
            <a:xfrm>
              <a:off x="8489520" y="152280"/>
              <a:ext cx="113760" cy="1195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" name="CustomShape 6"/>
            <p:cNvSpPr/>
            <p:nvPr/>
          </p:nvSpPr>
          <p:spPr>
            <a:xfrm>
              <a:off x="8153280" y="320400"/>
              <a:ext cx="119520" cy="1152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" name="CustomShape 7"/>
            <p:cNvSpPr/>
            <p:nvPr/>
          </p:nvSpPr>
          <p:spPr>
            <a:xfrm>
              <a:off x="8321400" y="320400"/>
              <a:ext cx="118080" cy="1152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" name="CustomShape 8"/>
            <p:cNvSpPr/>
            <p:nvPr/>
          </p:nvSpPr>
          <p:spPr>
            <a:xfrm>
              <a:off x="8489520" y="320400"/>
              <a:ext cx="113760" cy="1152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" name="CustomShape 9"/>
            <p:cNvSpPr/>
            <p:nvPr/>
          </p:nvSpPr>
          <p:spPr>
            <a:xfrm>
              <a:off x="8657640" y="320400"/>
              <a:ext cx="109080" cy="115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" name="CustomShape 10"/>
            <p:cNvSpPr/>
            <p:nvPr/>
          </p:nvSpPr>
          <p:spPr>
            <a:xfrm>
              <a:off x="8153280" y="488160"/>
              <a:ext cx="119520" cy="1090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" name="CustomShape 11"/>
            <p:cNvSpPr/>
            <p:nvPr/>
          </p:nvSpPr>
          <p:spPr>
            <a:xfrm>
              <a:off x="8321400" y="488160"/>
              <a:ext cx="118080" cy="1090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" name="CustomShape 12"/>
            <p:cNvSpPr/>
            <p:nvPr/>
          </p:nvSpPr>
          <p:spPr>
            <a:xfrm>
              <a:off x="8489520" y="488160"/>
              <a:ext cx="113760" cy="1090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" name="CustomShape 13"/>
            <p:cNvSpPr/>
            <p:nvPr/>
          </p:nvSpPr>
          <p:spPr>
            <a:xfrm>
              <a:off x="8657640" y="488160"/>
              <a:ext cx="109080" cy="1090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" name="CustomShape 14"/>
            <p:cNvSpPr/>
            <p:nvPr/>
          </p:nvSpPr>
          <p:spPr>
            <a:xfrm>
              <a:off x="8825400" y="488160"/>
              <a:ext cx="119520" cy="109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" name="CustomShape 15"/>
            <p:cNvSpPr/>
            <p:nvPr/>
          </p:nvSpPr>
          <p:spPr>
            <a:xfrm>
              <a:off x="8153280" y="656280"/>
              <a:ext cx="119520" cy="1195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" name="CustomShape 16"/>
            <p:cNvSpPr/>
            <p:nvPr/>
          </p:nvSpPr>
          <p:spPr>
            <a:xfrm>
              <a:off x="8321400" y="656280"/>
              <a:ext cx="118080" cy="1195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" name="CustomShape 17"/>
            <p:cNvSpPr/>
            <p:nvPr/>
          </p:nvSpPr>
          <p:spPr>
            <a:xfrm>
              <a:off x="8489520" y="656280"/>
              <a:ext cx="113760" cy="1195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" name="CustomShape 18"/>
            <p:cNvSpPr/>
            <p:nvPr/>
          </p:nvSpPr>
          <p:spPr>
            <a:xfrm>
              <a:off x="8657640" y="656280"/>
              <a:ext cx="109080" cy="11952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" name="CustomShape 19"/>
            <p:cNvSpPr/>
            <p:nvPr/>
          </p:nvSpPr>
          <p:spPr>
            <a:xfrm>
              <a:off x="8153280" y="824040"/>
              <a:ext cx="119520" cy="1195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" name="CustomShape 20"/>
            <p:cNvSpPr/>
            <p:nvPr/>
          </p:nvSpPr>
          <p:spPr>
            <a:xfrm>
              <a:off x="8321400" y="824040"/>
              <a:ext cx="118080" cy="1195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" name="CustomShape 21"/>
            <p:cNvSpPr/>
            <p:nvPr/>
          </p:nvSpPr>
          <p:spPr>
            <a:xfrm>
              <a:off x="8489520" y="824040"/>
              <a:ext cx="113760" cy="11952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" name="CustomShape 22"/>
            <p:cNvSpPr/>
            <p:nvPr/>
          </p:nvSpPr>
          <p:spPr>
            <a:xfrm>
              <a:off x="8657640" y="824040"/>
              <a:ext cx="109080" cy="11952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" name="CustomShape 23"/>
            <p:cNvSpPr/>
            <p:nvPr/>
          </p:nvSpPr>
          <p:spPr>
            <a:xfrm>
              <a:off x="8825400" y="824040"/>
              <a:ext cx="119520" cy="11952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" name="CustomShape 24"/>
            <p:cNvSpPr/>
            <p:nvPr/>
          </p:nvSpPr>
          <p:spPr>
            <a:xfrm>
              <a:off x="8153280" y="992160"/>
              <a:ext cx="119520" cy="1180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" name="CustomShape 25"/>
            <p:cNvSpPr/>
            <p:nvPr/>
          </p:nvSpPr>
          <p:spPr>
            <a:xfrm>
              <a:off x="8321400" y="992160"/>
              <a:ext cx="118080" cy="118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" name="CustomShape 26"/>
            <p:cNvSpPr/>
            <p:nvPr/>
          </p:nvSpPr>
          <p:spPr>
            <a:xfrm>
              <a:off x="8489520" y="992160"/>
              <a:ext cx="113760" cy="118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" name="CustomShape 27"/>
            <p:cNvSpPr/>
            <p:nvPr/>
          </p:nvSpPr>
          <p:spPr>
            <a:xfrm>
              <a:off x="8657640" y="992160"/>
              <a:ext cx="109080" cy="1180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" name="CustomShape 28"/>
            <p:cNvSpPr/>
            <p:nvPr/>
          </p:nvSpPr>
          <p:spPr>
            <a:xfrm>
              <a:off x="8153280" y="1159920"/>
              <a:ext cx="119520" cy="11196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" name="CustomShape 29"/>
            <p:cNvSpPr/>
            <p:nvPr/>
          </p:nvSpPr>
          <p:spPr>
            <a:xfrm>
              <a:off x="8321400" y="1159920"/>
              <a:ext cx="118080" cy="11196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" name="CustomShape 30"/>
            <p:cNvSpPr/>
            <p:nvPr/>
          </p:nvSpPr>
          <p:spPr>
            <a:xfrm>
              <a:off x="8489520" y="1159920"/>
              <a:ext cx="113760" cy="11196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" name="CustomShape 31"/>
            <p:cNvSpPr/>
            <p:nvPr/>
          </p:nvSpPr>
          <p:spPr>
            <a:xfrm>
              <a:off x="8657640" y="1159920"/>
              <a:ext cx="109080" cy="11196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" name="CustomShape 32"/>
            <p:cNvSpPr/>
            <p:nvPr/>
          </p:nvSpPr>
          <p:spPr>
            <a:xfrm>
              <a:off x="8321400" y="1327680"/>
              <a:ext cx="118080" cy="11952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" name="CustomShape 33"/>
            <p:cNvSpPr/>
            <p:nvPr/>
          </p:nvSpPr>
          <p:spPr>
            <a:xfrm>
              <a:off x="8657640" y="1327680"/>
              <a:ext cx="109080" cy="11952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41" name="PlaceHolder 34"/>
          <p:cNvSpPr>
            <a:spLocks noGrp="1"/>
          </p:cNvSpPr>
          <p:nvPr>
            <p:ph type="dt"/>
          </p:nvPr>
        </p:nvSpPr>
        <p:spPr>
          <a:xfrm>
            <a:off x="457200" y="6248520"/>
            <a:ext cx="2133360" cy="4568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42" name="PlaceHolder 35"/>
          <p:cNvSpPr>
            <a:spLocks noGrp="1"/>
          </p:cNvSpPr>
          <p:nvPr>
            <p:ph type="ftr"/>
          </p:nvPr>
        </p:nvSpPr>
        <p:spPr>
          <a:xfrm>
            <a:off x="3124080" y="6248520"/>
            <a:ext cx="2895120" cy="4568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43" name="PlaceHolder 36"/>
          <p:cNvSpPr>
            <a:spLocks noGrp="1"/>
          </p:cNvSpPr>
          <p:nvPr>
            <p:ph type="sldNum"/>
          </p:nvPr>
        </p:nvSpPr>
        <p:spPr>
          <a:xfrm>
            <a:off x="6553080" y="6248520"/>
            <a:ext cx="2133360" cy="456840"/>
          </a:xfrm>
          <a:prstGeom prst="rect">
            <a:avLst/>
          </a:prstGeom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C4D54170-96D1-4C53-AC76-8EB881E81430}" type="slidenum">
              <a:rPr b="0" lang="en-US" sz="1000" spc="-1" strike="noStrike">
                <a:solidFill>
                  <a:srgbClr val="000000"/>
                </a:solidFill>
                <a:latin typeface="Arial"/>
                <a:ea typeface="宋体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44" name="PlaceHolder 37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39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38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3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3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Line 1"/>
          <p:cNvSpPr/>
          <p:nvPr/>
        </p:nvSpPr>
        <p:spPr>
          <a:xfrm>
            <a:off x="7962840" y="152280"/>
            <a:ext cx="0" cy="152388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83" name="Group 2"/>
          <p:cNvGrpSpPr/>
          <p:nvPr/>
        </p:nvGrpSpPr>
        <p:grpSpPr>
          <a:xfrm>
            <a:off x="8153280" y="152280"/>
            <a:ext cx="791640" cy="1294920"/>
            <a:chOff x="8153280" y="152280"/>
            <a:chExt cx="791640" cy="1294920"/>
          </a:xfrm>
        </p:grpSpPr>
        <p:sp>
          <p:nvSpPr>
            <p:cNvPr id="184" name="CustomShape 3"/>
            <p:cNvSpPr/>
            <p:nvPr/>
          </p:nvSpPr>
          <p:spPr>
            <a:xfrm>
              <a:off x="8153280" y="152280"/>
              <a:ext cx="119520" cy="1195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5" name="CustomShape 4"/>
            <p:cNvSpPr/>
            <p:nvPr/>
          </p:nvSpPr>
          <p:spPr>
            <a:xfrm>
              <a:off x="8321400" y="152280"/>
              <a:ext cx="118080" cy="1195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6" name="CustomShape 5"/>
            <p:cNvSpPr/>
            <p:nvPr/>
          </p:nvSpPr>
          <p:spPr>
            <a:xfrm>
              <a:off x="8489520" y="152280"/>
              <a:ext cx="113760" cy="1195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7" name="CustomShape 6"/>
            <p:cNvSpPr/>
            <p:nvPr/>
          </p:nvSpPr>
          <p:spPr>
            <a:xfrm>
              <a:off x="8153280" y="320400"/>
              <a:ext cx="119520" cy="1152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8" name="CustomShape 7"/>
            <p:cNvSpPr/>
            <p:nvPr/>
          </p:nvSpPr>
          <p:spPr>
            <a:xfrm>
              <a:off x="8321400" y="320400"/>
              <a:ext cx="118080" cy="1152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9" name="CustomShape 8"/>
            <p:cNvSpPr/>
            <p:nvPr/>
          </p:nvSpPr>
          <p:spPr>
            <a:xfrm>
              <a:off x="8489520" y="320400"/>
              <a:ext cx="113760" cy="1152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0" name="CustomShape 9"/>
            <p:cNvSpPr/>
            <p:nvPr/>
          </p:nvSpPr>
          <p:spPr>
            <a:xfrm>
              <a:off x="8657640" y="320400"/>
              <a:ext cx="109080" cy="115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1" name="CustomShape 10"/>
            <p:cNvSpPr/>
            <p:nvPr/>
          </p:nvSpPr>
          <p:spPr>
            <a:xfrm>
              <a:off x="8153280" y="488160"/>
              <a:ext cx="119520" cy="1090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2" name="CustomShape 11"/>
            <p:cNvSpPr/>
            <p:nvPr/>
          </p:nvSpPr>
          <p:spPr>
            <a:xfrm>
              <a:off x="8321400" y="488160"/>
              <a:ext cx="118080" cy="1090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3" name="CustomShape 12"/>
            <p:cNvSpPr/>
            <p:nvPr/>
          </p:nvSpPr>
          <p:spPr>
            <a:xfrm>
              <a:off x="8489520" y="488160"/>
              <a:ext cx="113760" cy="1090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4" name="CustomShape 13"/>
            <p:cNvSpPr/>
            <p:nvPr/>
          </p:nvSpPr>
          <p:spPr>
            <a:xfrm>
              <a:off x="8657640" y="488160"/>
              <a:ext cx="109080" cy="1090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5" name="CustomShape 14"/>
            <p:cNvSpPr/>
            <p:nvPr/>
          </p:nvSpPr>
          <p:spPr>
            <a:xfrm>
              <a:off x="8825400" y="488160"/>
              <a:ext cx="119520" cy="109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6" name="CustomShape 15"/>
            <p:cNvSpPr/>
            <p:nvPr/>
          </p:nvSpPr>
          <p:spPr>
            <a:xfrm>
              <a:off x="8153280" y="656280"/>
              <a:ext cx="119520" cy="1195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7" name="CustomShape 16"/>
            <p:cNvSpPr/>
            <p:nvPr/>
          </p:nvSpPr>
          <p:spPr>
            <a:xfrm>
              <a:off x="8321400" y="656280"/>
              <a:ext cx="118080" cy="1195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8" name="CustomShape 17"/>
            <p:cNvSpPr/>
            <p:nvPr/>
          </p:nvSpPr>
          <p:spPr>
            <a:xfrm>
              <a:off x="8489520" y="656280"/>
              <a:ext cx="113760" cy="1195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9" name="CustomShape 18"/>
            <p:cNvSpPr/>
            <p:nvPr/>
          </p:nvSpPr>
          <p:spPr>
            <a:xfrm>
              <a:off x="8657640" y="656280"/>
              <a:ext cx="109080" cy="11952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0" name="CustomShape 19"/>
            <p:cNvSpPr/>
            <p:nvPr/>
          </p:nvSpPr>
          <p:spPr>
            <a:xfrm>
              <a:off x="8153280" y="824040"/>
              <a:ext cx="119520" cy="1195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1" name="CustomShape 20"/>
            <p:cNvSpPr/>
            <p:nvPr/>
          </p:nvSpPr>
          <p:spPr>
            <a:xfrm>
              <a:off x="8321400" y="824040"/>
              <a:ext cx="118080" cy="1195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2" name="CustomShape 21"/>
            <p:cNvSpPr/>
            <p:nvPr/>
          </p:nvSpPr>
          <p:spPr>
            <a:xfrm>
              <a:off x="8489520" y="824040"/>
              <a:ext cx="113760" cy="11952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3" name="CustomShape 22"/>
            <p:cNvSpPr/>
            <p:nvPr/>
          </p:nvSpPr>
          <p:spPr>
            <a:xfrm>
              <a:off x="8657640" y="824040"/>
              <a:ext cx="109080" cy="11952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4" name="CustomShape 23"/>
            <p:cNvSpPr/>
            <p:nvPr/>
          </p:nvSpPr>
          <p:spPr>
            <a:xfrm>
              <a:off x="8825400" y="824040"/>
              <a:ext cx="119520" cy="11952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5" name="CustomShape 24"/>
            <p:cNvSpPr/>
            <p:nvPr/>
          </p:nvSpPr>
          <p:spPr>
            <a:xfrm>
              <a:off x="8153280" y="992160"/>
              <a:ext cx="119520" cy="1180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6" name="CustomShape 25"/>
            <p:cNvSpPr/>
            <p:nvPr/>
          </p:nvSpPr>
          <p:spPr>
            <a:xfrm>
              <a:off x="8321400" y="992160"/>
              <a:ext cx="118080" cy="118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7" name="CustomShape 26"/>
            <p:cNvSpPr/>
            <p:nvPr/>
          </p:nvSpPr>
          <p:spPr>
            <a:xfrm>
              <a:off x="8489520" y="992160"/>
              <a:ext cx="113760" cy="118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8" name="CustomShape 27"/>
            <p:cNvSpPr/>
            <p:nvPr/>
          </p:nvSpPr>
          <p:spPr>
            <a:xfrm>
              <a:off x="8657640" y="992160"/>
              <a:ext cx="109080" cy="1180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9" name="CustomShape 28"/>
            <p:cNvSpPr/>
            <p:nvPr/>
          </p:nvSpPr>
          <p:spPr>
            <a:xfrm>
              <a:off x="8153280" y="1159920"/>
              <a:ext cx="119520" cy="11196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0" name="CustomShape 29"/>
            <p:cNvSpPr/>
            <p:nvPr/>
          </p:nvSpPr>
          <p:spPr>
            <a:xfrm>
              <a:off x="8321400" y="1159920"/>
              <a:ext cx="118080" cy="11196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1" name="CustomShape 30"/>
            <p:cNvSpPr/>
            <p:nvPr/>
          </p:nvSpPr>
          <p:spPr>
            <a:xfrm>
              <a:off x="8489520" y="1159920"/>
              <a:ext cx="113760" cy="11196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2" name="CustomShape 31"/>
            <p:cNvSpPr/>
            <p:nvPr/>
          </p:nvSpPr>
          <p:spPr>
            <a:xfrm>
              <a:off x="8657640" y="1159920"/>
              <a:ext cx="109080" cy="11196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3" name="CustomShape 32"/>
            <p:cNvSpPr/>
            <p:nvPr/>
          </p:nvSpPr>
          <p:spPr>
            <a:xfrm>
              <a:off x="8321400" y="1327680"/>
              <a:ext cx="118080" cy="11952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4" name="CustomShape 33"/>
            <p:cNvSpPr/>
            <p:nvPr/>
          </p:nvSpPr>
          <p:spPr>
            <a:xfrm>
              <a:off x="8657640" y="1327680"/>
              <a:ext cx="109080" cy="11952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15" name="PlaceHolder 34"/>
          <p:cNvSpPr>
            <a:spLocks noGrp="1"/>
          </p:cNvSpPr>
          <p:nvPr>
            <p:ph type="title"/>
          </p:nvPr>
        </p:nvSpPr>
        <p:spPr>
          <a:xfrm>
            <a:off x="457200" y="122400"/>
            <a:ext cx="7543440" cy="1294920"/>
          </a:xfrm>
          <a:prstGeom prst="rect">
            <a:avLst/>
          </a:prstGeom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1" lang="zh-CN" sz="3900" spc="-1" strike="noStrike">
                <a:solidFill>
                  <a:srgbClr val="330066"/>
                </a:solidFill>
                <a:latin typeface="Arial"/>
                <a:ea typeface="宋体"/>
              </a:rPr>
              <a:t>单击此处编辑母版标题样式</a:t>
            </a:r>
            <a:endParaRPr b="0" lang="en-US" sz="3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PlaceHolder 35"/>
          <p:cNvSpPr>
            <a:spLocks noGrp="1"/>
          </p:cNvSpPr>
          <p:nvPr>
            <p:ph type="body"/>
          </p:nvPr>
        </p:nvSpPr>
        <p:spPr>
          <a:xfrm>
            <a:off x="457200" y="1719360"/>
            <a:ext cx="8229240" cy="4411440"/>
          </a:xfrm>
          <a:prstGeom prst="rect">
            <a:avLst/>
          </a:prstGeom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01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0" lang="zh-CN" sz="3000" spc="-1" strike="noStrike">
                <a:solidFill>
                  <a:srgbClr val="000000"/>
                </a:solidFill>
                <a:latin typeface="Arial"/>
                <a:ea typeface="宋体"/>
              </a:rPr>
              <a:t>单击此处编辑母版文本样式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lvl="1" marL="692280" indent="-347400">
              <a:lnSpc>
                <a:spcPct val="100000"/>
              </a:lnSpc>
              <a:spcBef>
                <a:spcPts val="519"/>
              </a:spcBef>
              <a:buClr>
                <a:srgbClr val="669999"/>
              </a:buClr>
              <a:buSzPct val="70000"/>
              <a:buFont typeface="Wingdings" charset="2"/>
              <a:buChar char=""/>
            </a:pPr>
            <a:r>
              <a:rPr b="0" lang="zh-CN" sz="2600" spc="-1" strike="noStrike">
                <a:solidFill>
                  <a:srgbClr val="000000"/>
                </a:solidFill>
                <a:latin typeface="Arial"/>
                <a:ea typeface="宋体"/>
              </a:rPr>
              <a:t>第二级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lvl="2" marL="987480" indent="-293400">
              <a:lnSpc>
                <a:spcPct val="100000"/>
              </a:lnSpc>
              <a:spcBef>
                <a:spcPts val="459"/>
              </a:spcBef>
              <a:buClr>
                <a:srgbClr val="cccc00"/>
              </a:buClr>
              <a:buSzPct val="70000"/>
              <a:buFont typeface="Wingdings" charset="2"/>
              <a:buChar char=""/>
            </a:pPr>
            <a:r>
              <a:rPr b="0" lang="zh-CN" sz="2300" spc="-1" strike="noStrike">
                <a:solidFill>
                  <a:srgbClr val="000000"/>
                </a:solidFill>
                <a:latin typeface="Arial"/>
                <a:ea typeface="宋体"/>
              </a:rPr>
              <a:t>第三级</a:t>
            </a:r>
            <a:endParaRPr b="0" lang="en-US" sz="2300" spc="-1" strike="noStrike">
              <a:solidFill>
                <a:srgbClr val="000000"/>
              </a:solidFill>
              <a:latin typeface="Arial"/>
            </a:endParaRPr>
          </a:p>
          <a:p>
            <a:pPr lvl="3" marL="1281240" indent="-291600">
              <a:lnSpc>
                <a:spcPct val="100000"/>
              </a:lnSpc>
              <a:spcBef>
                <a:spcPts val="400"/>
              </a:spcBef>
              <a:buClr>
                <a:srgbClr val="330066"/>
              </a:buClr>
              <a:buSzPct val="75000"/>
              <a:buFont typeface="Wingdings" charset="2"/>
              <a:buChar char=""/>
            </a:pPr>
            <a:r>
              <a:rPr b="0" lang="zh-CN" sz="2000" spc="-1" strike="noStrike">
                <a:solidFill>
                  <a:srgbClr val="000000"/>
                </a:solidFill>
                <a:latin typeface="Arial"/>
                <a:ea typeface="宋体"/>
              </a:rPr>
              <a:t>第四级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1598760" indent="-315720">
              <a:lnSpc>
                <a:spcPct val="100000"/>
              </a:lnSpc>
              <a:spcBef>
                <a:spcPts val="400"/>
              </a:spcBef>
              <a:buClr>
                <a:srgbClr val="d8d8ec"/>
              </a:buClr>
              <a:buSzPct val="80000"/>
              <a:buFont typeface="Wingdings" charset="2"/>
              <a:buChar char=""/>
            </a:pPr>
            <a:r>
              <a:rPr b="0" lang="zh-CN" sz="2000" spc="-1" strike="noStrike">
                <a:solidFill>
                  <a:srgbClr val="000000"/>
                </a:solidFill>
                <a:latin typeface="Arial"/>
                <a:ea typeface="宋体"/>
              </a:rPr>
              <a:t>第五级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36"/>
          <p:cNvSpPr>
            <a:spLocks noGrp="1"/>
          </p:cNvSpPr>
          <p:nvPr>
            <p:ph type="dt"/>
          </p:nvPr>
        </p:nvSpPr>
        <p:spPr>
          <a:xfrm>
            <a:off x="457200" y="6248520"/>
            <a:ext cx="2133360" cy="4568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218" name="PlaceHolder 37"/>
          <p:cNvSpPr>
            <a:spLocks noGrp="1"/>
          </p:cNvSpPr>
          <p:nvPr>
            <p:ph type="ftr"/>
          </p:nvPr>
        </p:nvSpPr>
        <p:spPr>
          <a:xfrm>
            <a:off x="3124080" y="6248520"/>
            <a:ext cx="2895120" cy="4568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219" name="PlaceHolder 38"/>
          <p:cNvSpPr>
            <a:spLocks noGrp="1"/>
          </p:cNvSpPr>
          <p:nvPr>
            <p:ph type="sldNum"/>
          </p:nvPr>
        </p:nvSpPr>
        <p:spPr>
          <a:xfrm>
            <a:off x="6553080" y="6248520"/>
            <a:ext cx="2133360" cy="456840"/>
          </a:xfrm>
          <a:prstGeom prst="rect">
            <a:avLst/>
          </a:prstGeom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5D2064BC-E415-49F4-BD4F-231627D3894D}" type="slidenum">
              <a:rPr b="0" lang="en-US" sz="1000" spc="-1" strike="noStrike">
                <a:solidFill>
                  <a:srgbClr val="000000"/>
                </a:solidFill>
                <a:latin typeface="Arial"/>
                <a:ea typeface="宋体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extShape 1"/>
          <p:cNvSpPr txBox="1"/>
          <p:nvPr/>
        </p:nvSpPr>
        <p:spPr>
          <a:xfrm>
            <a:off x="324000" y="476280"/>
            <a:ext cx="6781320" cy="213336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r>
              <a:rPr b="1" lang="en-US" sz="2800" spc="-1" strike="noStrike">
                <a:solidFill>
                  <a:srgbClr val="330066"/>
                </a:solidFill>
                <a:latin typeface="Arial"/>
                <a:ea typeface="宋体"/>
              </a:rPr>
              <a:t>cache</a:t>
            </a:r>
            <a:r>
              <a:rPr b="1" lang="zh-CN" sz="2800" spc="-1" strike="noStrike">
                <a:solidFill>
                  <a:srgbClr val="330066"/>
                </a:solidFill>
                <a:latin typeface="Arial"/>
                <a:ea typeface="宋体"/>
              </a:rPr>
              <a:t>模拟器的设计与实现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TextShape 2"/>
          <p:cNvSpPr txBox="1"/>
          <p:nvPr/>
        </p:nvSpPr>
        <p:spPr>
          <a:xfrm>
            <a:off x="971640" y="3213000"/>
            <a:ext cx="6192360" cy="2361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r">
              <a:lnSpc>
                <a:spcPct val="120000"/>
              </a:lnSpc>
              <a:spcBef>
                <a:spcPts val="400"/>
              </a:spcBef>
            </a:pPr>
            <a:r>
              <a:rPr b="0" lang="zh-CN" sz="2000" spc="-1" strike="noStrike">
                <a:solidFill>
                  <a:srgbClr val="000000"/>
                </a:solidFill>
                <a:latin typeface="楷体"/>
                <a:ea typeface="楷体"/>
              </a:rPr>
              <a:t>《</a:t>
            </a:r>
            <a:r>
              <a:rPr b="0" lang="zh-CN" sz="2000" spc="-1" strike="noStrike">
                <a:solidFill>
                  <a:srgbClr val="000000"/>
                </a:solidFill>
                <a:latin typeface="楷体"/>
                <a:ea typeface="楷体"/>
              </a:rPr>
              <a:t>计算机系统结构》课程组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CustomShape 1"/>
          <p:cNvSpPr/>
          <p:nvPr/>
        </p:nvSpPr>
        <p:spPr>
          <a:xfrm>
            <a:off x="6553080" y="6248520"/>
            <a:ext cx="213336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fld id="{AE414DEF-0D9D-45F1-A30F-7600483EDFFA}" type="slidenum">
              <a:rPr b="0" lang="en-US" sz="1000" spc="-1" strike="noStrike">
                <a:solidFill>
                  <a:srgbClr val="000000"/>
                </a:solidFill>
                <a:latin typeface="Arial"/>
                <a:ea typeface="宋体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303" name="TextShape 2"/>
          <p:cNvSpPr txBox="1"/>
          <p:nvPr/>
        </p:nvSpPr>
        <p:spPr>
          <a:xfrm>
            <a:off x="457200" y="122400"/>
            <a:ext cx="7543440" cy="12949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1" lang="zh-CN" sz="3900" spc="-1" strike="noStrike">
                <a:solidFill>
                  <a:srgbClr val="330066"/>
                </a:solidFill>
                <a:latin typeface="Arial"/>
                <a:ea typeface="宋体"/>
              </a:rPr>
              <a:t>实验数据提交</a:t>
            </a:r>
            <a:endParaRPr b="0" lang="en-US" sz="3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4" name="TextShape 3"/>
          <p:cNvSpPr txBox="1"/>
          <p:nvPr/>
        </p:nvSpPr>
        <p:spPr>
          <a:xfrm>
            <a:off x="452160" y="1407960"/>
            <a:ext cx="8229240" cy="51526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50000"/>
              </a:lnSpc>
              <a:spcAft>
                <a:spcPts val="1199"/>
              </a:spcAft>
              <a:buClr>
                <a:srgbClr val="330066"/>
              </a:buClr>
              <a:buSzPct val="70000"/>
              <a:buFont typeface="Wingdings" charset="2"/>
              <a:buChar char=""/>
            </a:pPr>
            <a:r>
              <a:rPr b="1" lang="zh-CN" sz="2400" spc="-1" strike="noStrike">
                <a:solidFill>
                  <a:srgbClr val="000000"/>
                </a:solidFill>
                <a:latin typeface="Arial"/>
                <a:ea typeface="宋体"/>
              </a:rPr>
              <a:t>修改完成实验的结果文件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宋体"/>
              </a:rPr>
              <a:t>csim.c</a:t>
            </a:r>
            <a:r>
              <a:rPr b="1" lang="zh-CN" sz="2400" spc="-1" strike="noStrike">
                <a:solidFill>
                  <a:srgbClr val="000000"/>
                </a:solidFill>
                <a:latin typeface="Arial"/>
                <a:ea typeface="宋体"/>
              </a:rPr>
              <a:t>后，在实验数据的根目录中执行如下命令进行编译：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9200">
              <a:lnSpc>
                <a:spcPct val="150000"/>
              </a:lnSpc>
              <a:spcAft>
                <a:spcPts val="1199"/>
              </a:spcAft>
            </a:pPr>
            <a:r>
              <a:rPr b="1" lang="en-US" sz="2000" spc="-1" strike="noStrike">
                <a:solidFill>
                  <a:srgbClr val="00b050"/>
                </a:solidFill>
                <a:latin typeface="Arial"/>
                <a:ea typeface="宋体"/>
              </a:rPr>
              <a:t>linux&gt; make clean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9200">
              <a:lnSpc>
                <a:spcPct val="150000"/>
              </a:lnSpc>
              <a:spcAft>
                <a:spcPts val="1199"/>
              </a:spcAft>
            </a:pPr>
            <a:r>
              <a:rPr b="1" lang="en-US" sz="2000" spc="-1" strike="noStrike">
                <a:solidFill>
                  <a:srgbClr val="00b050"/>
                </a:solidFill>
                <a:latin typeface="Arial"/>
                <a:ea typeface="宋体"/>
              </a:rPr>
              <a:t>linux&gt; make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50000"/>
              </a:lnSpc>
              <a:spcAft>
                <a:spcPts val="1199"/>
              </a:spcAft>
              <a:buClr>
                <a:srgbClr val="330066"/>
              </a:buClr>
              <a:buSzPct val="70000"/>
              <a:buFont typeface="Wingdings" charset="2"/>
              <a:buChar char=""/>
            </a:pPr>
            <a:r>
              <a:rPr b="1" lang="zh-CN" sz="2400" spc="-1" strike="noStrike">
                <a:solidFill>
                  <a:srgbClr val="000000"/>
                </a:solidFill>
                <a:latin typeface="Arial"/>
                <a:ea typeface="宋体"/>
              </a:rPr>
              <a:t>每次如上执行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宋体"/>
              </a:rPr>
              <a:t>make</a:t>
            </a:r>
            <a:r>
              <a:rPr b="1" lang="zh-CN" sz="2400" spc="-1" strike="noStrike">
                <a:solidFill>
                  <a:srgbClr val="000000"/>
                </a:solidFill>
                <a:latin typeface="Arial"/>
                <a:ea typeface="宋体"/>
              </a:rPr>
              <a:t>命令时，相应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宋体"/>
              </a:rPr>
              <a:t>Makefile</a:t>
            </a:r>
            <a:r>
              <a:rPr b="1" lang="zh-CN" sz="2400" spc="-1" strike="noStrike">
                <a:solidFill>
                  <a:srgbClr val="000000"/>
                </a:solidFill>
                <a:latin typeface="Arial"/>
                <a:ea typeface="宋体"/>
              </a:rPr>
              <a:t>将创建一个名为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宋体"/>
              </a:rPr>
              <a:t>"-handin.tar"</a:t>
            </a:r>
            <a:r>
              <a:rPr b="1" lang="zh-CN" sz="2400" spc="-1" strike="noStrike">
                <a:solidFill>
                  <a:srgbClr val="000000"/>
                </a:solidFill>
                <a:latin typeface="Arial"/>
                <a:ea typeface="宋体"/>
              </a:rPr>
              <a:t>的文件，其中包含你需要提交的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宋体"/>
              </a:rPr>
              <a:t>csim.c</a:t>
            </a:r>
            <a:r>
              <a:rPr b="1" lang="zh-CN" sz="2400" spc="-1" strike="noStrike">
                <a:solidFill>
                  <a:srgbClr val="000000"/>
                </a:solidFill>
                <a:latin typeface="Arial"/>
                <a:ea typeface="宋体"/>
              </a:rPr>
              <a:t>和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宋体"/>
              </a:rPr>
              <a:t>trans.c</a:t>
            </a:r>
            <a:r>
              <a:rPr b="1" lang="zh-CN" sz="2400" spc="-1" strike="noStrike">
                <a:solidFill>
                  <a:srgbClr val="000000"/>
                </a:solidFill>
                <a:latin typeface="Arial"/>
                <a:ea typeface="宋体"/>
              </a:rPr>
              <a:t>文件。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50000"/>
              </a:lnSpc>
              <a:spcAft>
                <a:spcPts val="1199"/>
              </a:spcAft>
              <a:buClr>
                <a:srgbClr val="330066"/>
              </a:buClr>
              <a:buSzPct val="70000"/>
              <a:buFont typeface="Wingdings" charset="2"/>
              <a:buChar char=""/>
            </a:pPr>
            <a:r>
              <a:rPr b="1" lang="zh-CN" sz="2400" spc="-1" strike="noStrike">
                <a:solidFill>
                  <a:srgbClr val="0000ff"/>
                </a:solidFill>
                <a:latin typeface="Arial"/>
                <a:ea typeface="宋体"/>
              </a:rPr>
              <a:t>将该</a:t>
            </a:r>
            <a:r>
              <a:rPr b="1" lang="en-US" sz="2400" spc="-1" strike="noStrike">
                <a:solidFill>
                  <a:srgbClr val="0000ff"/>
                </a:solidFill>
                <a:latin typeface="Arial"/>
                <a:ea typeface="宋体"/>
              </a:rPr>
              <a:t>tar</a:t>
            </a:r>
            <a:r>
              <a:rPr b="1" lang="zh-CN" sz="2400" spc="-1" strike="noStrike">
                <a:solidFill>
                  <a:srgbClr val="0000ff"/>
                </a:solidFill>
                <a:latin typeface="Arial"/>
                <a:ea typeface="宋体"/>
              </a:rPr>
              <a:t>文件重命名为“姓名</a:t>
            </a:r>
            <a:r>
              <a:rPr b="1" lang="en-US" sz="2400" spc="-1" strike="noStrike">
                <a:solidFill>
                  <a:srgbClr val="0000ff"/>
                </a:solidFill>
                <a:latin typeface="Arial"/>
                <a:ea typeface="宋体"/>
              </a:rPr>
              <a:t>+</a:t>
            </a:r>
            <a:r>
              <a:rPr b="1" lang="zh-CN" sz="2400" spc="-1" strike="noStrike">
                <a:solidFill>
                  <a:srgbClr val="0000ff"/>
                </a:solidFill>
                <a:latin typeface="Arial"/>
                <a:ea typeface="宋体"/>
              </a:rPr>
              <a:t>学号</a:t>
            </a:r>
            <a:r>
              <a:rPr b="1" lang="en-US" sz="2400" spc="-1" strike="noStrike">
                <a:solidFill>
                  <a:srgbClr val="0000ff"/>
                </a:solidFill>
                <a:latin typeface="Arial"/>
                <a:ea typeface="宋体"/>
              </a:rPr>
              <a:t>.tar”</a:t>
            </a:r>
            <a:r>
              <a:rPr b="1" lang="zh-CN" sz="2400" spc="-1" strike="noStrike">
                <a:solidFill>
                  <a:srgbClr val="0000ff"/>
                </a:solidFill>
                <a:latin typeface="Arial"/>
                <a:ea typeface="宋体"/>
              </a:rPr>
              <a:t>并提交。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TextShape 1"/>
          <p:cNvSpPr txBox="1"/>
          <p:nvPr/>
        </p:nvSpPr>
        <p:spPr>
          <a:xfrm>
            <a:off x="6553080" y="6248520"/>
            <a:ext cx="2133360" cy="4568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9ACBA576-F1E8-48ED-B12E-B1CCEA89E6BC}" type="slidenum">
              <a:rPr b="0" lang="en-US" sz="1000" spc="-1" strike="noStrike">
                <a:solidFill>
                  <a:srgbClr val="000000"/>
                </a:solidFill>
                <a:latin typeface="Arial"/>
                <a:ea typeface="宋体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306" name="TextShape 2"/>
          <p:cNvSpPr txBox="1"/>
          <p:nvPr/>
        </p:nvSpPr>
        <p:spPr>
          <a:xfrm>
            <a:off x="826920" y="2205000"/>
            <a:ext cx="7543440" cy="12949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100000"/>
              </a:lnSpc>
            </a:pPr>
            <a:r>
              <a:rPr b="1" lang="zh-CN" sz="3900" spc="-1" strike="noStrike">
                <a:solidFill>
                  <a:srgbClr val="330066"/>
                </a:solidFill>
                <a:latin typeface="Arial"/>
                <a:ea typeface="宋体"/>
              </a:rPr>
              <a:t>谢  谢！</a:t>
            </a:r>
            <a:endParaRPr b="0" lang="en-US" sz="3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CustomShape 1"/>
          <p:cNvSpPr/>
          <p:nvPr/>
        </p:nvSpPr>
        <p:spPr>
          <a:xfrm>
            <a:off x="6553080" y="6248520"/>
            <a:ext cx="213336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fld id="{1E77A68A-E2DE-421F-89DA-8CD28CE6FED4}" type="slidenum">
              <a:rPr b="0" lang="en-US" sz="1000" spc="-1" strike="noStrike">
                <a:solidFill>
                  <a:srgbClr val="000000"/>
                </a:solidFill>
                <a:latin typeface="Arial"/>
                <a:ea typeface="宋体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265" name="TextShape 2"/>
          <p:cNvSpPr txBox="1"/>
          <p:nvPr/>
        </p:nvSpPr>
        <p:spPr>
          <a:xfrm>
            <a:off x="457200" y="122400"/>
            <a:ext cx="7543440" cy="10382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100000"/>
              </a:lnSpc>
            </a:pPr>
            <a:r>
              <a:rPr b="1" lang="zh-CN" sz="3900" spc="-1" strike="noStrike">
                <a:solidFill>
                  <a:srgbClr val="330066"/>
                </a:solidFill>
                <a:latin typeface="Arial"/>
                <a:ea typeface="宋体"/>
              </a:rPr>
              <a:t>实验概述</a:t>
            </a:r>
            <a:endParaRPr b="0" lang="en-US" sz="3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TextShape 3"/>
          <p:cNvSpPr txBox="1"/>
          <p:nvPr/>
        </p:nvSpPr>
        <p:spPr>
          <a:xfrm>
            <a:off x="374760" y="1379880"/>
            <a:ext cx="8229240" cy="46256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330066"/>
              </a:buClr>
              <a:buSzPct val="70000"/>
              <a:buFont typeface="Wingdings" charset="2"/>
              <a:buChar char=""/>
            </a:pPr>
            <a:r>
              <a:rPr b="1" lang="zh-CN" sz="2400" spc="-1" strike="noStrike">
                <a:solidFill>
                  <a:srgbClr val="000000"/>
                </a:solidFill>
                <a:latin typeface="黑体"/>
                <a:ea typeface="黑体"/>
              </a:rPr>
              <a:t>实验目的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92280" indent="-347400">
              <a:lnSpc>
                <a:spcPct val="100000"/>
              </a:lnSpc>
              <a:spcBef>
                <a:spcPts val="400"/>
              </a:spcBef>
              <a:buClr>
                <a:srgbClr val="669999"/>
              </a:buClr>
              <a:buSzPct val="70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latin typeface="Arial"/>
                <a:ea typeface="宋体"/>
              </a:rPr>
              <a:t>理解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宋体"/>
              </a:rPr>
              <a:t>cache</a:t>
            </a:r>
            <a:r>
              <a:rPr b="0" lang="zh-CN" sz="2000" spc="-1" strike="noStrike">
                <a:solidFill>
                  <a:srgbClr val="000000"/>
                </a:solidFill>
                <a:latin typeface="Arial"/>
                <a:ea typeface="宋体"/>
              </a:rPr>
              <a:t>工作原理；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692280" indent="-347400">
              <a:lnSpc>
                <a:spcPct val="100000"/>
              </a:lnSpc>
              <a:spcBef>
                <a:spcPts val="400"/>
              </a:spcBef>
              <a:buClr>
                <a:srgbClr val="669999"/>
              </a:buClr>
              <a:buSzPct val="70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latin typeface="Arial"/>
                <a:ea typeface="宋体"/>
              </a:rPr>
              <a:t>如何实现一个高效的模拟器。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Arial"/>
                <a:ea typeface="宋体"/>
              </a:rPr>
              <a:t>  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330066"/>
              </a:buClr>
              <a:buSzPct val="70000"/>
              <a:buFont typeface="Wingdings" charset="2"/>
              <a:buChar char=""/>
            </a:pPr>
            <a:r>
              <a:rPr b="1" lang="zh-CN" sz="2400" spc="-1" strike="noStrike">
                <a:solidFill>
                  <a:srgbClr val="000000"/>
                </a:solidFill>
                <a:latin typeface="黑体"/>
                <a:ea typeface="黑体"/>
              </a:rPr>
              <a:t>实验内容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92280" indent="-347400">
              <a:lnSpc>
                <a:spcPct val="100000"/>
              </a:lnSpc>
              <a:spcBef>
                <a:spcPts val="400"/>
              </a:spcBef>
              <a:buClr>
                <a:srgbClr val="669999"/>
              </a:buClr>
              <a:buSzPct val="70000"/>
              <a:buFont typeface="Wingdings" charset="2"/>
              <a:buChar char=""/>
            </a:pPr>
            <a:r>
              <a:rPr b="0" lang="zh-CN" sz="2000" spc="-1" strike="noStrike">
                <a:solidFill>
                  <a:srgbClr val="000000"/>
                </a:solidFill>
                <a:latin typeface="Arial"/>
                <a:ea typeface="宋体"/>
              </a:rPr>
              <a:t>编写一个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宋体"/>
              </a:rPr>
              <a:t>200-300</a:t>
            </a:r>
            <a:r>
              <a:rPr b="0" lang="zh-CN" sz="2000" spc="-1" strike="noStrike">
                <a:solidFill>
                  <a:srgbClr val="000000"/>
                </a:solidFill>
                <a:latin typeface="Arial"/>
                <a:ea typeface="宋体"/>
              </a:rPr>
              <a:t>行的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宋体"/>
              </a:rPr>
              <a:t>C</a:t>
            </a:r>
            <a:r>
              <a:rPr b="0" lang="zh-CN" sz="2000" spc="-1" strike="noStrike">
                <a:solidFill>
                  <a:srgbClr val="000000"/>
                </a:solidFill>
                <a:latin typeface="Arial"/>
                <a:ea typeface="宋体"/>
              </a:rPr>
              <a:t>程序来模拟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宋体"/>
              </a:rPr>
              <a:t>Cache</a:t>
            </a:r>
            <a:r>
              <a:rPr b="0" lang="zh-CN" sz="2000" spc="-1" strike="noStrike">
                <a:solidFill>
                  <a:srgbClr val="000000"/>
                </a:solidFill>
                <a:latin typeface="Arial"/>
                <a:ea typeface="宋体"/>
              </a:rPr>
              <a:t>缓存的行为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4520"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479"/>
              </a:spcBef>
              <a:buClr>
                <a:srgbClr val="330066"/>
              </a:buClr>
              <a:buSzPct val="70000"/>
              <a:buFont typeface="Wingdings" charset="2"/>
              <a:buChar char=""/>
            </a:pPr>
            <a:r>
              <a:rPr b="1" lang="zh-CN" sz="2400" spc="-1" strike="noStrike">
                <a:solidFill>
                  <a:srgbClr val="000000"/>
                </a:solidFill>
                <a:latin typeface="Arial"/>
                <a:ea typeface="宋体"/>
              </a:rPr>
              <a:t>实验环境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92280" indent="-347400">
              <a:lnSpc>
                <a:spcPct val="90000"/>
              </a:lnSpc>
              <a:spcBef>
                <a:spcPts val="400"/>
              </a:spcBef>
              <a:buClr>
                <a:srgbClr val="669999"/>
              </a:buClr>
              <a:buSzPct val="70000"/>
              <a:buFont typeface="Wingdings" charset="2"/>
              <a:buChar char="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宋体"/>
              </a:rPr>
              <a:t>Linux 64-bit </a:t>
            </a:r>
            <a:r>
              <a:rPr b="0" lang="zh-CN" sz="2000" spc="-1" strike="noStrike">
                <a:solidFill>
                  <a:srgbClr val="000000"/>
                </a:solidFill>
                <a:latin typeface="Arial"/>
                <a:ea typeface="宋体"/>
              </a:rPr>
              <a:t>，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宋体"/>
              </a:rPr>
              <a:t>C</a:t>
            </a:r>
            <a:r>
              <a:rPr b="0" lang="zh-CN" sz="2000" spc="-1" strike="noStrike">
                <a:solidFill>
                  <a:srgbClr val="000000"/>
                </a:solidFill>
                <a:latin typeface="Arial"/>
                <a:ea typeface="宋体"/>
              </a:rPr>
              <a:t>语言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CustomShape 1"/>
          <p:cNvSpPr/>
          <p:nvPr/>
        </p:nvSpPr>
        <p:spPr>
          <a:xfrm>
            <a:off x="6553080" y="6248520"/>
            <a:ext cx="213336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fld id="{11CD6387-A330-4EAA-9E0B-889B0A73F43A}" type="slidenum">
              <a:rPr b="0" lang="en-US" sz="1000" spc="-1" strike="noStrike">
                <a:solidFill>
                  <a:srgbClr val="000000"/>
                </a:solidFill>
                <a:latin typeface="Arial"/>
                <a:ea typeface="宋体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268" name="TextShape 2"/>
          <p:cNvSpPr txBox="1"/>
          <p:nvPr/>
        </p:nvSpPr>
        <p:spPr>
          <a:xfrm>
            <a:off x="457200" y="122400"/>
            <a:ext cx="7543440" cy="12949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1" lang="zh-CN" sz="3900" spc="-1" strike="noStrike">
                <a:solidFill>
                  <a:srgbClr val="330066"/>
                </a:solidFill>
                <a:latin typeface="Arial"/>
                <a:ea typeface="宋体"/>
              </a:rPr>
              <a:t>实验数据与文件</a:t>
            </a:r>
            <a:endParaRPr b="0" lang="en-US" sz="3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TextShape 3"/>
          <p:cNvSpPr txBox="1"/>
          <p:nvPr/>
        </p:nvSpPr>
        <p:spPr>
          <a:xfrm>
            <a:off x="457200" y="1616040"/>
            <a:ext cx="8229240" cy="46256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330066"/>
              </a:buClr>
              <a:buSzPct val="70000"/>
              <a:buFont typeface="Wingdings" charset="2"/>
              <a:buChar char=""/>
            </a:pPr>
            <a:r>
              <a:rPr b="1" lang="zh-CN" sz="2400" spc="-1" strike="noStrike">
                <a:solidFill>
                  <a:srgbClr val="000000"/>
                </a:solidFill>
                <a:latin typeface="Arial"/>
                <a:ea typeface="宋体"/>
              </a:rPr>
              <a:t>实验数据包：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宋体"/>
              </a:rPr>
              <a:t>cachelab-handout.tar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330066"/>
              </a:buClr>
              <a:buSzPct val="70000"/>
              <a:buFont typeface="Wingdings" charset="2"/>
              <a:buChar char=""/>
            </a:pPr>
            <a:r>
              <a:rPr b="1" lang="zh-CN" sz="2400" spc="-1" strike="noStrike">
                <a:solidFill>
                  <a:srgbClr val="000000"/>
                </a:solidFill>
                <a:latin typeface="Arial"/>
                <a:ea typeface="宋体"/>
              </a:rPr>
              <a:t>解压命令：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宋体"/>
              </a:rPr>
              <a:t>tar xvf cachelab-handout.tar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330066"/>
              </a:buClr>
              <a:buSzPct val="70000"/>
              <a:buFont typeface="Wingdings" charset="2"/>
              <a:buChar char=""/>
            </a:pPr>
            <a:r>
              <a:rPr b="1" lang="zh-CN" sz="2400" spc="-1" strike="noStrike">
                <a:solidFill>
                  <a:srgbClr val="000000"/>
                </a:solidFill>
                <a:latin typeface="Arial"/>
                <a:ea typeface="宋体"/>
              </a:rPr>
              <a:t>数据包中的重要文件与目录：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92280" indent="-347400">
              <a:lnSpc>
                <a:spcPct val="100000"/>
              </a:lnSpc>
              <a:spcBef>
                <a:spcPts val="360"/>
              </a:spcBef>
              <a:buClr>
                <a:srgbClr val="669999"/>
              </a:buClr>
              <a:buSzPct val="70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宋体"/>
              </a:rPr>
              <a:t>csim.c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宋体"/>
              </a:rPr>
              <a:t>：实验中需要修改和提交的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宋体"/>
              </a:rPr>
              <a:t>Cache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宋体"/>
              </a:rPr>
              <a:t>模拟程序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692280" indent="-347400">
              <a:lnSpc>
                <a:spcPct val="100000"/>
              </a:lnSpc>
              <a:spcBef>
                <a:spcPts val="360"/>
              </a:spcBef>
              <a:buClr>
                <a:srgbClr val="669999"/>
              </a:buClr>
              <a:buSzPct val="70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宋体"/>
              </a:rPr>
              <a:t>csim-ref 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宋体"/>
              </a:rPr>
              <a:t>：供参考的二进制可执行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宋体"/>
              </a:rPr>
              <a:t>Cache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宋体"/>
              </a:rPr>
              <a:t>模拟器（模拟一个具有任意大小、关联度和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宋体"/>
              </a:rPr>
              <a:t>LRU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宋体"/>
              </a:rPr>
              <a:t>（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宋体"/>
              </a:rPr>
              <a:t>least-recently used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宋体"/>
              </a:rPr>
              <a:t>）替换策略的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宋体"/>
              </a:rPr>
              <a:t>Cache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宋体"/>
              </a:rPr>
              <a:t>）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692280" indent="-347400">
              <a:lnSpc>
                <a:spcPct val="100000"/>
              </a:lnSpc>
              <a:spcBef>
                <a:spcPts val="360"/>
              </a:spcBef>
              <a:buClr>
                <a:srgbClr val="669999"/>
              </a:buClr>
              <a:buSzPct val="70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宋体"/>
              </a:rPr>
              <a:t>traces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宋体"/>
              </a:rPr>
              <a:t>子目录：包含一组参考内存访问轨迹文件（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宋体"/>
              </a:rPr>
              <a:t>reference trace files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宋体"/>
              </a:rPr>
              <a:t>，由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宋体"/>
              </a:rPr>
              <a:t>valgrind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宋体"/>
              </a:rPr>
              <a:t>程序生成），用以评估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宋体"/>
              </a:rPr>
              <a:t>Cache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宋体"/>
              </a:rPr>
              <a:t>模拟器的正确性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692280" indent="-347400">
              <a:lnSpc>
                <a:spcPct val="100000"/>
              </a:lnSpc>
              <a:spcBef>
                <a:spcPts val="360"/>
              </a:spcBef>
              <a:buClr>
                <a:srgbClr val="669999"/>
              </a:buClr>
              <a:buSzPct val="70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宋体"/>
              </a:rPr>
              <a:t>test-csim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宋体"/>
              </a:rPr>
              <a:t>：测试程序，用以验证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宋体"/>
              </a:rPr>
              <a:t>Cache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宋体"/>
              </a:rPr>
              <a:t>模拟器在上述参考内存访问轨迹上的正确性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CustomShape 1"/>
          <p:cNvSpPr/>
          <p:nvPr/>
        </p:nvSpPr>
        <p:spPr>
          <a:xfrm>
            <a:off x="6553080" y="6248520"/>
            <a:ext cx="213336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fld id="{7C35F929-3688-4CB4-8CAC-7A8752CAAB52}" type="slidenum">
              <a:rPr b="0" lang="en-US" sz="1000" spc="-1" strike="noStrike">
                <a:solidFill>
                  <a:srgbClr val="000000"/>
                </a:solidFill>
                <a:latin typeface="Arial"/>
                <a:ea typeface="宋体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271" name="TextShape 2"/>
          <p:cNvSpPr txBox="1"/>
          <p:nvPr/>
        </p:nvSpPr>
        <p:spPr>
          <a:xfrm>
            <a:off x="457200" y="122400"/>
            <a:ext cx="7543440" cy="12949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1" lang="zh-CN" sz="3900" spc="-1" strike="noStrike">
                <a:solidFill>
                  <a:srgbClr val="330066"/>
                </a:solidFill>
                <a:latin typeface="Arial"/>
                <a:ea typeface="宋体"/>
              </a:rPr>
              <a:t>实验数据与文件</a:t>
            </a:r>
            <a:endParaRPr b="0" lang="en-US" sz="3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TextShape 3"/>
          <p:cNvSpPr txBox="1"/>
          <p:nvPr/>
        </p:nvSpPr>
        <p:spPr>
          <a:xfrm>
            <a:off x="457200" y="1417680"/>
            <a:ext cx="8229240" cy="34736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330066"/>
              </a:buClr>
              <a:buSzPct val="70000"/>
              <a:buFont typeface="Wingdings" charset="2"/>
              <a:buChar char=""/>
            </a:pPr>
            <a:r>
              <a:rPr b="1" lang="zh-CN" sz="2400" spc="-1" strike="noStrike">
                <a:solidFill>
                  <a:srgbClr val="000000"/>
                </a:solidFill>
                <a:latin typeface="Arial"/>
                <a:ea typeface="宋体"/>
              </a:rPr>
              <a:t>内存访问轨迹文件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92280" indent="-347400">
              <a:lnSpc>
                <a:spcPct val="100000"/>
              </a:lnSpc>
              <a:spcBef>
                <a:spcPts val="400"/>
              </a:spcBef>
              <a:buClr>
                <a:srgbClr val="669999"/>
              </a:buClr>
              <a:buSzPct val="70000"/>
              <a:buFont typeface="Wingdings" charset="2"/>
              <a:buChar char=""/>
            </a:pPr>
            <a:r>
              <a:rPr b="0" lang="zh-CN" sz="2000" spc="-1" strike="noStrike">
                <a:solidFill>
                  <a:srgbClr val="000000"/>
                </a:solidFill>
                <a:latin typeface="Arial"/>
                <a:ea typeface="宋体"/>
              </a:rPr>
              <a:t>位于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宋体"/>
              </a:rPr>
              <a:t>traces</a:t>
            </a:r>
            <a:r>
              <a:rPr b="0" lang="zh-CN" sz="2000" spc="-1" strike="noStrike">
                <a:solidFill>
                  <a:srgbClr val="000000"/>
                </a:solidFill>
                <a:latin typeface="Arial"/>
                <a:ea typeface="宋体"/>
              </a:rPr>
              <a:t>子目录中，用以评估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宋体"/>
              </a:rPr>
              <a:t>Cache</a:t>
            </a:r>
            <a:r>
              <a:rPr b="0" lang="zh-CN" sz="2000" spc="-1" strike="noStrike">
                <a:solidFill>
                  <a:srgbClr val="000000"/>
                </a:solidFill>
                <a:latin typeface="Arial"/>
                <a:ea typeface="宋体"/>
              </a:rPr>
              <a:t>模拟器的正确性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692280" indent="-347400">
              <a:lnSpc>
                <a:spcPct val="100000"/>
              </a:lnSpc>
              <a:spcBef>
                <a:spcPts val="400"/>
              </a:spcBef>
              <a:buClr>
                <a:srgbClr val="669999"/>
              </a:buClr>
              <a:buSzPct val="70000"/>
              <a:buFont typeface="Wingdings" charset="2"/>
              <a:buChar char=""/>
            </a:pPr>
            <a:r>
              <a:rPr b="0" lang="zh-CN" sz="2000" spc="-1" strike="noStrike">
                <a:solidFill>
                  <a:srgbClr val="000000"/>
                </a:solidFill>
                <a:latin typeface="Arial"/>
                <a:ea typeface="宋体"/>
              </a:rPr>
              <a:t>记录了某一程序在运行过程中访问内存的序列及其参数（地址、大小等）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692280" indent="-347400">
              <a:lnSpc>
                <a:spcPct val="100000"/>
              </a:lnSpc>
              <a:spcBef>
                <a:spcPts val="400"/>
              </a:spcBef>
              <a:buClr>
                <a:srgbClr val="669999"/>
              </a:buClr>
              <a:buSzPct val="70000"/>
              <a:buFont typeface="Wingdings" charset="2"/>
              <a:buChar char=""/>
            </a:pPr>
            <a:r>
              <a:rPr b="0" lang="zh-CN" sz="2000" spc="-1" strike="noStrike">
                <a:solidFill>
                  <a:srgbClr val="000000"/>
                </a:solidFill>
                <a:latin typeface="Arial"/>
                <a:ea typeface="宋体"/>
              </a:rPr>
              <a:t>每行记录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宋体"/>
              </a:rPr>
              <a:t>1</a:t>
            </a:r>
            <a:r>
              <a:rPr b="0" lang="zh-CN" sz="2000" spc="-1" strike="noStrike">
                <a:solidFill>
                  <a:srgbClr val="000000"/>
                </a:solidFill>
                <a:latin typeface="Arial"/>
                <a:ea typeface="宋体"/>
              </a:rPr>
              <a:t>或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宋体"/>
              </a:rPr>
              <a:t>2</a:t>
            </a:r>
            <a:r>
              <a:rPr b="0" lang="zh-CN" sz="2000" spc="-1" strike="noStrike">
                <a:solidFill>
                  <a:srgbClr val="000000"/>
                </a:solidFill>
                <a:latin typeface="Arial"/>
                <a:ea typeface="宋体"/>
              </a:rPr>
              <a:t>次内存访问的信息，格式为：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4520" algn="ctr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宋体"/>
              </a:rPr>
              <a:t>[0-1</a:t>
            </a:r>
            <a:r>
              <a:rPr b="0" lang="zh-CN" sz="2000" spc="-1" strike="noStrike">
                <a:solidFill>
                  <a:srgbClr val="000000"/>
                </a:solidFill>
                <a:latin typeface="Arial"/>
                <a:ea typeface="宋体"/>
              </a:rPr>
              <a:t>个空格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宋体"/>
              </a:rPr>
              <a:t>] </a:t>
            </a:r>
            <a:r>
              <a:rPr b="1" lang="en-US" sz="2000" spc="-1" strike="noStrike">
                <a:solidFill>
                  <a:srgbClr val="ff0000"/>
                </a:solidFill>
                <a:latin typeface="Arial"/>
                <a:ea typeface="宋体"/>
              </a:rPr>
              <a:t>operation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宋体"/>
              </a:rPr>
              <a:t> </a:t>
            </a:r>
            <a:r>
              <a:rPr b="1" lang="en-US" sz="2000" spc="-1" strike="noStrike">
                <a:solidFill>
                  <a:srgbClr val="00b050"/>
                </a:solidFill>
                <a:latin typeface="Arial"/>
                <a:ea typeface="宋体"/>
              </a:rPr>
              <a:t>address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宋体"/>
              </a:rPr>
              <a:t>,</a:t>
            </a:r>
            <a:r>
              <a:rPr b="1" lang="en-US" sz="2000" spc="-1" strike="noStrike">
                <a:solidFill>
                  <a:srgbClr val="00b0f0"/>
                </a:solidFill>
                <a:latin typeface="Arial"/>
                <a:ea typeface="宋体"/>
              </a:rPr>
              <a:t>size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639720">
              <a:lnSpc>
                <a:spcPct val="100000"/>
              </a:lnSpc>
              <a:spcBef>
                <a:spcPts val="340"/>
              </a:spcBef>
            </a:pPr>
            <a:r>
              <a:rPr b="1" lang="en-US" sz="1700" spc="-1" strike="noStrike">
                <a:solidFill>
                  <a:srgbClr val="ff0000"/>
                </a:solidFill>
                <a:latin typeface="Arial"/>
                <a:ea typeface="宋体"/>
              </a:rPr>
              <a:t>operation</a:t>
            </a:r>
            <a:r>
              <a:rPr b="1" lang="zh-CN" sz="1700" spc="-1" strike="noStrike">
                <a:solidFill>
                  <a:srgbClr val="ff0000"/>
                </a:solidFill>
                <a:latin typeface="Arial"/>
                <a:ea typeface="宋体"/>
              </a:rPr>
              <a:t>（操作）</a:t>
            </a:r>
            <a:r>
              <a:rPr b="0" lang="zh-CN" sz="1700" spc="-1" strike="noStrike">
                <a:solidFill>
                  <a:srgbClr val="000000"/>
                </a:solidFill>
                <a:latin typeface="Arial"/>
                <a:ea typeface="宋体"/>
              </a:rPr>
              <a:t>：内存访问的类型。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宋体"/>
              </a:rPr>
              <a:t>I - </a:t>
            </a:r>
            <a:r>
              <a:rPr b="0" lang="zh-CN" sz="1700" spc="-1" strike="noStrike">
                <a:solidFill>
                  <a:srgbClr val="000000"/>
                </a:solidFill>
                <a:latin typeface="Arial"/>
                <a:ea typeface="宋体"/>
              </a:rPr>
              <a:t>指令装载，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宋体"/>
              </a:rPr>
              <a:t>L - </a:t>
            </a:r>
            <a:r>
              <a:rPr b="0" lang="zh-CN" sz="1700" spc="-1" strike="noStrike">
                <a:solidFill>
                  <a:srgbClr val="000000"/>
                </a:solidFill>
                <a:latin typeface="Arial"/>
                <a:ea typeface="宋体"/>
              </a:rPr>
              <a:t>数据装载，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宋体"/>
              </a:rPr>
              <a:t>S - </a:t>
            </a:r>
            <a:r>
              <a:rPr b="0" lang="zh-CN" sz="1700" spc="-1" strike="noStrike">
                <a:solidFill>
                  <a:srgbClr val="000000"/>
                </a:solidFill>
                <a:latin typeface="Arial"/>
                <a:ea typeface="宋体"/>
              </a:rPr>
              <a:t>数据存储，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宋体"/>
              </a:rPr>
              <a:t>M - </a:t>
            </a:r>
            <a:r>
              <a:rPr b="0" lang="zh-CN" sz="1700" spc="-1" strike="noStrike">
                <a:solidFill>
                  <a:srgbClr val="000000"/>
                </a:solidFill>
                <a:latin typeface="Arial"/>
                <a:ea typeface="宋体"/>
              </a:rPr>
              <a:t>数据修改（即数据装载后接数据存储）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marL="639720">
              <a:lnSpc>
                <a:spcPct val="100000"/>
              </a:lnSpc>
              <a:spcBef>
                <a:spcPts val="340"/>
              </a:spcBef>
            </a:pPr>
            <a:r>
              <a:rPr b="1" lang="en-US" sz="1700" spc="-1" strike="noStrike">
                <a:solidFill>
                  <a:srgbClr val="00b050"/>
                </a:solidFill>
                <a:latin typeface="Arial"/>
                <a:ea typeface="宋体"/>
              </a:rPr>
              <a:t>address</a:t>
            </a:r>
            <a:r>
              <a:rPr b="0" lang="zh-CN" sz="1700" spc="-1" strike="noStrike">
                <a:solidFill>
                  <a:srgbClr val="000000"/>
                </a:solidFill>
                <a:latin typeface="Arial"/>
                <a:ea typeface="宋体"/>
              </a:rPr>
              <a:t>：所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宋体"/>
              </a:rPr>
              <a:t>64-bit</a:t>
            </a:r>
            <a:r>
              <a:rPr b="0" lang="zh-CN" sz="1700" spc="-1" strike="noStrike">
                <a:solidFill>
                  <a:srgbClr val="000000"/>
                </a:solidFill>
                <a:latin typeface="Arial"/>
                <a:ea typeface="宋体"/>
              </a:rPr>
              <a:t>十六进制内存地址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marL="639720">
              <a:lnSpc>
                <a:spcPct val="100000"/>
              </a:lnSpc>
              <a:spcBef>
                <a:spcPts val="340"/>
              </a:spcBef>
            </a:pPr>
            <a:r>
              <a:rPr b="1" lang="en-US" sz="1700" spc="-1" strike="noStrike">
                <a:solidFill>
                  <a:srgbClr val="00b0f0"/>
                </a:solidFill>
                <a:latin typeface="Arial"/>
                <a:ea typeface="宋体"/>
              </a:rPr>
              <a:t>size</a:t>
            </a:r>
            <a:r>
              <a:rPr b="0" lang="zh-CN" sz="1700" spc="-1" strike="noStrike">
                <a:solidFill>
                  <a:srgbClr val="000000"/>
                </a:solidFill>
                <a:latin typeface="Arial"/>
                <a:ea typeface="宋体"/>
              </a:rPr>
              <a:t>：访问的内存字节数量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lvl="1" marL="692280" indent="-347400">
              <a:lnSpc>
                <a:spcPct val="100000"/>
              </a:lnSpc>
              <a:spcBef>
                <a:spcPts val="400"/>
              </a:spcBef>
              <a:buClr>
                <a:srgbClr val="669999"/>
              </a:buClr>
              <a:buSzPct val="70000"/>
              <a:buFont typeface="Wingdings" charset="2"/>
              <a:buChar char=""/>
            </a:pPr>
            <a:r>
              <a:rPr b="0" lang="zh-CN" sz="2000" spc="-1" strike="noStrike">
                <a:solidFill>
                  <a:srgbClr val="000000"/>
                </a:solidFill>
                <a:latin typeface="Arial"/>
                <a:ea typeface="宋体"/>
              </a:rPr>
              <a:t>示例：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4520">
              <a:lnSpc>
                <a:spcPct val="100000"/>
              </a:lnSpc>
              <a:spcBef>
                <a:spcPts val="320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宋体"/>
              </a:rPr>
              <a:t>I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宋体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宋体"/>
              </a:rPr>
              <a:t>0400d7d4,8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344520">
              <a:lnSpc>
                <a:spcPct val="100000"/>
              </a:lnSpc>
              <a:spcBef>
                <a:spcPts val="320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宋体"/>
              </a:rPr>
              <a:t>  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宋体"/>
              </a:rPr>
              <a:t>M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宋体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宋体"/>
              </a:rPr>
              <a:t>0421c7f0,4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344520">
              <a:lnSpc>
                <a:spcPct val="100000"/>
              </a:lnSpc>
              <a:spcBef>
                <a:spcPts val="320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宋体"/>
              </a:rPr>
              <a:t>  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宋体"/>
              </a:rPr>
              <a:t>L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宋体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宋体"/>
              </a:rPr>
              <a:t>04f6b868,8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344520">
              <a:lnSpc>
                <a:spcPct val="100000"/>
              </a:lnSpc>
              <a:spcBef>
                <a:spcPts val="320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宋体"/>
              </a:rPr>
              <a:t>  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宋体"/>
              </a:rPr>
              <a:t>S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宋体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宋体"/>
              </a:rPr>
              <a:t>7ff005c8,8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CustomShape 4"/>
          <p:cNvSpPr/>
          <p:nvPr/>
        </p:nvSpPr>
        <p:spPr>
          <a:xfrm>
            <a:off x="3160800" y="5193360"/>
            <a:ext cx="2136240" cy="115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zh-CN" sz="1400" spc="-1" strike="noStrike">
                <a:solidFill>
                  <a:srgbClr val="000000"/>
                </a:solidFill>
                <a:latin typeface="Arial"/>
                <a:ea typeface="宋体"/>
              </a:rPr>
              <a:t>注意：</a:t>
            </a: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宋体"/>
              </a:rPr>
              <a:t>I</a:t>
            </a:r>
            <a:r>
              <a:rPr b="1" lang="zh-CN" sz="1400" spc="-1" strike="noStrike">
                <a:solidFill>
                  <a:srgbClr val="000000"/>
                </a:solidFill>
                <a:latin typeface="Arial"/>
                <a:ea typeface="宋体"/>
              </a:rPr>
              <a:t>符号前没有空格，而每个</a:t>
            </a: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宋体"/>
              </a:rPr>
              <a:t>M</a:t>
            </a:r>
            <a:r>
              <a:rPr b="1" lang="zh-CN" sz="1400" spc="-1" strike="noStrike">
                <a:solidFill>
                  <a:srgbClr val="000000"/>
                </a:solidFill>
                <a:latin typeface="Arial"/>
                <a:ea typeface="宋体"/>
              </a:rPr>
              <a:t>、</a:t>
            </a: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宋体"/>
              </a:rPr>
              <a:t>L</a:t>
            </a:r>
            <a:r>
              <a:rPr b="1" lang="zh-CN" sz="1400" spc="-1" strike="noStrike">
                <a:solidFill>
                  <a:srgbClr val="000000"/>
                </a:solidFill>
                <a:latin typeface="Arial"/>
                <a:ea typeface="宋体"/>
              </a:rPr>
              <a:t>、</a:t>
            </a: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宋体"/>
              </a:rPr>
              <a:t>S</a:t>
            </a:r>
            <a:r>
              <a:rPr b="1" lang="zh-CN" sz="1400" spc="-1" strike="noStrike">
                <a:solidFill>
                  <a:srgbClr val="000000"/>
                </a:solidFill>
                <a:latin typeface="Arial"/>
                <a:ea typeface="宋体"/>
              </a:rPr>
              <a:t>符号前总有一个空格，代表对应的数据访问是由指令（执行）引起的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6553080" y="6248520"/>
            <a:ext cx="213336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fld id="{497F5D01-5601-414E-8370-E2B405A689A0}" type="slidenum">
              <a:rPr b="0" lang="en-US" sz="1000" spc="-1" strike="noStrike">
                <a:solidFill>
                  <a:srgbClr val="000000"/>
                </a:solidFill>
                <a:latin typeface="Arial"/>
                <a:ea typeface="宋体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275" name="TextShape 2"/>
          <p:cNvSpPr txBox="1"/>
          <p:nvPr/>
        </p:nvSpPr>
        <p:spPr>
          <a:xfrm>
            <a:off x="457200" y="122400"/>
            <a:ext cx="7543440" cy="12949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1" lang="zh-CN" sz="3900" spc="-1" strike="noStrike">
                <a:solidFill>
                  <a:srgbClr val="330066"/>
                </a:solidFill>
                <a:latin typeface="Arial"/>
                <a:ea typeface="宋体"/>
              </a:rPr>
              <a:t>实验内容：编写</a:t>
            </a:r>
            <a:r>
              <a:rPr b="1" lang="en-US" sz="3900" spc="-1" strike="noStrike">
                <a:solidFill>
                  <a:srgbClr val="330066"/>
                </a:solidFill>
                <a:latin typeface="Arial"/>
                <a:ea typeface="宋体"/>
              </a:rPr>
              <a:t>Cache</a:t>
            </a:r>
            <a:r>
              <a:rPr b="1" lang="zh-CN" sz="3900" spc="-1" strike="noStrike">
                <a:solidFill>
                  <a:srgbClr val="330066"/>
                </a:solidFill>
                <a:latin typeface="Arial"/>
                <a:ea typeface="宋体"/>
              </a:rPr>
              <a:t>模拟器</a:t>
            </a:r>
            <a:endParaRPr b="0" lang="en-US" sz="3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TextShape 3"/>
          <p:cNvSpPr txBox="1"/>
          <p:nvPr/>
        </p:nvSpPr>
        <p:spPr>
          <a:xfrm>
            <a:off x="457200" y="1719360"/>
            <a:ext cx="8229240" cy="28976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Aft>
                <a:spcPts val="1199"/>
              </a:spcAft>
              <a:buClr>
                <a:srgbClr val="330066"/>
              </a:buClr>
              <a:buSzPct val="70000"/>
              <a:buFont typeface="Wingdings" charset="2"/>
              <a:buChar char=""/>
            </a:pPr>
            <a:r>
              <a:rPr b="1" lang="zh-CN" sz="2000" spc="-1" strike="noStrike">
                <a:solidFill>
                  <a:srgbClr val="000000"/>
                </a:solidFill>
                <a:latin typeface="Arial"/>
                <a:ea typeface="宋体"/>
              </a:rPr>
              <a:t>任务：在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宋体"/>
              </a:rPr>
              <a:t>csim.c</a:t>
            </a:r>
            <a:r>
              <a:rPr b="1" lang="zh-CN" sz="2000" spc="-1" strike="noStrike">
                <a:solidFill>
                  <a:srgbClr val="000000"/>
                </a:solidFill>
                <a:latin typeface="Arial"/>
                <a:ea typeface="宋体"/>
              </a:rPr>
              <a:t>提供的程序框架中，编写实现一个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宋体"/>
              </a:rPr>
              <a:t>Cache</a:t>
            </a:r>
            <a:r>
              <a:rPr b="1" lang="zh-CN" sz="2000" spc="-1" strike="noStrike">
                <a:solidFill>
                  <a:srgbClr val="000000"/>
                </a:solidFill>
                <a:latin typeface="Arial"/>
                <a:ea typeface="宋体"/>
              </a:rPr>
              <a:t>模拟器：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692280" indent="-347400">
              <a:lnSpc>
                <a:spcPct val="100000"/>
              </a:lnSpc>
              <a:spcAft>
                <a:spcPts val="1199"/>
              </a:spcAft>
              <a:buClr>
                <a:srgbClr val="669999"/>
              </a:buClr>
              <a:buSzPct val="70000"/>
              <a:buFont typeface="Wingdings" charset="2"/>
              <a:buChar char=""/>
            </a:pPr>
            <a:r>
              <a:rPr b="1" lang="zh-CN" sz="1800" spc="-1" strike="noStrike">
                <a:solidFill>
                  <a:srgbClr val="000000"/>
                </a:solidFill>
                <a:latin typeface="Arial"/>
                <a:ea typeface="宋体"/>
              </a:rPr>
              <a:t>输入：内存访问轨迹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692280" indent="-347400">
              <a:lnSpc>
                <a:spcPct val="100000"/>
              </a:lnSpc>
              <a:spcAft>
                <a:spcPts val="1199"/>
              </a:spcAft>
              <a:buClr>
                <a:srgbClr val="669999"/>
              </a:buClr>
              <a:buSzPct val="70000"/>
              <a:buFont typeface="Wingdings" charset="2"/>
              <a:buChar char=""/>
            </a:pPr>
            <a:r>
              <a:rPr b="1" lang="zh-CN" sz="1800" spc="-1" strike="noStrike">
                <a:solidFill>
                  <a:srgbClr val="000000"/>
                </a:solidFill>
                <a:latin typeface="Arial"/>
                <a:ea typeface="宋体"/>
              </a:rPr>
              <a:t>操作：模拟缓存相对内存访问轨迹的命中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宋体"/>
              </a:rPr>
              <a:t>/</a:t>
            </a:r>
            <a:r>
              <a:rPr b="1" lang="zh-CN" sz="1800" spc="-1" strike="noStrike">
                <a:solidFill>
                  <a:srgbClr val="000000"/>
                </a:solidFill>
                <a:latin typeface="Arial"/>
                <a:ea typeface="宋体"/>
              </a:rPr>
              <a:t>缺失行为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692280" indent="-347400">
              <a:lnSpc>
                <a:spcPct val="100000"/>
              </a:lnSpc>
              <a:spcAft>
                <a:spcPts val="1199"/>
              </a:spcAft>
              <a:buClr>
                <a:srgbClr val="669999"/>
              </a:buClr>
              <a:buSzPct val="70000"/>
              <a:buFont typeface="Wingdings" charset="2"/>
              <a:buChar char=""/>
            </a:pPr>
            <a:r>
              <a:rPr b="1" lang="zh-CN" sz="1800" spc="-1" strike="noStrike">
                <a:solidFill>
                  <a:srgbClr val="000000"/>
                </a:solidFill>
                <a:latin typeface="Arial"/>
                <a:ea typeface="宋体"/>
              </a:rPr>
              <a:t>输出：命中、缺失和（缓存行）淘汰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宋体"/>
              </a:rPr>
              <a:t>/</a:t>
            </a:r>
            <a:r>
              <a:rPr b="1" lang="zh-CN" sz="1800" spc="-1" strike="noStrike">
                <a:solidFill>
                  <a:srgbClr val="000000"/>
                </a:solidFill>
                <a:latin typeface="Arial"/>
                <a:ea typeface="宋体"/>
              </a:rPr>
              <a:t>驱逐的总数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Aft>
                <a:spcPts val="1800"/>
              </a:spcAft>
              <a:buClr>
                <a:srgbClr val="330066"/>
              </a:buClr>
              <a:buSzPct val="70000"/>
              <a:buFont typeface="Wingdings" charset="2"/>
              <a:buChar char=""/>
            </a:pPr>
            <a:r>
              <a:rPr b="1" lang="zh-CN" sz="2000" spc="-1" strike="noStrike">
                <a:solidFill>
                  <a:srgbClr val="000000"/>
                </a:solidFill>
                <a:latin typeface="Arial"/>
                <a:ea typeface="宋体"/>
              </a:rPr>
              <a:t>具体要求：完成的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宋体"/>
              </a:rPr>
              <a:t>csim.c</a:t>
            </a:r>
            <a:r>
              <a:rPr b="1" lang="zh-CN" sz="2000" spc="-1" strike="noStrike">
                <a:solidFill>
                  <a:srgbClr val="000000"/>
                </a:solidFill>
                <a:latin typeface="Arial"/>
                <a:ea typeface="宋体"/>
              </a:rPr>
              <a:t>文件应能接受与参考缓存模拟器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宋体"/>
              </a:rPr>
              <a:t>csim-ref</a:t>
            </a:r>
            <a:r>
              <a:rPr b="1" lang="zh-CN" sz="2000" spc="-1" strike="noStrike">
                <a:solidFill>
                  <a:srgbClr val="000000"/>
                </a:solidFill>
                <a:latin typeface="Arial"/>
                <a:ea typeface="宋体"/>
              </a:rPr>
              <a:t>相同的命令行参数并产生一致的输出结果。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4520">
              <a:lnSpc>
                <a:spcPct val="100000"/>
              </a:lnSpc>
              <a:spcAft>
                <a:spcPts val="180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CustomShape 4"/>
          <p:cNvSpPr/>
          <p:nvPr/>
        </p:nvSpPr>
        <p:spPr>
          <a:xfrm>
            <a:off x="457200" y="4185000"/>
            <a:ext cx="8229240" cy="237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343080" indent="-342720">
              <a:lnSpc>
                <a:spcPct val="100000"/>
              </a:lnSpc>
              <a:spcAft>
                <a:spcPts val="1199"/>
              </a:spcAft>
              <a:buClr>
                <a:srgbClr val="330066"/>
              </a:buClr>
              <a:buSzPct val="70000"/>
              <a:buFont typeface="Wingdings" charset="2"/>
              <a:buChar char=""/>
            </a:pPr>
            <a:r>
              <a:rPr b="1" lang="zh-CN" sz="2000" spc="-1" strike="noStrike">
                <a:solidFill>
                  <a:srgbClr val="000000"/>
                </a:solidFill>
                <a:latin typeface="Arial"/>
                <a:ea typeface="宋体"/>
              </a:rPr>
              <a:t>命令行格式：</a:t>
            </a:r>
            <a:r>
              <a:rPr b="1" lang="pt-BR" sz="2000" spc="-1" strike="noStrike">
                <a:solidFill>
                  <a:srgbClr val="00b050"/>
                </a:solidFill>
                <a:latin typeface="Arial"/>
                <a:ea typeface="宋体"/>
              </a:rPr>
              <a:t>csim-ref [-hv] -s &lt;s&gt; -E &lt;E&gt; -b &lt;b&gt; -t &lt;tracefile&gt;</a:t>
            </a:r>
            <a:endParaRPr b="0" lang="en-US" sz="2000" spc="-1" strike="noStrike">
              <a:latin typeface="Arial"/>
            </a:endParaRPr>
          </a:p>
          <a:p>
            <a:pPr lvl="1" marL="692280" indent="-347400">
              <a:lnSpc>
                <a:spcPct val="100000"/>
              </a:lnSpc>
              <a:buClr>
                <a:srgbClr val="669999"/>
              </a:buClr>
              <a:buSzPct val="70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宋体"/>
              </a:rPr>
              <a:t>-h: 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宋体"/>
              </a:rPr>
              <a:t>显示帮助信息（可选）</a:t>
            </a:r>
            <a:endParaRPr b="0" lang="en-US" sz="1800" spc="-1" strike="noStrike">
              <a:latin typeface="Arial"/>
            </a:endParaRPr>
          </a:p>
          <a:p>
            <a:pPr lvl="1" marL="692280" indent="-347400">
              <a:lnSpc>
                <a:spcPct val="100000"/>
              </a:lnSpc>
              <a:buClr>
                <a:srgbClr val="669999"/>
              </a:buClr>
              <a:buSzPct val="70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宋体"/>
              </a:rPr>
              <a:t>-v: 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宋体"/>
              </a:rPr>
              <a:t>显示轨迹信息（可选）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Arial"/>
                <a:ea typeface="宋体"/>
              </a:rPr>
              <a:t>-s &lt;s&gt;: </a:t>
            </a:r>
            <a:r>
              <a:rPr b="0" lang="zh-CN" sz="1800" spc="-1" strike="noStrike">
                <a:solidFill>
                  <a:srgbClr val="ff0000"/>
                </a:solidFill>
                <a:latin typeface="Arial"/>
                <a:ea typeface="宋体"/>
              </a:rPr>
              <a:t>组索引位数</a:t>
            </a:r>
            <a:r>
              <a:rPr b="0" lang="en-US" sz="1800" spc="-1" strike="noStrike">
                <a:solidFill>
                  <a:srgbClr val="ff0000"/>
                </a:solidFill>
                <a:latin typeface="Arial"/>
                <a:ea typeface="宋体"/>
              </a:rPr>
              <a:t>2^s cache sets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Arial"/>
                <a:ea typeface="宋体"/>
              </a:rPr>
              <a:t>-E &lt;E&gt;: </a:t>
            </a:r>
            <a:r>
              <a:rPr b="0" lang="zh-CN" sz="1800" spc="-1" strike="noStrike">
                <a:solidFill>
                  <a:srgbClr val="ff0000"/>
                </a:solidFill>
                <a:latin typeface="Arial"/>
                <a:ea typeface="宋体"/>
              </a:rPr>
              <a:t>关联度（每组包含的缓存行数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Arial"/>
                <a:ea typeface="宋体"/>
              </a:rPr>
              <a:t>number of cachelines per set</a:t>
            </a:r>
            <a:r>
              <a:rPr b="0" lang="zh-CN" sz="1800" spc="-1" strike="noStrike">
                <a:solidFill>
                  <a:srgbClr val="ff0000"/>
                </a:solidFill>
                <a:latin typeface="Arial"/>
                <a:ea typeface="宋体"/>
              </a:rPr>
              <a:t>）</a:t>
            </a:r>
            <a:endParaRPr b="0" lang="en-US" sz="1800" spc="-1" strike="noStrike">
              <a:latin typeface="Arial"/>
            </a:endParaRPr>
          </a:p>
          <a:p>
            <a:pPr lvl="1" marL="692280" indent="-347400">
              <a:lnSpc>
                <a:spcPct val="100000"/>
              </a:lnSpc>
              <a:buClr>
                <a:srgbClr val="669999"/>
              </a:buClr>
              <a:buSzPct val="70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ff0000"/>
                </a:solidFill>
                <a:latin typeface="Arial"/>
                <a:ea typeface="宋体"/>
              </a:rPr>
              <a:t>-b &lt;b&gt;: </a:t>
            </a:r>
            <a:r>
              <a:rPr b="0" lang="zh-CN" sz="1800" spc="-1" strike="noStrike">
                <a:solidFill>
                  <a:srgbClr val="ff0000"/>
                </a:solidFill>
                <a:latin typeface="Arial"/>
                <a:ea typeface="宋体"/>
              </a:rPr>
              <a:t>内存块内地址位数</a:t>
            </a:r>
            <a:endParaRPr b="0" lang="en-US" sz="1800" spc="-1" strike="noStrike">
              <a:latin typeface="Arial"/>
            </a:endParaRPr>
          </a:p>
          <a:p>
            <a:pPr lvl="1" marL="692280" indent="-347400">
              <a:lnSpc>
                <a:spcPct val="100000"/>
              </a:lnSpc>
              <a:buClr>
                <a:srgbClr val="669999"/>
              </a:buClr>
              <a:buSzPct val="70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ff0000"/>
                </a:solidFill>
                <a:latin typeface="Arial"/>
                <a:ea typeface="宋体"/>
              </a:rPr>
              <a:t>cacheline block size 2^b bytes</a:t>
            </a:r>
            <a:endParaRPr b="0" lang="en-US" sz="1800" spc="-1" strike="noStrike">
              <a:latin typeface="Arial"/>
            </a:endParaRPr>
          </a:p>
          <a:p>
            <a:pPr lvl="1" marL="692280" indent="-347400">
              <a:lnSpc>
                <a:spcPct val="100000"/>
              </a:lnSpc>
              <a:buClr>
                <a:srgbClr val="669999"/>
              </a:buClr>
              <a:buSzPct val="70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宋体"/>
              </a:rPr>
              <a:t>-t &lt;tracefile&gt;: 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宋体"/>
              </a:rPr>
              <a:t>内存访问轨迹文件名</a:t>
            </a:r>
            <a:endParaRPr b="0" lang="en-US" sz="1800" spc="-1" strike="noStrike">
              <a:latin typeface="Arial"/>
            </a:endParaRPr>
          </a:p>
          <a:p>
            <a:pPr marL="344520">
              <a:lnSpc>
                <a:spcPct val="100000"/>
              </a:lnSpc>
              <a:spcAft>
                <a:spcPts val="1800"/>
              </a:spcAf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78" name="CustomShape 5"/>
          <p:cNvSpPr/>
          <p:nvPr/>
        </p:nvSpPr>
        <p:spPr>
          <a:xfrm>
            <a:off x="5205600" y="4545000"/>
            <a:ext cx="3938760" cy="222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zh-CN" sz="1400" spc="-1" strike="noStrike">
                <a:solidFill>
                  <a:srgbClr val="ff0000"/>
                </a:solidFill>
                <a:latin typeface="Arial"/>
                <a:ea typeface="宋体"/>
              </a:rPr>
              <a:t>示例：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宋体"/>
              </a:rPr>
              <a:t>$&gt;./csim-ref -v -s 4 -E 1 -b 4 -t traces/yi.trace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ff"/>
                </a:solidFill>
                <a:latin typeface="Arial"/>
                <a:ea typeface="宋体"/>
              </a:rPr>
              <a:t>L 10,1 miss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ff"/>
                </a:solidFill>
                <a:latin typeface="Arial"/>
                <a:ea typeface="宋体"/>
              </a:rPr>
              <a:t>M 20,1 miss hit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ff"/>
                </a:solidFill>
                <a:latin typeface="Arial"/>
                <a:ea typeface="宋体"/>
              </a:rPr>
              <a:t>L 22,1 hit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ff"/>
                </a:solidFill>
                <a:latin typeface="Arial"/>
                <a:ea typeface="宋体"/>
              </a:rPr>
              <a:t>S 18,1 hit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ff"/>
                </a:solidFill>
                <a:latin typeface="Arial"/>
                <a:ea typeface="宋体"/>
              </a:rPr>
              <a:t>L 110,1 miss eviction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ff"/>
                </a:solidFill>
                <a:latin typeface="Arial"/>
                <a:ea typeface="宋体"/>
              </a:rPr>
              <a:t>L 210,1 miss eviction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ff"/>
                </a:solidFill>
                <a:latin typeface="Arial"/>
                <a:ea typeface="宋体"/>
              </a:rPr>
              <a:t>M 12,1 miss eviction hit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ff"/>
                </a:solidFill>
                <a:latin typeface="Arial"/>
                <a:ea typeface="宋体"/>
              </a:rPr>
              <a:t>hits:4 misses:5 evictions:3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CustomShape 1"/>
          <p:cNvSpPr/>
          <p:nvPr/>
        </p:nvSpPr>
        <p:spPr>
          <a:xfrm>
            <a:off x="6553080" y="6248520"/>
            <a:ext cx="213336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fld id="{A128124F-6357-4E4D-A25F-2315B3F27081}" type="slidenum">
              <a:rPr b="0" lang="en-US" sz="1000" spc="-1" strike="noStrike">
                <a:solidFill>
                  <a:srgbClr val="000000"/>
                </a:solidFill>
                <a:latin typeface="Arial"/>
                <a:ea typeface="宋体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280" name="TextShape 2"/>
          <p:cNvSpPr txBox="1"/>
          <p:nvPr/>
        </p:nvSpPr>
        <p:spPr>
          <a:xfrm>
            <a:off x="457200" y="122400"/>
            <a:ext cx="7543440" cy="12949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1" lang="zh-CN" sz="3900" spc="-1" strike="noStrike">
                <a:solidFill>
                  <a:srgbClr val="330066"/>
                </a:solidFill>
                <a:latin typeface="Arial"/>
                <a:ea typeface="宋体"/>
              </a:rPr>
              <a:t>实验内容：编写</a:t>
            </a:r>
            <a:r>
              <a:rPr b="1" lang="en-US" sz="3900" spc="-1" strike="noStrike">
                <a:solidFill>
                  <a:srgbClr val="330066"/>
                </a:solidFill>
                <a:latin typeface="Arial"/>
                <a:ea typeface="宋体"/>
              </a:rPr>
              <a:t>Cache</a:t>
            </a:r>
            <a:r>
              <a:rPr b="1" lang="zh-CN" sz="3900" spc="-1" strike="noStrike">
                <a:solidFill>
                  <a:srgbClr val="330066"/>
                </a:solidFill>
                <a:latin typeface="Arial"/>
                <a:ea typeface="宋体"/>
              </a:rPr>
              <a:t>模拟器</a:t>
            </a:r>
            <a:endParaRPr b="0" lang="en-US" sz="3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TextShape 3"/>
          <p:cNvSpPr txBox="1"/>
          <p:nvPr/>
        </p:nvSpPr>
        <p:spPr>
          <a:xfrm>
            <a:off x="457200" y="1719360"/>
            <a:ext cx="8229240" cy="46256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330066"/>
              </a:buClr>
              <a:buSzPct val="70000"/>
              <a:buFont typeface="Wingdings" charset="2"/>
              <a:buChar char="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宋体"/>
              </a:rPr>
              <a:t>csim.c</a:t>
            </a:r>
            <a:r>
              <a:rPr b="1" lang="zh-CN" sz="2000" spc="-1" strike="noStrike">
                <a:solidFill>
                  <a:srgbClr val="000000"/>
                </a:solidFill>
                <a:latin typeface="Arial"/>
                <a:ea typeface="宋体"/>
              </a:rPr>
              <a:t>编程要求：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692280" indent="-347400">
              <a:lnSpc>
                <a:spcPct val="100000"/>
              </a:lnSpc>
              <a:spcBef>
                <a:spcPts val="320"/>
              </a:spcBef>
              <a:buClr>
                <a:srgbClr val="669999"/>
              </a:buClr>
              <a:buSzPct val="70000"/>
              <a:buFont typeface="Wingdings" charset="2"/>
              <a:buChar char=""/>
            </a:pPr>
            <a:r>
              <a:rPr b="0" lang="zh-CN" sz="1600" spc="-1" strike="noStrike">
                <a:solidFill>
                  <a:srgbClr val="000000"/>
                </a:solidFill>
                <a:latin typeface="Arial"/>
                <a:ea typeface="宋体"/>
              </a:rPr>
              <a:t>模拟器必须在输入参数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宋体"/>
              </a:rPr>
              <a:t>s</a:t>
            </a:r>
            <a:r>
              <a:rPr b="0" lang="zh-CN" sz="1600" spc="-1" strike="noStrike">
                <a:solidFill>
                  <a:srgbClr val="000000"/>
                </a:solidFill>
                <a:latin typeface="Arial"/>
                <a:ea typeface="宋体"/>
              </a:rPr>
              <a:t>、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宋体"/>
              </a:rPr>
              <a:t>E</a:t>
            </a:r>
            <a:r>
              <a:rPr b="0" lang="zh-CN" sz="1600" spc="-1" strike="noStrike">
                <a:solidFill>
                  <a:srgbClr val="000000"/>
                </a:solidFill>
                <a:latin typeface="Arial"/>
                <a:ea typeface="宋体"/>
              </a:rPr>
              <a:t>、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宋体"/>
              </a:rPr>
              <a:t>b</a:t>
            </a:r>
            <a:r>
              <a:rPr b="0" lang="zh-CN" sz="1600" spc="-1" strike="noStrike">
                <a:solidFill>
                  <a:srgbClr val="000000"/>
                </a:solidFill>
                <a:latin typeface="Arial"/>
                <a:ea typeface="宋体"/>
              </a:rPr>
              <a:t>设置为任意值时均能正确工作——即需要使用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宋体"/>
              </a:rPr>
              <a:t>malloc</a:t>
            </a:r>
            <a:r>
              <a:rPr b="0" lang="zh-CN" sz="1600" spc="-1" strike="noStrike">
                <a:solidFill>
                  <a:srgbClr val="000000"/>
                </a:solidFill>
                <a:latin typeface="Arial"/>
                <a:ea typeface="宋体"/>
              </a:rPr>
              <a:t>函数（而不是代码中固定大小的值）来为模拟器中数据结构分配存储空间。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692280" indent="-347400">
              <a:lnSpc>
                <a:spcPct val="100000"/>
              </a:lnSpc>
              <a:spcBef>
                <a:spcPts val="320"/>
              </a:spcBef>
              <a:buClr>
                <a:srgbClr val="669999"/>
              </a:buClr>
              <a:buSzPct val="70000"/>
              <a:buFont typeface="Wingdings" charset="2"/>
              <a:buChar char=""/>
            </a:pPr>
            <a:r>
              <a:rPr b="0" lang="zh-CN" sz="1600" spc="-1" strike="noStrike">
                <a:solidFill>
                  <a:srgbClr val="000000"/>
                </a:solidFill>
                <a:latin typeface="Arial"/>
                <a:ea typeface="宋体"/>
              </a:rPr>
              <a:t>由于实验仅关心数据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宋体"/>
              </a:rPr>
              <a:t>Cache</a:t>
            </a:r>
            <a:r>
              <a:rPr b="0" lang="zh-CN" sz="1600" spc="-1" strike="noStrike">
                <a:solidFill>
                  <a:srgbClr val="000000"/>
                </a:solidFill>
                <a:latin typeface="Arial"/>
                <a:ea typeface="宋体"/>
              </a:rPr>
              <a:t>的性能，因此模拟器应忽略所有指令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宋体"/>
              </a:rPr>
              <a:t>cache</a:t>
            </a:r>
            <a:r>
              <a:rPr b="0" lang="zh-CN" sz="1600" spc="-1" strike="noStrike">
                <a:solidFill>
                  <a:srgbClr val="000000"/>
                </a:solidFill>
                <a:latin typeface="Arial"/>
                <a:ea typeface="宋体"/>
              </a:rPr>
              <a:t>访问（即轨迹中“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宋体"/>
              </a:rPr>
              <a:t>I”</a:t>
            </a:r>
            <a:r>
              <a:rPr b="0" lang="zh-CN" sz="1600" spc="-1" strike="noStrike">
                <a:solidFill>
                  <a:srgbClr val="000000"/>
                </a:solidFill>
                <a:latin typeface="Arial"/>
                <a:ea typeface="宋体"/>
              </a:rPr>
              <a:t>起始的行）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692280" indent="-347400">
              <a:lnSpc>
                <a:spcPct val="100000"/>
              </a:lnSpc>
              <a:spcBef>
                <a:spcPts val="320"/>
              </a:spcBef>
              <a:buClr>
                <a:srgbClr val="669999"/>
              </a:buClr>
              <a:buSzPct val="70000"/>
              <a:buFont typeface="Wingdings" charset="2"/>
              <a:buChar char=""/>
            </a:pPr>
            <a:r>
              <a:rPr b="0" lang="zh-CN" sz="1600" spc="-1" strike="noStrike">
                <a:solidFill>
                  <a:srgbClr val="000000"/>
                </a:solidFill>
                <a:latin typeface="Arial"/>
                <a:ea typeface="宋体"/>
              </a:rPr>
              <a:t>假设内存访问的地址总是正确对齐的，即一次内存访问从不跨越块的边界——因此可</a:t>
            </a:r>
            <a:r>
              <a:rPr b="1" lang="zh-CN" sz="1600" spc="-1" strike="noStrike">
                <a:solidFill>
                  <a:srgbClr val="ff0000"/>
                </a:solidFill>
                <a:latin typeface="Arial"/>
                <a:ea typeface="宋体"/>
              </a:rPr>
              <a:t>忽略</a:t>
            </a:r>
            <a:r>
              <a:rPr b="0" lang="zh-CN" sz="1600" spc="-1" strike="noStrike">
                <a:solidFill>
                  <a:srgbClr val="000000"/>
                </a:solidFill>
                <a:latin typeface="Arial"/>
                <a:ea typeface="宋体"/>
              </a:rPr>
              <a:t>访问轨迹中给出的</a:t>
            </a:r>
            <a:r>
              <a:rPr b="1" lang="zh-CN" sz="1600" spc="-1" strike="noStrike">
                <a:solidFill>
                  <a:srgbClr val="ff0000"/>
                </a:solidFill>
                <a:latin typeface="Arial"/>
                <a:ea typeface="宋体"/>
              </a:rPr>
              <a:t>访问请求大小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692280" indent="-347400">
              <a:lnSpc>
                <a:spcPct val="100000"/>
              </a:lnSpc>
              <a:spcBef>
                <a:spcPts val="320"/>
              </a:spcBef>
              <a:buClr>
                <a:srgbClr val="669999"/>
              </a:buClr>
              <a:buSzPct val="70000"/>
              <a:buFont typeface="Wingdings" charset="2"/>
              <a:buChar char="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宋体"/>
              </a:rPr>
              <a:t>main</a:t>
            </a:r>
            <a:r>
              <a:rPr b="0" lang="zh-CN" sz="1600" spc="-1" strike="noStrike">
                <a:solidFill>
                  <a:srgbClr val="000000"/>
                </a:solidFill>
                <a:latin typeface="Arial"/>
                <a:ea typeface="宋体"/>
              </a:rPr>
              <a:t>函数最后必须调用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宋体"/>
              </a:rPr>
              <a:t>printSummary</a:t>
            </a:r>
            <a:r>
              <a:rPr b="0" lang="zh-CN" sz="1600" spc="-1" strike="noStrike">
                <a:solidFill>
                  <a:srgbClr val="000000"/>
                </a:solidFill>
                <a:latin typeface="Arial"/>
                <a:ea typeface="宋体"/>
              </a:rPr>
              <a:t>函数输出结果，并如下传之以命中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宋体"/>
              </a:rPr>
              <a:t>hit</a:t>
            </a:r>
            <a:r>
              <a:rPr b="0" lang="zh-CN" sz="1600" spc="-1" strike="noStrike">
                <a:solidFill>
                  <a:srgbClr val="000000"/>
                </a:solidFill>
                <a:latin typeface="Arial"/>
                <a:ea typeface="宋体"/>
              </a:rPr>
              <a:t>、缺失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宋体"/>
              </a:rPr>
              <a:t>miss</a:t>
            </a:r>
            <a:r>
              <a:rPr b="0" lang="zh-CN" sz="1600" spc="-1" strike="noStrike">
                <a:solidFill>
                  <a:srgbClr val="000000"/>
                </a:solidFill>
                <a:latin typeface="Arial"/>
                <a:ea typeface="宋体"/>
              </a:rPr>
              <a:t>和淘汰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宋体"/>
              </a:rPr>
              <a:t>/</a:t>
            </a:r>
            <a:r>
              <a:rPr b="0" lang="zh-CN" sz="1600" spc="-1" strike="noStrike">
                <a:solidFill>
                  <a:srgbClr val="000000"/>
                </a:solidFill>
                <a:latin typeface="Arial"/>
                <a:ea typeface="宋体"/>
              </a:rPr>
              <a:t>驱逐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宋体"/>
              </a:rPr>
              <a:t>eviction</a:t>
            </a:r>
            <a:r>
              <a:rPr b="0" lang="zh-CN" sz="1600" spc="-1" strike="noStrike">
                <a:solidFill>
                  <a:srgbClr val="000000"/>
                </a:solidFill>
                <a:latin typeface="Arial"/>
                <a:ea typeface="宋体"/>
              </a:rPr>
              <a:t>的总数作为参数：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361800" algn="ctr">
              <a:lnSpc>
                <a:spcPct val="100000"/>
              </a:lnSpc>
              <a:spcBef>
                <a:spcPts val="360"/>
              </a:spcBef>
            </a:pPr>
            <a:r>
              <a:rPr b="1" lang="en-US" sz="1800" spc="-1" strike="noStrike">
                <a:solidFill>
                  <a:srgbClr val="00b0f0"/>
                </a:solidFill>
                <a:latin typeface="Arial"/>
                <a:ea typeface="宋体"/>
              </a:rPr>
              <a:t>printSummary(hit_count, miss_count, eviction_count);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CustomShape 4"/>
          <p:cNvSpPr/>
          <p:nvPr/>
        </p:nvSpPr>
        <p:spPr>
          <a:xfrm>
            <a:off x="1367640" y="4689000"/>
            <a:ext cx="5076360" cy="182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 u="sng">
                <a:solidFill>
                  <a:srgbClr val="ff0000"/>
                </a:solidFill>
                <a:uFillTx/>
                <a:latin typeface="Arial"/>
                <a:ea typeface="宋体"/>
              </a:rPr>
              <a:t>csim.c</a:t>
            </a:r>
            <a:r>
              <a:rPr b="1" lang="zh-CN" sz="1600" spc="-1" strike="noStrike" u="sng">
                <a:solidFill>
                  <a:srgbClr val="ff0000"/>
                </a:solidFill>
                <a:uFillTx/>
                <a:latin typeface="Arial"/>
                <a:ea typeface="宋体"/>
              </a:rPr>
              <a:t>代码框架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ff"/>
                </a:solidFill>
                <a:latin typeface="Arial"/>
                <a:ea typeface="宋体"/>
              </a:rPr>
              <a:t>#include</a:t>
            </a: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宋体"/>
              </a:rPr>
              <a:t> “cachelab.h”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ff"/>
                </a:solidFill>
                <a:latin typeface="Arial"/>
                <a:ea typeface="宋体"/>
              </a:rPr>
              <a:t>int </a:t>
            </a: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宋体"/>
              </a:rPr>
              <a:t>main() {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宋体"/>
              </a:rPr>
              <a:t>    </a:t>
            </a:r>
            <a:r>
              <a:rPr b="1" lang="en-US" sz="1400" spc="-1" strike="noStrike">
                <a:solidFill>
                  <a:srgbClr val="0000ff"/>
                </a:solidFill>
                <a:latin typeface="Arial"/>
                <a:ea typeface="宋体"/>
              </a:rPr>
              <a:t>int </a:t>
            </a: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宋体"/>
              </a:rPr>
              <a:t>hit_count = 0, miss_count = 0, eviction_count = 0;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宋体"/>
              </a:rPr>
              <a:t>    … …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宋体"/>
              </a:rPr>
              <a:t>    </a:t>
            </a: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宋体"/>
              </a:rPr>
              <a:t>printSummary(hit_count, miss_count, eviction_count);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宋体"/>
              </a:rPr>
              <a:t>    </a:t>
            </a:r>
            <a:r>
              <a:rPr b="1" lang="en-US" sz="1400" spc="-1" strike="noStrike">
                <a:solidFill>
                  <a:srgbClr val="0000ff"/>
                </a:solidFill>
                <a:latin typeface="Arial"/>
                <a:ea typeface="宋体"/>
              </a:rPr>
              <a:t>return</a:t>
            </a: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宋体"/>
              </a:rPr>
              <a:t> 0;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宋体"/>
              </a:rPr>
              <a:t>}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83" name="CustomShape 5"/>
          <p:cNvSpPr/>
          <p:nvPr/>
        </p:nvSpPr>
        <p:spPr>
          <a:xfrm>
            <a:off x="6768360" y="4703760"/>
            <a:ext cx="2088000" cy="173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Wingdings" charset="2"/>
              <a:buChar char=""/>
            </a:pPr>
            <a:r>
              <a:rPr b="0" lang="zh-CN" sz="1200" spc="-1" strike="noStrike">
                <a:solidFill>
                  <a:srgbClr val="000000"/>
                </a:solidFill>
                <a:latin typeface="Arial"/>
                <a:ea typeface="宋体"/>
              </a:rPr>
              <a:t>每一数据装载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宋体"/>
              </a:rPr>
              <a:t>(L)</a:t>
            </a:r>
            <a:r>
              <a:rPr b="0" lang="zh-CN" sz="1200" spc="-1" strike="noStrike">
                <a:solidFill>
                  <a:srgbClr val="000000"/>
                </a:solidFill>
                <a:latin typeface="Arial"/>
                <a:ea typeface="宋体"/>
              </a:rPr>
              <a:t>或存储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宋体"/>
              </a:rPr>
              <a:t>(S)</a:t>
            </a:r>
            <a:r>
              <a:rPr b="0" lang="zh-CN" sz="1200" spc="-1" strike="noStrike">
                <a:solidFill>
                  <a:srgbClr val="000000"/>
                </a:solidFill>
                <a:latin typeface="Arial"/>
                <a:ea typeface="宋体"/>
              </a:rPr>
              <a:t>操作可引发最多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宋体"/>
              </a:rPr>
              <a:t>1</a:t>
            </a:r>
            <a:r>
              <a:rPr b="0" lang="zh-CN" sz="1200" spc="-1" strike="noStrike">
                <a:solidFill>
                  <a:srgbClr val="000000"/>
                </a:solidFill>
                <a:latin typeface="Arial"/>
                <a:ea typeface="宋体"/>
              </a:rPr>
              <a:t>次缓存缺失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宋体"/>
              </a:rPr>
              <a:t>(miss)</a:t>
            </a:r>
            <a:endParaRPr b="0" lang="en-US" sz="1200" spc="-1" strike="noStrike"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Wingdings" charset="2"/>
              <a:buChar char=""/>
            </a:pPr>
            <a:r>
              <a:rPr b="0" lang="zh-CN" sz="1200" spc="-1" strike="noStrike">
                <a:solidFill>
                  <a:srgbClr val="000000"/>
                </a:solidFill>
                <a:latin typeface="Arial"/>
                <a:ea typeface="宋体"/>
              </a:rPr>
              <a:t>数据修改操作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宋体"/>
              </a:rPr>
              <a:t>(M)</a:t>
            </a:r>
            <a:r>
              <a:rPr b="0" lang="zh-CN" sz="1200" spc="-1" strike="noStrike">
                <a:solidFill>
                  <a:srgbClr val="000000"/>
                </a:solidFill>
                <a:latin typeface="Arial"/>
                <a:ea typeface="宋体"/>
              </a:rPr>
              <a:t>可认为是同一地址上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宋体"/>
              </a:rPr>
              <a:t>1</a:t>
            </a:r>
            <a:r>
              <a:rPr b="0" lang="zh-CN" sz="1200" spc="-1" strike="noStrike">
                <a:solidFill>
                  <a:srgbClr val="000000"/>
                </a:solidFill>
                <a:latin typeface="Arial"/>
                <a:ea typeface="宋体"/>
              </a:rPr>
              <a:t>次装载后跟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宋体"/>
              </a:rPr>
              <a:t>1</a:t>
            </a:r>
            <a:r>
              <a:rPr b="0" lang="zh-CN" sz="1200" spc="-1" strike="noStrike">
                <a:solidFill>
                  <a:srgbClr val="000000"/>
                </a:solidFill>
                <a:latin typeface="Arial"/>
                <a:ea typeface="宋体"/>
              </a:rPr>
              <a:t>次存储，因此可引发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宋体"/>
              </a:rPr>
              <a:t>2</a:t>
            </a:r>
            <a:r>
              <a:rPr b="0" lang="zh-CN" sz="1200" spc="-1" strike="noStrike">
                <a:solidFill>
                  <a:srgbClr val="000000"/>
                </a:solidFill>
                <a:latin typeface="Arial"/>
                <a:ea typeface="宋体"/>
              </a:rPr>
              <a:t>次缓存命中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宋体"/>
              </a:rPr>
              <a:t>(hit) </a:t>
            </a:r>
            <a:r>
              <a:rPr b="0" lang="zh-CN" sz="1200" spc="-1" strike="noStrike">
                <a:solidFill>
                  <a:srgbClr val="000000"/>
                </a:solidFill>
                <a:latin typeface="Arial"/>
                <a:ea typeface="宋体"/>
              </a:rPr>
              <a:t>，或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宋体"/>
              </a:rPr>
              <a:t>1</a:t>
            </a:r>
            <a:r>
              <a:rPr b="0" lang="zh-CN" sz="1200" spc="-1" strike="noStrike">
                <a:solidFill>
                  <a:srgbClr val="000000"/>
                </a:solidFill>
                <a:latin typeface="Arial"/>
                <a:ea typeface="宋体"/>
              </a:rPr>
              <a:t>次缺失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宋体"/>
              </a:rPr>
              <a:t>+1</a:t>
            </a:r>
            <a:r>
              <a:rPr b="0" lang="zh-CN" sz="1200" spc="-1" strike="noStrike">
                <a:solidFill>
                  <a:srgbClr val="000000"/>
                </a:solidFill>
                <a:latin typeface="Arial"/>
                <a:ea typeface="宋体"/>
              </a:rPr>
              <a:t>次命中外加可能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宋体"/>
              </a:rPr>
              <a:t>1</a:t>
            </a:r>
            <a:r>
              <a:rPr b="0" lang="zh-CN" sz="1200" spc="-1" strike="noStrike">
                <a:solidFill>
                  <a:srgbClr val="000000"/>
                </a:solidFill>
                <a:latin typeface="Arial"/>
                <a:ea typeface="宋体"/>
              </a:rPr>
              <a:t>次淘汰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宋体"/>
              </a:rPr>
              <a:t>/</a:t>
            </a:r>
            <a:r>
              <a:rPr b="0" lang="zh-CN" sz="1200" spc="-1" strike="noStrike">
                <a:solidFill>
                  <a:srgbClr val="000000"/>
                </a:solidFill>
                <a:latin typeface="Arial"/>
                <a:ea typeface="宋体"/>
              </a:rPr>
              <a:t>驱逐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宋体"/>
              </a:rPr>
              <a:t>(evict)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CustomShape 1"/>
          <p:cNvSpPr/>
          <p:nvPr/>
        </p:nvSpPr>
        <p:spPr>
          <a:xfrm>
            <a:off x="6553080" y="6248520"/>
            <a:ext cx="213336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fld id="{CE238AD2-E600-4E7C-B3E0-049C1A97AA30}" type="slidenum">
              <a:rPr b="0" lang="en-US" sz="1000" spc="-1" strike="noStrike">
                <a:solidFill>
                  <a:srgbClr val="000000"/>
                </a:solidFill>
                <a:latin typeface="Arial"/>
                <a:ea typeface="宋体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285" name="TextShape 2"/>
          <p:cNvSpPr txBox="1"/>
          <p:nvPr/>
        </p:nvSpPr>
        <p:spPr>
          <a:xfrm>
            <a:off x="457200" y="122400"/>
            <a:ext cx="7543440" cy="12949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1" lang="zh-CN" sz="3900" spc="-1" strike="noStrike">
                <a:solidFill>
                  <a:srgbClr val="330066"/>
                </a:solidFill>
                <a:latin typeface="Arial"/>
                <a:ea typeface="宋体"/>
              </a:rPr>
              <a:t>实验内容：编写</a:t>
            </a:r>
            <a:r>
              <a:rPr b="1" lang="en-US" sz="3900" spc="-1" strike="noStrike">
                <a:solidFill>
                  <a:srgbClr val="330066"/>
                </a:solidFill>
                <a:latin typeface="Arial"/>
                <a:ea typeface="宋体"/>
              </a:rPr>
              <a:t>Cache</a:t>
            </a:r>
            <a:r>
              <a:rPr b="1" lang="zh-CN" sz="3900" spc="-1" strike="noStrike">
                <a:solidFill>
                  <a:srgbClr val="330066"/>
                </a:solidFill>
                <a:latin typeface="Arial"/>
                <a:ea typeface="宋体"/>
              </a:rPr>
              <a:t>模拟器</a:t>
            </a:r>
            <a:endParaRPr b="0" lang="en-US" sz="3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TextShape 3"/>
          <p:cNvSpPr txBox="1"/>
          <p:nvPr/>
        </p:nvSpPr>
        <p:spPr>
          <a:xfrm>
            <a:off x="457200" y="1448640"/>
            <a:ext cx="8229240" cy="46256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330066"/>
              </a:buClr>
              <a:buSzPct val="70000"/>
              <a:buFont typeface="Wingdings" charset="2"/>
              <a:buChar char="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宋体"/>
              </a:rPr>
              <a:t>Cache</a:t>
            </a:r>
            <a:r>
              <a:rPr b="1" lang="zh-CN" sz="2000" spc="-1" strike="noStrike">
                <a:solidFill>
                  <a:srgbClr val="000000"/>
                </a:solidFill>
                <a:latin typeface="Arial"/>
                <a:ea typeface="宋体"/>
              </a:rPr>
              <a:t>性能测试：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692280" indent="-347400">
              <a:lnSpc>
                <a:spcPct val="100000"/>
              </a:lnSpc>
              <a:spcBef>
                <a:spcPts val="479"/>
              </a:spcBef>
              <a:buClr>
                <a:srgbClr val="669999"/>
              </a:buClr>
              <a:buSzPct val="70000"/>
              <a:buFont typeface="Wingdings" charset="2"/>
              <a:buChar char=""/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宋体"/>
              </a:rPr>
              <a:t>8</a:t>
            </a:r>
            <a:r>
              <a:rPr b="1" lang="zh-CN" sz="2400" spc="-1" strike="noStrike">
                <a:solidFill>
                  <a:srgbClr val="000000"/>
                </a:solidFill>
                <a:latin typeface="Arial"/>
                <a:ea typeface="宋体"/>
              </a:rPr>
              <a:t>个测试用例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宋体"/>
              </a:rPr>
              <a:t>——不同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宋体"/>
              </a:rPr>
              <a:t>Cache</a:t>
            </a:r>
            <a:r>
              <a:rPr b="0" lang="zh-CN" sz="2400" spc="-1" strike="noStrike">
                <a:solidFill>
                  <a:srgbClr val="000000"/>
                </a:solidFill>
                <a:latin typeface="Arial"/>
                <a:ea typeface="宋体"/>
              </a:rPr>
              <a:t>参数和访问轨迹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693720"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ff"/>
                </a:solidFill>
                <a:latin typeface="Arial"/>
                <a:ea typeface="宋体"/>
              </a:rPr>
              <a:t>linux&gt; ./csim -s 1 -E 1 -b 1 -t traces/yi2.trace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693720"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ff"/>
                </a:solidFill>
                <a:latin typeface="Arial"/>
                <a:ea typeface="宋体"/>
              </a:rPr>
              <a:t>linux&gt; ./csim -s 4 -E 2 -b 4 -t traces/yi.trace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693720"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ff"/>
                </a:solidFill>
                <a:latin typeface="Arial"/>
                <a:ea typeface="宋体"/>
              </a:rPr>
              <a:t>linux&gt; ./csim -s 2 -E 1 -b 4 -t traces/dave.trace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693720"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ff"/>
                </a:solidFill>
                <a:latin typeface="Arial"/>
                <a:ea typeface="宋体"/>
              </a:rPr>
              <a:t>linux&gt; ./csim -s 2 -E 1 -b 3 -t traces/trans.trace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693720"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ff"/>
                </a:solidFill>
                <a:latin typeface="Arial"/>
                <a:ea typeface="宋体"/>
              </a:rPr>
              <a:t>linux&gt; ./csim -s 2 -E 2 -b 3 -t traces/trans.trace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693720"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ff"/>
                </a:solidFill>
                <a:latin typeface="Arial"/>
                <a:ea typeface="宋体"/>
              </a:rPr>
              <a:t>linux&gt; ./csim -s 2 -E 4 -b 3 -t traces/trans.trace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693720"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ff"/>
                </a:solidFill>
                <a:latin typeface="Arial"/>
                <a:ea typeface="宋体"/>
              </a:rPr>
              <a:t>linux&gt; ./csim -s 5 -E 1 -b 5 -t traces/trans.trace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693720"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ff"/>
                </a:solidFill>
                <a:latin typeface="Arial"/>
                <a:ea typeface="宋体"/>
              </a:rPr>
              <a:t>linux&gt; ./csim -s 5 -E 1 -b 5 -t traces/long.trace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87" name="图片 3" descr=""/>
          <p:cNvPicPr/>
          <p:nvPr/>
        </p:nvPicPr>
        <p:blipFill>
          <a:blip r:embed="rId1"/>
          <a:stretch/>
        </p:blipFill>
        <p:spPr>
          <a:xfrm>
            <a:off x="6858000" y="3761640"/>
            <a:ext cx="1828440" cy="2418840"/>
          </a:xfrm>
          <a:prstGeom prst="rect">
            <a:avLst/>
          </a:prstGeom>
          <a:ln>
            <a:noFill/>
          </a:ln>
        </p:spPr>
      </p:pic>
      <p:pic>
        <p:nvPicPr>
          <p:cNvPr id="288" name="图片 4" descr=""/>
          <p:cNvPicPr/>
          <p:nvPr/>
        </p:nvPicPr>
        <p:blipFill>
          <a:blip r:embed="rId2"/>
          <a:stretch/>
        </p:blipFill>
        <p:spPr>
          <a:xfrm>
            <a:off x="7648560" y="1953000"/>
            <a:ext cx="1037880" cy="1523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9" name="Group 1"/>
          <p:cNvGrpSpPr/>
          <p:nvPr/>
        </p:nvGrpSpPr>
        <p:grpSpPr>
          <a:xfrm>
            <a:off x="1223640" y="4545000"/>
            <a:ext cx="6786360" cy="2124000"/>
            <a:chOff x="1223640" y="4545000"/>
            <a:chExt cx="6786360" cy="2124000"/>
          </a:xfrm>
        </p:grpSpPr>
        <p:pic>
          <p:nvPicPr>
            <p:cNvPr id="290" name="图片 1" descr=""/>
            <p:cNvPicPr/>
            <p:nvPr/>
          </p:nvPicPr>
          <p:blipFill>
            <a:blip r:embed="rId1"/>
            <a:stretch/>
          </p:blipFill>
          <p:spPr>
            <a:xfrm>
              <a:off x="1223640" y="4545000"/>
              <a:ext cx="6786360" cy="2124000"/>
            </a:xfrm>
            <a:prstGeom prst="rect">
              <a:avLst/>
            </a:prstGeom>
            <a:ln>
              <a:noFill/>
            </a:ln>
          </p:spPr>
        </p:pic>
        <p:sp>
          <p:nvSpPr>
            <p:cNvPr id="291" name="CustomShape 2"/>
            <p:cNvSpPr/>
            <p:nvPr/>
          </p:nvSpPr>
          <p:spPr>
            <a:xfrm>
              <a:off x="2599200" y="4702320"/>
              <a:ext cx="1696320" cy="1832040"/>
            </a:xfrm>
            <a:prstGeom prst="rect">
              <a:avLst/>
            </a:prstGeom>
            <a:noFill/>
            <a:ln w="936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2" name="CustomShape 3"/>
            <p:cNvSpPr/>
            <p:nvPr/>
          </p:nvSpPr>
          <p:spPr>
            <a:xfrm>
              <a:off x="4479480" y="4702320"/>
              <a:ext cx="1696320" cy="1832040"/>
            </a:xfrm>
            <a:prstGeom prst="rect">
              <a:avLst/>
            </a:prstGeom>
            <a:noFill/>
            <a:ln w="9360">
              <a:solidFill>
                <a:srgbClr val="00b05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3" name="Line 4"/>
            <p:cNvSpPr/>
            <p:nvPr/>
          </p:nvSpPr>
          <p:spPr>
            <a:xfrm>
              <a:off x="2599200" y="5068440"/>
              <a:ext cx="1696680" cy="0"/>
            </a:xfrm>
            <a:prstGeom prst="line">
              <a:avLst/>
            </a:prstGeom>
            <a:ln w="12600">
              <a:solidFill>
                <a:srgbClr val="0000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4" name="Line 5"/>
            <p:cNvSpPr/>
            <p:nvPr/>
          </p:nvSpPr>
          <p:spPr>
            <a:xfrm>
              <a:off x="4479120" y="5068440"/>
              <a:ext cx="1696680" cy="0"/>
            </a:xfrm>
            <a:prstGeom prst="line">
              <a:avLst/>
            </a:prstGeom>
            <a:ln w="12600">
              <a:solidFill>
                <a:srgbClr val="0000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95" name="CustomShape 6"/>
          <p:cNvSpPr/>
          <p:nvPr/>
        </p:nvSpPr>
        <p:spPr>
          <a:xfrm>
            <a:off x="6553080" y="6248520"/>
            <a:ext cx="213336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fld id="{E768A1BC-FCE4-4C78-A4B9-1A13F1C2773C}" type="slidenum">
              <a:rPr b="0" lang="en-US" sz="1000" spc="-1" strike="noStrike">
                <a:solidFill>
                  <a:srgbClr val="000000"/>
                </a:solidFill>
                <a:latin typeface="Arial"/>
                <a:ea typeface="宋体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296" name="TextShape 7"/>
          <p:cNvSpPr txBox="1"/>
          <p:nvPr/>
        </p:nvSpPr>
        <p:spPr>
          <a:xfrm>
            <a:off x="457200" y="122400"/>
            <a:ext cx="7543440" cy="12949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1" lang="zh-CN" sz="3900" spc="-1" strike="noStrike">
                <a:solidFill>
                  <a:srgbClr val="330066"/>
                </a:solidFill>
                <a:latin typeface="Arial"/>
                <a:ea typeface="宋体"/>
              </a:rPr>
              <a:t>实验内容：编写</a:t>
            </a:r>
            <a:r>
              <a:rPr b="1" lang="en-US" sz="3900" spc="-1" strike="noStrike">
                <a:solidFill>
                  <a:srgbClr val="330066"/>
                </a:solidFill>
                <a:latin typeface="Arial"/>
                <a:ea typeface="宋体"/>
              </a:rPr>
              <a:t>Cache</a:t>
            </a:r>
            <a:r>
              <a:rPr b="1" lang="zh-CN" sz="3900" spc="-1" strike="noStrike">
                <a:solidFill>
                  <a:srgbClr val="330066"/>
                </a:solidFill>
                <a:latin typeface="Arial"/>
                <a:ea typeface="宋体"/>
              </a:rPr>
              <a:t>模拟器</a:t>
            </a:r>
            <a:endParaRPr b="0" lang="en-US" sz="3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" name="TextShape 8"/>
          <p:cNvSpPr txBox="1"/>
          <p:nvPr/>
        </p:nvSpPr>
        <p:spPr>
          <a:xfrm>
            <a:off x="457200" y="1448640"/>
            <a:ext cx="8229240" cy="46256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330066"/>
              </a:buClr>
              <a:buSzPct val="70000"/>
              <a:buFont typeface="Wingdings" charset="2"/>
              <a:buChar char="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宋体"/>
              </a:rPr>
              <a:t>Cache</a:t>
            </a:r>
            <a:r>
              <a:rPr b="1" lang="zh-CN" sz="2000" spc="-1" strike="noStrike">
                <a:solidFill>
                  <a:srgbClr val="000000"/>
                </a:solidFill>
                <a:latin typeface="Arial"/>
                <a:ea typeface="宋体"/>
              </a:rPr>
              <a:t>性能测试：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692280" indent="-347400">
              <a:lnSpc>
                <a:spcPct val="100000"/>
              </a:lnSpc>
              <a:spcBef>
                <a:spcPts val="1199"/>
              </a:spcBef>
              <a:buClr>
                <a:srgbClr val="669999"/>
              </a:buClr>
              <a:buSzPct val="70000"/>
              <a:buFont typeface="Wingdings" charset="2"/>
              <a:buChar char=""/>
            </a:pPr>
            <a:r>
              <a:rPr b="1" lang="en-US" sz="2800" spc="-1" strike="noStrike">
                <a:solidFill>
                  <a:srgbClr val="00b050"/>
                </a:solidFill>
                <a:latin typeface="Arial"/>
                <a:ea typeface="宋体"/>
              </a:rPr>
              <a:t>test-csim</a:t>
            </a:r>
            <a:r>
              <a:rPr b="1" lang="zh-CN" sz="2800" spc="-1" strike="noStrike">
                <a:solidFill>
                  <a:srgbClr val="000000"/>
                </a:solidFill>
                <a:latin typeface="Arial"/>
                <a:ea typeface="宋体"/>
              </a:rPr>
              <a:t>测试程序：</a:t>
            </a:r>
            <a:r>
              <a:rPr b="0" lang="zh-CN" sz="2800" spc="-1" strike="noStrike">
                <a:solidFill>
                  <a:srgbClr val="000000"/>
                </a:solidFill>
                <a:latin typeface="Arial"/>
                <a:ea typeface="宋体"/>
              </a:rPr>
              <a:t>依次使用上列每一测试用例对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宋体"/>
              </a:rPr>
              <a:t>csim</a:t>
            </a:r>
            <a:r>
              <a:rPr b="0" lang="zh-CN" sz="2800" spc="-1" strike="noStrike">
                <a:solidFill>
                  <a:srgbClr val="000000"/>
                </a:solidFill>
                <a:latin typeface="Arial"/>
                <a:ea typeface="宋体"/>
              </a:rPr>
              <a:t>进行测试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987480" indent="-293400">
              <a:lnSpc>
                <a:spcPct val="100000"/>
              </a:lnSpc>
              <a:spcBef>
                <a:spcPts val="400"/>
              </a:spcBef>
              <a:buClr>
                <a:srgbClr val="cccc00"/>
              </a:buClr>
              <a:buSzPct val="70000"/>
              <a:buFont typeface="Wingdings" charset="2"/>
              <a:buChar char="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宋体"/>
              </a:rPr>
              <a:t> </a:t>
            </a:r>
            <a:r>
              <a:rPr b="0" lang="zh-CN" sz="2000" spc="-1" strike="noStrike">
                <a:solidFill>
                  <a:srgbClr val="000000"/>
                </a:solidFill>
                <a:latin typeface="Arial"/>
                <a:ea typeface="宋体"/>
              </a:rPr>
              <a:t>对每一测试，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宋体"/>
              </a:rPr>
              <a:t>test-csim</a:t>
            </a:r>
            <a:r>
              <a:rPr b="0" lang="zh-CN" sz="2000" spc="-1" strike="noStrike">
                <a:solidFill>
                  <a:srgbClr val="000000"/>
                </a:solidFill>
                <a:latin typeface="Arial"/>
                <a:ea typeface="宋体"/>
              </a:rPr>
              <a:t>从缓存的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宋体"/>
              </a:rPr>
              <a:t>Hits</a:t>
            </a:r>
            <a:r>
              <a:rPr b="0" lang="zh-CN" sz="2000" spc="-1" strike="noStrike">
                <a:solidFill>
                  <a:srgbClr val="000000"/>
                </a:solidFill>
                <a:latin typeface="Arial"/>
                <a:ea typeface="宋体"/>
              </a:rPr>
              <a:t>（命中）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宋体"/>
              </a:rPr>
              <a:t>/Misses</a:t>
            </a:r>
            <a:r>
              <a:rPr b="0" lang="zh-CN" sz="2000" spc="-1" strike="noStrike">
                <a:solidFill>
                  <a:srgbClr val="000000"/>
                </a:solidFill>
                <a:latin typeface="Arial"/>
                <a:ea typeface="宋体"/>
              </a:rPr>
              <a:t>（缺失）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宋体"/>
              </a:rPr>
              <a:t>/Evicts</a:t>
            </a:r>
            <a:r>
              <a:rPr b="0" lang="zh-CN" sz="2000" spc="-1" strike="noStrike">
                <a:solidFill>
                  <a:srgbClr val="000000"/>
                </a:solidFill>
                <a:latin typeface="Arial"/>
                <a:ea typeface="宋体"/>
              </a:rPr>
              <a:t>（淘汰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宋体"/>
              </a:rPr>
              <a:t>/</a:t>
            </a:r>
            <a:r>
              <a:rPr b="0" lang="zh-CN" sz="2000" spc="-1" strike="noStrike">
                <a:solidFill>
                  <a:srgbClr val="000000"/>
                </a:solidFill>
                <a:latin typeface="Arial"/>
                <a:ea typeface="宋体"/>
              </a:rPr>
              <a:t>驱逐）数量三个指标比较了所实现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宋体"/>
              </a:rPr>
              <a:t>csim</a:t>
            </a:r>
            <a:r>
              <a:rPr b="0" lang="zh-CN" sz="2000" spc="-1" strike="noStrike">
                <a:solidFill>
                  <a:srgbClr val="000000"/>
                </a:solidFill>
                <a:latin typeface="Arial"/>
                <a:ea typeface="宋体"/>
              </a:rPr>
              <a:t>模拟器和参考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宋体"/>
              </a:rPr>
              <a:t>Cache</a:t>
            </a:r>
            <a:r>
              <a:rPr b="0" lang="zh-CN" sz="2000" spc="-1" strike="noStrike">
                <a:solidFill>
                  <a:srgbClr val="000000"/>
                </a:solidFill>
                <a:latin typeface="Arial"/>
                <a:ea typeface="宋体"/>
              </a:rPr>
              <a:t>模拟器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宋体"/>
              </a:rPr>
              <a:t>csim-ref</a:t>
            </a:r>
            <a:r>
              <a:rPr b="0" lang="zh-CN" sz="2000" spc="-1" strike="noStrike">
                <a:solidFill>
                  <a:srgbClr val="000000"/>
                </a:solidFill>
                <a:latin typeface="Arial"/>
                <a:ea typeface="宋体"/>
              </a:rPr>
              <a:t>的性能，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987480" indent="-293400">
              <a:lnSpc>
                <a:spcPct val="100000"/>
              </a:lnSpc>
              <a:spcBef>
                <a:spcPts val="400"/>
              </a:spcBef>
              <a:buClr>
                <a:srgbClr val="cccc00"/>
              </a:buClr>
              <a:buSzPct val="70000"/>
              <a:buFont typeface="Wingdings" charset="2"/>
              <a:buChar char=""/>
            </a:pPr>
            <a:r>
              <a:rPr b="0" lang="zh-CN" sz="2000" spc="-1" strike="noStrike">
                <a:solidFill>
                  <a:srgbClr val="000000"/>
                </a:solidFill>
                <a:latin typeface="Arial"/>
                <a:ea typeface="宋体"/>
              </a:rPr>
              <a:t>计算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宋体"/>
              </a:rPr>
              <a:t>csim</a:t>
            </a:r>
            <a:r>
              <a:rPr b="0" lang="zh-CN" sz="2000" spc="-1" strike="noStrike">
                <a:solidFill>
                  <a:srgbClr val="000000"/>
                </a:solidFill>
                <a:latin typeface="Arial"/>
                <a:ea typeface="宋体"/>
              </a:rPr>
              <a:t>实现获得的分数：每个用例的每一指标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宋体"/>
              </a:rPr>
              <a:t>1</a:t>
            </a:r>
            <a:r>
              <a:rPr b="0" lang="zh-CN" sz="2000" spc="-1" strike="noStrike">
                <a:solidFill>
                  <a:srgbClr val="000000"/>
                </a:solidFill>
                <a:latin typeface="Arial"/>
                <a:ea typeface="宋体"/>
              </a:rPr>
              <a:t>分（最后一个用例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宋体"/>
              </a:rPr>
              <a:t>2</a:t>
            </a:r>
            <a:r>
              <a:rPr b="0" lang="zh-CN" sz="2000" spc="-1" strike="noStrike">
                <a:solidFill>
                  <a:srgbClr val="000000"/>
                </a:solidFill>
                <a:latin typeface="Arial"/>
                <a:ea typeface="宋体"/>
              </a:rPr>
              <a:t>分）——与参考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宋体"/>
              </a:rPr>
              <a:t>csim-ref</a:t>
            </a:r>
            <a:r>
              <a:rPr b="0" lang="zh-CN" sz="2000" spc="-1" strike="noStrike">
                <a:solidFill>
                  <a:srgbClr val="000000"/>
                </a:solidFill>
                <a:latin typeface="Arial"/>
                <a:ea typeface="宋体"/>
              </a:rPr>
              <a:t>模拟器输出指标相同则判为正确：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TextShape 1"/>
          <p:cNvSpPr txBox="1"/>
          <p:nvPr/>
        </p:nvSpPr>
        <p:spPr>
          <a:xfrm>
            <a:off x="457200" y="122400"/>
            <a:ext cx="7543440" cy="12949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1" lang="zh-CN" sz="3900" spc="-1" strike="noStrike">
                <a:solidFill>
                  <a:srgbClr val="330066"/>
                </a:solidFill>
                <a:latin typeface="Arial"/>
                <a:ea typeface="宋体"/>
              </a:rPr>
              <a:t>缓存替换算法 </a:t>
            </a:r>
            <a:r>
              <a:rPr b="1" lang="en-US" sz="3900" spc="-1" strike="noStrike">
                <a:solidFill>
                  <a:srgbClr val="330066"/>
                </a:solidFill>
                <a:latin typeface="Arial"/>
                <a:ea typeface="宋体"/>
              </a:rPr>
              <a:t>- LRU</a:t>
            </a:r>
            <a:endParaRPr b="0" lang="en-US" sz="3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9" name="TextShape 2"/>
          <p:cNvSpPr txBox="1"/>
          <p:nvPr/>
        </p:nvSpPr>
        <p:spPr>
          <a:xfrm>
            <a:off x="457200" y="1719360"/>
            <a:ext cx="4618440" cy="46256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en-US" sz="2000" spc="-1" strike="noStrike">
                <a:solidFill>
                  <a:srgbClr val="0000ff"/>
                </a:solidFill>
                <a:latin typeface="Arial"/>
                <a:ea typeface="宋体"/>
              </a:rPr>
              <a:t>LRU</a:t>
            </a:r>
            <a:r>
              <a:rPr b="1" lang="zh-CN" sz="2000" spc="-1" strike="noStrike">
                <a:solidFill>
                  <a:srgbClr val="0000ff"/>
                </a:solidFill>
                <a:latin typeface="Arial"/>
                <a:ea typeface="宋体"/>
              </a:rPr>
              <a:t>（</a:t>
            </a:r>
            <a:r>
              <a:rPr b="1" lang="en-US" sz="2000" spc="-1" strike="noStrike">
                <a:solidFill>
                  <a:srgbClr val="0000ff"/>
                </a:solidFill>
                <a:latin typeface="Arial"/>
                <a:ea typeface="宋体"/>
              </a:rPr>
              <a:t>Least recently used</a:t>
            </a:r>
            <a:r>
              <a:rPr b="1" lang="zh-CN" sz="2000" spc="-1" strike="noStrike">
                <a:solidFill>
                  <a:srgbClr val="0000ff"/>
                </a:solidFill>
                <a:latin typeface="Arial"/>
                <a:ea typeface="宋体"/>
              </a:rPr>
              <a:t>，最近最少使用）算法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1" lang="zh-CN" sz="2000" spc="-1" strike="noStrike">
                <a:solidFill>
                  <a:srgbClr val="000000"/>
                </a:solidFill>
                <a:latin typeface="Arial"/>
                <a:ea typeface="宋体"/>
              </a:rPr>
              <a:t>根据数据的历史访问记录来进行淘汰数据，其核心思想是“</a:t>
            </a:r>
            <a:r>
              <a:rPr b="1" lang="zh-CN" sz="2000" spc="-1" strike="noStrike">
                <a:solidFill>
                  <a:srgbClr val="00b050"/>
                </a:solidFill>
                <a:latin typeface="Arial"/>
                <a:ea typeface="宋体"/>
              </a:rPr>
              <a:t>如果数据最近被访问过，那么将来被访问的几率也更高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宋体"/>
              </a:rPr>
              <a:t>”。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330066"/>
              </a:buClr>
              <a:buSzPct val="70000"/>
              <a:buFont typeface="Wingdings" charset="2"/>
              <a:buChar char=""/>
            </a:pPr>
            <a:r>
              <a:rPr b="1" lang="zh-CN" sz="2000" spc="-1" strike="noStrike">
                <a:solidFill>
                  <a:srgbClr val="000000"/>
                </a:solidFill>
                <a:latin typeface="Arial"/>
                <a:ea typeface="宋体"/>
              </a:rPr>
              <a:t>最常见的实现是使用一个链表保存缓存数据：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692280" indent="-347400">
              <a:lnSpc>
                <a:spcPct val="100000"/>
              </a:lnSpc>
              <a:spcBef>
                <a:spcPts val="320"/>
              </a:spcBef>
              <a:buClr>
                <a:srgbClr val="669999"/>
              </a:buClr>
              <a:buSzPct val="70000"/>
              <a:buFont typeface="Wingdings" charset="2"/>
              <a:buChar char=""/>
            </a:pPr>
            <a:r>
              <a:rPr b="1" lang="zh-CN" sz="1600" spc="-1" strike="noStrike">
                <a:solidFill>
                  <a:srgbClr val="000000"/>
                </a:solidFill>
                <a:latin typeface="Arial"/>
                <a:ea typeface="宋体"/>
              </a:rPr>
              <a:t>新数据插入到链表头部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692280" indent="-347400">
              <a:lnSpc>
                <a:spcPct val="100000"/>
              </a:lnSpc>
              <a:spcBef>
                <a:spcPts val="320"/>
              </a:spcBef>
              <a:buClr>
                <a:srgbClr val="669999"/>
              </a:buClr>
              <a:buSzPct val="70000"/>
              <a:buFont typeface="Wingdings" charset="2"/>
              <a:buChar char=""/>
            </a:pPr>
            <a:r>
              <a:rPr b="1" lang="zh-CN" sz="1600" spc="-1" strike="noStrike">
                <a:solidFill>
                  <a:srgbClr val="000000"/>
                </a:solidFill>
                <a:latin typeface="Arial"/>
                <a:ea typeface="宋体"/>
              </a:rPr>
              <a:t>每当缓存命中（即缓存数据被访问），则将数据移到链表头部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692280" indent="-347400">
              <a:lnSpc>
                <a:spcPct val="100000"/>
              </a:lnSpc>
              <a:spcBef>
                <a:spcPts val="320"/>
              </a:spcBef>
              <a:buClr>
                <a:srgbClr val="669999"/>
              </a:buClr>
              <a:buSzPct val="70000"/>
              <a:buFont typeface="Wingdings" charset="2"/>
              <a:buChar char=""/>
            </a:pPr>
            <a:r>
              <a:rPr b="1" lang="zh-CN" sz="1600" spc="-1" strike="noStrike">
                <a:solidFill>
                  <a:srgbClr val="000000"/>
                </a:solidFill>
                <a:latin typeface="Arial"/>
                <a:ea typeface="宋体"/>
              </a:rPr>
              <a:t>当链表满的时候，将链表尾部的数据丢弃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TextShape 3"/>
          <p:cNvSpPr txBox="1"/>
          <p:nvPr/>
        </p:nvSpPr>
        <p:spPr>
          <a:xfrm>
            <a:off x="6553080" y="6248520"/>
            <a:ext cx="2133360" cy="4568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9D453F72-23D1-43CF-9F5D-B525D096FF9A}" type="slidenum">
              <a:rPr b="0" lang="en-US" sz="1000" spc="-1" strike="noStrike">
                <a:solidFill>
                  <a:srgbClr val="000000"/>
                </a:solidFill>
                <a:latin typeface="Arial"/>
                <a:ea typeface="宋体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pic>
        <p:nvPicPr>
          <p:cNvPr id="301" name="图片 4" descr=""/>
          <p:cNvPicPr/>
          <p:nvPr/>
        </p:nvPicPr>
        <p:blipFill>
          <a:blip r:embed="rId1"/>
          <a:stretch/>
        </p:blipFill>
        <p:spPr>
          <a:xfrm>
            <a:off x="5688000" y="1848600"/>
            <a:ext cx="2577600" cy="3968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24481</TotalTime>
  <Application>LibreOffice/6.4.1.2$Linux_X86_64 LibreOffice_project/40$Build-2</Application>
  <Words>2446</Words>
  <Paragraphs>180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2010-12-07T11:42:22Z</dcterms:created>
  <dc:creator>SU</dc:creator>
  <dc:description/>
  <dc:language>zh-CN</dc:language>
  <cp:lastModifiedBy/>
  <dcterms:modified xsi:type="dcterms:W3CDTF">2020-04-18T20:58:31Z</dcterms:modified>
  <cp:revision>775</cp:revision>
  <dc:subject/>
  <dc:title>幻灯片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11</vt:i4>
  </property>
  <property fmtid="{D5CDD505-2E9C-101B-9397-08002B2CF9AE}" pid="8" name="PresentationFormat">
    <vt:lpwstr>全屏显示(4:3)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11</vt:i4>
  </property>
</Properties>
</file>