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FBEC64-07A7-4E75-95A7-DB913AAEBC13}">
  <a:tblStyle styleId="{41FBEC64-07A7-4E75-95A7-DB913AAEBC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d0842024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d0842024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d0842024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d0842024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d146edb8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d146edb8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d0842024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d0842024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d0842024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d0842024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d0842024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d0842024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d0842024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d0842024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d5fd8fda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d5fd8fda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d0842024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d0842024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d816ad5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d816ad5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d0842024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d084202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d816ad5c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d816ad5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d0842024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d0842024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d146edb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d146edb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d146edb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d146edb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d146edb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d146edb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d146edb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d146edb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d146edb8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d146edb8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d816ad5c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d816ad5c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d146edb8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d146edb8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d084202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d084202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d0842024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d0842024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d816ad5c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d816ad5c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d816ad5c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d816ad5c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d084202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d084202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d0842024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d0842024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d0842024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d0842024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Data Challenge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Thanksgiving sales trends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7675" y="3954775"/>
            <a:ext cx="1036326" cy="103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Term-frequency times inverse document-frequency.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well in text classification.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the </a:t>
            </a:r>
            <a:r>
              <a:rPr lang="en"/>
              <a:t>frequency of the tokens to determine how relevant they are to a given document (item name).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 = frequency of token in 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IDF = how common a token is across a corpus.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Applied post the CountVectorizer.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in a sparse matrix.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Train/test split of 80/20%.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</a:t>
            </a:r>
            <a:r>
              <a:rPr lang="en"/>
              <a:t> many libraries but settled on the `hiclass` approach.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Attempted to use bert-sklearn but took too long to train.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Chose a simple base classifier (RandomForestClassifier) and used this within the hierarchical </a:t>
            </a:r>
            <a:r>
              <a:rPr lang="en"/>
              <a:t>model class.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Classifier Per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Classifier trained per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Predictions made for each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Aggregated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491" y="0"/>
            <a:ext cx="515026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Evaluated the model using typical classification metrics that have been adjusted to assess hierarchical problems.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these metrics because the problem is both multiclass and has a hierarchical component.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F1-score: 85.7%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Precision: 79.4%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93.2%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inference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Predictions were generated for all of the items in the original sales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predicted categories would now become the basis for answering the product data questions that were posed.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inference in a large batch does not work well on a large laptop (64GB ram, i9 processor). Not able to leverage GPU.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inference was performed in smaller batches of 1000 records.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What product sales trends do you observe from the data during Thanksgiving holidays in 2021?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503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Transactions: </a:t>
            </a:r>
            <a:r>
              <a:rPr b="1" i="1" lang="en"/>
              <a:t>Black Friday (26) &gt; Cyber Monday (29) &gt; Thanksgiving (25)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Country: US largest (then CA, GB), CA had a big jump on Thanksgiving and Black Friday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Cheaper items ($56) and larger basket sizes (~3) on Thanksgiving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Smaller basket sizes (~2) on Cyber Monday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025" y="3191187"/>
            <a:ext cx="2313025" cy="199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5825" y="3182375"/>
            <a:ext cx="2349802" cy="201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225" y="3182380"/>
            <a:ext cx="2313026" cy="2010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Q2: What are the top selling products during Thanksgiving week 2021, overall and by product category?</a:t>
            </a:r>
            <a:endParaRPr/>
          </a:p>
        </p:txBody>
      </p:sp>
      <p:graphicFrame>
        <p:nvGraphicFramePr>
          <p:cNvPr id="153" name="Google Shape;153;p28"/>
          <p:cNvGraphicFramePr/>
          <p:nvPr/>
        </p:nvGraphicFramePr>
        <p:xfrm>
          <a:off x="952500" y="17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{41FBEC64-07A7-4E75-95A7-DB913AAEBC13}</a:tableStyleId>
              </a:tblPr>
              <a:tblGrid>
                <a:gridCol w="5379825"/>
                <a:gridCol w="185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Oversized Vintage Tunic Sweatshirt for Women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</a:t>
                      </a:r>
                      <a:r>
                        <a:rPr lang="en"/>
                        <a:t>3,255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Printed Flannel Pajama Pants for Men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3,054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High-Waisted Jersey Ankle Leggings For Women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2,794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Theragun Elite Black - Smart Percussive Therapy Massager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2,697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Soft-Washed Crew-Neck T-Shirt for Men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2,580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Q2: What are the top selling products during Thanksgiving week 2021, overall and by product category?</a:t>
            </a:r>
            <a:endParaRPr/>
          </a:p>
        </p:txBody>
      </p:sp>
      <p:graphicFrame>
        <p:nvGraphicFramePr>
          <p:cNvPr id="159" name="Google Shape;159;p29"/>
          <p:cNvGraphicFramePr/>
          <p:nvPr/>
        </p:nvGraphicFramePr>
        <p:xfrm>
          <a:off x="952500" y="17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{41FBEC64-07A7-4E75-95A7-DB913AAEBC13}</a:tableStyleId>
              </a:tblPr>
              <a:tblGrid>
                <a:gridCol w="5379825"/>
                <a:gridCol w="185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Apparel &amp; Accessories &gt; Clothing &gt; Pants &gt; Jeans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258,451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Apparel &amp; Accessories &gt; Clothing &gt; Shirts &amp; Tops &gt; T-Shirts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169,883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Vehicles &amp; Parts &gt; Vehicle Parts &amp; Accessories &gt; Motor Vehicle Parts &gt; Motor Vehicle Suspension Parts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152,070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Apparel &amp; Accessories &gt; Shoes &gt; Athletic Shoes &amp; Sneakers &gt; Sneakers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113,527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Apparel &amp; Accessories &gt; Jewelry &gt; Charms &amp; Pendants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87,867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What are the highest commissioned product items?</a:t>
            </a:r>
            <a:endParaRPr/>
          </a:p>
        </p:txBody>
      </p:sp>
      <p:graphicFrame>
        <p:nvGraphicFramePr>
          <p:cNvPr id="165" name="Google Shape;165;p30"/>
          <p:cNvGraphicFramePr/>
          <p:nvPr/>
        </p:nvGraphicFramePr>
        <p:xfrm>
          <a:off x="952500" y="17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{41FBEC64-07A7-4E75-95A7-DB913AAEBC13}</a:tableStyleId>
              </a:tblPr>
              <a:tblGrid>
                <a:gridCol w="5379825"/>
                <a:gridCol w="185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PageOne Lighting Skylight LED Round Flushmount Light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$6380.35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Mater High Stool - Premium Edition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$1910.32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Serge Mouille Three Arm Multi-Light Pendant Light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$1329.05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Brando 74" Leather Sofa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$1294.56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1.7 Carat, Super Ideal Cut, D Color, VVS1 clarity Round Diamond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$1179.00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What are the highest commissioned product items? With cards.</a:t>
            </a:r>
            <a:endParaRPr/>
          </a:p>
        </p:txBody>
      </p:sp>
      <p:graphicFrame>
        <p:nvGraphicFramePr>
          <p:cNvPr id="171" name="Google Shape;171;p31"/>
          <p:cNvGraphicFramePr/>
          <p:nvPr/>
        </p:nvGraphicFramePr>
        <p:xfrm>
          <a:off x="952500" y="17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{41FBEC64-07A7-4E75-95A7-DB913AAEBC13}</a:tableStyleId>
              </a:tblPr>
              <a:tblGrid>
                <a:gridCol w="5379825"/>
                <a:gridCol w="185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Business Platinum Card® from American Express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$187,300.00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American Express Blue Business Cash™ Card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$179,215.00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Theragun Elite Black - Smart Percussive Therapy Massager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$112,924.98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Blue Business® Plus Credit Card from American Express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$49,175.00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American Express® Business Gold Card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$29,050.00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problem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challenge poses a number of analysis questions, which can only be achieved if we have comprehensive product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Sales data has complete item names.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Google Product Taxonomy data maps </a:t>
            </a:r>
            <a:r>
              <a:rPr lang="en"/>
              <a:t>onto</a:t>
            </a:r>
            <a:r>
              <a:rPr lang="en"/>
              <a:t> the sales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roughly 68% of the sales data still has a missing category after mapping.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challenge is to find a way to classify these items into categories using an appropriate data science approach.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What are the highest commissioned product items? Without cards.</a:t>
            </a:r>
            <a:endParaRPr/>
          </a:p>
        </p:txBody>
      </p:sp>
      <p:graphicFrame>
        <p:nvGraphicFramePr>
          <p:cNvPr id="177" name="Google Shape;177;p32"/>
          <p:cNvGraphicFramePr/>
          <p:nvPr/>
        </p:nvGraphicFramePr>
        <p:xfrm>
          <a:off x="952500" y="17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{41FBEC64-07A7-4E75-95A7-DB913AAEBC13}</a:tableStyleId>
              </a:tblPr>
              <a:tblGrid>
                <a:gridCol w="5379825"/>
                <a:gridCol w="185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Theragun Elite Black - Smart Percussive Therapy Massager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$112,924.98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Bowflex C6 Bike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$21,745.17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Theragun Elite White - Smart Percussive Therapy Massager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$20,165.46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Sony PS5 PlayStation 5 (US Plug) Blu-ray Edition Console 3005718 White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$15,162.46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Bowflex Max Trainer M6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$11,626.86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Q4: Which product items are frequently purchased together during Thanksgiving?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503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en" sz="1400">
                <a:solidFill>
                  <a:srgbClr val="000000"/>
                </a:solidFill>
              </a:rPr>
              <a:t>High-Waisted Pixie Ankle Pants for Women</a:t>
            </a:r>
            <a:endParaRPr sz="1400"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en" sz="1400">
                <a:solidFill>
                  <a:srgbClr val="000000"/>
                </a:solidFill>
              </a:rPr>
              <a:t>High-Waisted Pixie Straight-Leg Ankle Pants for Women, 3432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en" sz="1400">
                <a:solidFill>
                  <a:srgbClr val="000000"/>
                </a:solidFill>
              </a:rPr>
              <a:t>Oversized Vintage Tunic Sweatshirt for Women</a:t>
            </a:r>
            <a:endParaRPr sz="1400"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en" sz="1400">
                <a:solidFill>
                  <a:srgbClr val="000000"/>
                </a:solidFill>
              </a:rPr>
              <a:t>Vintage Long-Sleeve Garment-Dyed French-Terry Tunic Sweatshirt for Women, 2856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en" sz="1400">
                <a:solidFill>
                  <a:srgbClr val="000000"/>
                </a:solidFill>
              </a:rPr>
              <a:t>High-Waisted Pixie Ankle Pants for Women</a:t>
            </a:r>
            <a:endParaRPr sz="1400"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en" sz="1400">
                <a:solidFill>
                  <a:srgbClr val="000000"/>
                </a:solidFill>
              </a:rPr>
              <a:t>High-Waisted Pixie Full-Length Pants for Women, 1680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en" sz="1400">
                <a:solidFill>
                  <a:srgbClr val="000000"/>
                </a:solidFill>
              </a:rPr>
              <a:t>High-Waisted Jersey Ankle Leggings For Women</a:t>
            </a:r>
            <a:endParaRPr sz="1400"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en" sz="1400">
                <a:solidFill>
                  <a:srgbClr val="000000"/>
                </a:solidFill>
              </a:rPr>
              <a:t>High-Waisted Rib-Knit Leggings For Women, 1540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en" sz="1400">
                <a:solidFill>
                  <a:srgbClr val="000000"/>
                </a:solidFill>
              </a:rPr>
              <a:t>Unisex Licensed Graphic Bodysuit for Baby</a:t>
            </a:r>
            <a:endParaRPr sz="1400"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en" sz="1400">
                <a:solidFill>
                  <a:srgbClr val="000000"/>
                </a:solidFill>
              </a:rPr>
              <a:t>Unisex Licensed Pop-Culture Graphic Bodysuit for Baby, 1296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Q5: Which product categories are most frequently purchased together during Thanksgiving?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503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en" sz="1400">
                <a:solidFill>
                  <a:srgbClr val="000000"/>
                </a:solidFill>
              </a:rPr>
              <a:t>Apparel &amp; Accessories &gt; Clothing &gt; Pants &gt; Jeans</a:t>
            </a:r>
            <a:endParaRPr sz="1400">
              <a:solidFill>
                <a:srgbClr val="000000"/>
              </a:solidFill>
            </a:endParaRPr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en" sz="1400">
                <a:solidFill>
                  <a:srgbClr val="000000"/>
                </a:solidFill>
              </a:rPr>
              <a:t>Apparel &amp; Accessories &gt; Clothing &gt; Shirts &amp; Tops &gt; T-Shirts, 196961</a:t>
            </a:r>
            <a:endParaRPr sz="1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en" sz="1400">
                <a:solidFill>
                  <a:srgbClr val="000000"/>
                </a:solidFill>
              </a:rPr>
              <a:t>Apparel &amp; Accessories &gt; Clothing &gt; Pants &gt; Jeans</a:t>
            </a:r>
            <a:endParaRPr sz="1400">
              <a:solidFill>
                <a:srgbClr val="000000"/>
              </a:solidFill>
            </a:endParaRPr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en" sz="1400">
                <a:solidFill>
                  <a:srgbClr val="000000"/>
                </a:solidFill>
              </a:rPr>
              <a:t>Apparel &amp; Accessories &gt; Shoes &gt; Athletic Shoes &amp; Sneakers &gt; Sneakers, 94346</a:t>
            </a:r>
            <a:endParaRPr sz="1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en" sz="1400">
                <a:solidFill>
                  <a:srgbClr val="000000"/>
                </a:solidFill>
              </a:rPr>
              <a:t>Apparel &amp; Accessories &gt; Clothing &gt; Shirts &amp; Tops &gt; T-Shirts</a:t>
            </a:r>
            <a:endParaRPr sz="1400">
              <a:solidFill>
                <a:srgbClr val="000000"/>
              </a:solidFill>
            </a:endParaRPr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en" sz="1400">
                <a:solidFill>
                  <a:srgbClr val="000000"/>
                </a:solidFill>
              </a:rPr>
              <a:t>Apparel &amp; Accessories &gt; Shoes &gt; Athletic Shoes &amp; Sneakers &gt; Sneakers, 81766</a:t>
            </a:r>
            <a:endParaRPr sz="1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en" sz="1400">
                <a:solidFill>
                  <a:srgbClr val="000000"/>
                </a:solidFill>
              </a:rPr>
              <a:t>Apparel &amp; Accessories &gt; Clothing &gt; Pants &gt; Jeans</a:t>
            </a:r>
            <a:endParaRPr sz="1400">
              <a:solidFill>
                <a:srgbClr val="000000"/>
              </a:solidFill>
            </a:endParaRPr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en" sz="1400">
                <a:solidFill>
                  <a:srgbClr val="000000"/>
                </a:solidFill>
              </a:rPr>
              <a:t>Apparel &amp; Accessories &gt; Jewelry &gt; Charms &amp; Pendants, 71005</a:t>
            </a:r>
            <a:endParaRPr sz="1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en" sz="1400">
                <a:solidFill>
                  <a:srgbClr val="000000"/>
                </a:solidFill>
              </a:rPr>
              <a:t>Apparel &amp; Accessories &gt; Clothing &gt; Shirts &amp; Tops &gt; Polo Shirts</a:t>
            </a:r>
            <a:endParaRPr sz="1400">
              <a:solidFill>
                <a:srgbClr val="000000"/>
              </a:solidFill>
            </a:endParaRPr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en" sz="1400">
                <a:solidFill>
                  <a:srgbClr val="000000"/>
                </a:solidFill>
              </a:rPr>
              <a:t>Apparel &amp; Accessories &gt; Clothing &gt; Shirts &amp; Tops &gt; T-Shirts, 51466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Q6: How were product sales trends similar or different between Black Friday and Cyber Monday?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503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Theragun the top seller (revenue) for both days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Theragun the top sold (units) for Cyber Monday, but not for Black Friday (that was pajama pants for men)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Leggings and T-shirts on Black Friday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Backpacks and jeans did well on Cyber Monday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Cyber Monday seems to see more electronics being sold (two types of PS5 and Xbox)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Air Jordans did well for both, but different </a:t>
            </a:r>
            <a:r>
              <a:rPr lang="en"/>
              <a:t>variants</a:t>
            </a:r>
            <a:r>
              <a:rPr lang="en"/>
              <a:t> sold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Dyson hair dryer and Pixel phone did well on Black Friday (didn’t feature on CM)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Q7: What business recommendations can you provide based on the above analysis?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1503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Fitness products are popular. Perhaps find ways to encourage purchasing items adjacent to these top sellers (add-ons).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seems to be a focus on slightly cheaper items but larger baskets for Black Friday compared with Cyber Monday. Maybe survey customers to find out more about psychological perceptions of each.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more gaming consoles are bought on Cyber Monday, then adjust pricing strategies accordingly.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Black Friday is bigger from a volume perspective. Perhaps consumers exhaust their finances then. Investigate strategies to spread the </a:t>
            </a:r>
            <a:r>
              <a:rPr lang="en"/>
              <a:t>spending out.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Understand the buying behavior of fitness consumers i.e., more resistant to perceived overspending from Black Friday? They bought a lot on Cyber Monday.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Q8: We want to deploy the analysis as a client facing feature, what do you envision the deployment to look like?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503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Classifications or analysis/recommendations?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would still require the category classification model, therefore we’ll start with that solution.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deployment solution</a:t>
            </a:r>
            <a:endParaRPr/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25" y="1133575"/>
            <a:ext cx="7109147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5000" y="731600"/>
            <a:ext cx="531300" cy="5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deployment solution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503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take the form of an optimizer, to assist companies in the following ways: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Allocate items to sales days depending on the types of items being sold on historical sales days.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Recommendations for discounts based on previous discounts and how they performed.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recommendations would leverage the classifications made by the category classifier.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analysis i.e., computing the required measures for the purposes of populating the recommendations could also be executed in a SQL or Python environment.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could occur in the same environment as the classifier, but after it runs.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for further improvement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Spend more time understanding the nuances of the data i.e., remove outliers, credit card items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using </a:t>
            </a:r>
            <a:r>
              <a:rPr lang="en"/>
              <a:t>pre-trained</a:t>
            </a:r>
            <a:r>
              <a:rPr lang="en"/>
              <a:t> word embeddings, or other more powerful NLP approaches.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Keras, TensorFlow or PyTorch implementation that can train on a GPU. This may given better performance, faster to train, faster inference, easier to work with classification layer mechanism.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including other features to augment the item name feature.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interpretation, feature importance (SHAP).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Spend more time understanding how other companies (Spotify) have solved such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items to categories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that some items are mapped to multiple different 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step was to decide on an approach for determining which category each item belonged to, in cases where there were multiple categories assigned to an item.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made use of a simple fuzzy matching process using the `fuzzywuzzy` Python library. Simple string matching.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worked to pick a definitive category per item, but I also realised that any future classification model that I create would also be able to classify these definitively as well.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Framing the classification problem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Identified that </a:t>
            </a:r>
            <a:r>
              <a:rPr lang="en"/>
              <a:t>we could approach this as a classification problem, where we would use the item names to predict the product categories.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variables are complex, and contain a hierarchy i.e., Apparel &gt; Loose &gt; Bottoms &gt; Jeans.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Followed a hierarchical classification approach.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a local classifier per node in each target variable hierarchy, using the `hiclass` library in Python.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alternative approach would be to flatten the category (multi-class classification).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00" y="1288775"/>
            <a:ext cx="3489925" cy="256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777" y="1249225"/>
            <a:ext cx="3489923" cy="260549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11700" y="4264375"/>
            <a:ext cx="859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PageOne Lighting Skylight LED Round Flushmount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Saleamt of $33.5k, and commission of $6,380 (online search shows the average price is $250)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Could be a legitimate transaction, although if multiple items were purchased assume they would take the form of multiple transactions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7200"/>
            <a:ext cx="3843590" cy="294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000" y="1141825"/>
            <a:ext cx="4088300" cy="3254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the decision to only use the item name as a feature, as the other sales information might not be too informative.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Subset sales data to only use completed categories (labels) for training and testing purposes.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processing: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Removing special characters, numbers, punctuation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Tokenize the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stop words i.e., ‘and’, ‘the’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Rejoin words into cleaned sentence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Processed the target variables as they looked like this initially: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800"/>
              <a:t>'Apparel &gt; Loose &gt; Bottoms &gt; Jeans'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While they needed to be in this form for training: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/>
              <a:t>['Apparel', 'Loose', 'Bottoms', 'Jeans']</a:t>
            </a:r>
            <a:endParaRPr b="1" i="1"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Vectorizing text data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classification models require that we convert text data into numerical 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 </a:t>
            </a:r>
            <a:r>
              <a:rPr b="1" i="1" lang="en"/>
              <a:t>CountVectorizer</a:t>
            </a:r>
            <a:r>
              <a:rPr lang="en"/>
              <a:t> to convert the text data into an array/matrix of token counts.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token occupies a position in the output matrix.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times that the token appears in any given text is the number stored in its respective position in the matrix.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resource constraints, limited the output matrix to the top 300 tokens, which needed to occur in at least 5 different item names.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