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37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85" r:id="rId12"/>
    <p:sldId id="265" r:id="rId13"/>
    <p:sldId id="266" r:id="rId14"/>
    <p:sldId id="286" r:id="rId15"/>
    <p:sldId id="269" r:id="rId16"/>
    <p:sldId id="270" r:id="rId17"/>
    <p:sldId id="271" r:id="rId18"/>
    <p:sldId id="272" r:id="rId19"/>
    <p:sldId id="273" r:id="rId20"/>
    <p:sldId id="293" r:id="rId21"/>
    <p:sldId id="292" r:id="rId22"/>
    <p:sldId id="290" r:id="rId23"/>
    <p:sldId id="274" r:id="rId24"/>
    <p:sldId id="275" r:id="rId25"/>
    <p:sldId id="287" r:id="rId26"/>
    <p:sldId id="277" r:id="rId27"/>
    <p:sldId id="288" r:id="rId28"/>
    <p:sldId id="289" r:id="rId29"/>
    <p:sldId id="278" r:id="rId30"/>
    <p:sldId id="284" r:id="rId31"/>
    <p:sldId id="279" r:id="rId32"/>
    <p:sldId id="280" r:id="rId33"/>
    <p:sldId id="283" r:id="rId34"/>
    <p:sldId id="281" r:id="rId35"/>
    <p:sldId id="282" r:id="rId36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38"/>
      <p:bold r:id="rId39"/>
      <p:italic r:id="rId40"/>
      <p:boldItalic r:id="rId41"/>
    </p:embeddedFont>
    <p:embeddedFont>
      <p:font typeface="Century Gothic" panose="020B0502020202020204" pitchFamily="34" charset="0"/>
      <p:regular r:id="rId42"/>
      <p:bold r:id="rId43"/>
      <p:italic r:id="rId44"/>
      <p:boldItalic r:id="rId45"/>
    </p:embeddedFont>
    <p:embeddedFont>
      <p:font typeface="Palatino Linotype" panose="02040502050505030304" pitchFamily="18" charset="0"/>
      <p:regular r:id="rId46"/>
      <p:bold r:id="rId47"/>
      <p:italic r:id="rId48"/>
      <p:boldItalic r:id="rId49"/>
    </p:embeddedFont>
    <p:embeddedFont>
      <p:font typeface="Proxima Nova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8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0a9c90eb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8b0a9c90eb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d3042c7d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d3042c7d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640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d3042c7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d3042c7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d3042c7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d3042c7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d3042c7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d3042c7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401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d3042c7d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d3042c7d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d3042c7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d3042c7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d3042c7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d3042c7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d3042c7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d3042c7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d3042c7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d3042c7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d3042c7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d3042c7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7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816dee5d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816dee5d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d3042c7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d3042c7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012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d3042c7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d3042c7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134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d3042c7d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d3042c7d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d3042c7d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d3042c7d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d3042c7d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d3042c7d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792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d3042c7d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d3042c7d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d3042c7d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d3042c7d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13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d3042c7d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d3042c7d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144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d3042c7d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d3042c7d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d3042c7d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d3042c7d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4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d3042c7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d3042c7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d3042c7d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d3042c7d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d3042c7d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d3042c7d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d3042c7d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d3042c7d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032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d3042c7d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d3042c7d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d3042c7d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d3042c7d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d3042c7d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d3042c7d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d3042c7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d3042c7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d3042c7d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d3042c7d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d3042c7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d3042c7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d3042c7d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d3042c7d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d3042c7d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d3042c7d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57200" y="1958514"/>
            <a:ext cx="5130800" cy="4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457200" y="3146823"/>
            <a:ext cx="5130800" cy="41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3"/>
          </p:nvPr>
        </p:nvSpPr>
        <p:spPr>
          <a:xfrm>
            <a:off x="457200" y="2371767"/>
            <a:ext cx="513080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2100" b="1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4"/>
          </p:nvPr>
        </p:nvSpPr>
        <p:spPr>
          <a:xfrm>
            <a:off x="457200" y="3560524"/>
            <a:ext cx="5130800" cy="49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800" b="0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4504764" cy="14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690625" y="1010209"/>
            <a:ext cx="7667244" cy="60512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90625" y="3212072"/>
            <a:ext cx="7667244" cy="60512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90625" y="1113584"/>
            <a:ext cx="7667244" cy="2057400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79" name="Google Shape;79;p1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Font typeface="Century Gothic"/>
              <a:buNone/>
              <a:defRPr sz="5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 b="1">
                <a:solidFill>
                  <a:srgbClr val="725C72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300"/>
              <a:buNone/>
              <a:defRPr sz="15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7194550" y="3217000"/>
            <a:ext cx="895401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3688492"/>
            <a:ext cx="9144000" cy="1455007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Font typeface="Century Gothic"/>
              <a:buNone/>
              <a:defRPr sz="54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 b="1">
                <a:solidFill>
                  <a:srgbClr val="4C3D4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9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6445250" y="4704588"/>
            <a:ext cx="19832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C3D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1637031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C3D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673049" y="1744386"/>
            <a:ext cx="810678" cy="810676"/>
            <a:chOff x="9685338" y="4460675"/>
            <a:chExt cx="1080904" cy="1080902"/>
          </a:xfrm>
        </p:grpSpPr>
        <p:sp>
          <p:nvSpPr>
            <p:cNvPr id="93" name="Google Shape;93;p1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632776" y="1879600"/>
            <a:ext cx="891223" cy="54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802386" y="1645920"/>
            <a:ext cx="3566160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11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4773168" y="1645920"/>
            <a:ext cx="3566160" cy="298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11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 b="1">
                <a:solidFill>
                  <a:srgbClr val="725C7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2"/>
          </p:nvPr>
        </p:nvSpPr>
        <p:spPr>
          <a:xfrm>
            <a:off x="802386" y="2057400"/>
            <a:ext cx="356616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11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3"/>
          </p:nvPr>
        </p:nvSpPr>
        <p:spPr>
          <a:xfrm>
            <a:off x="4773168" y="1536192"/>
            <a:ext cx="356616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 b="1">
                <a:solidFill>
                  <a:srgbClr val="725C7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4"/>
          </p:nvPr>
        </p:nvSpPr>
        <p:spPr>
          <a:xfrm>
            <a:off x="4773168" y="2057400"/>
            <a:ext cx="356616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11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6227805" y="0"/>
            <a:ext cx="2916194" cy="51434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28650" y="514350"/>
            <a:ext cx="5033772" cy="37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11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4pPr>
            <a:lvl5pPr marL="2286000" lvl="4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5pPr>
            <a:lvl6pPr marL="2743200" lvl="5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6pPr>
            <a:lvl7pPr marL="3200400" lvl="6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7pPr>
            <a:lvl8pPr marL="3657600" lvl="7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▪"/>
              <a:defRPr sz="1200"/>
            </a:lvl8pPr>
            <a:lvl9pPr marL="4114800" lvl="8" indent="-2921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000"/>
              <a:buChar char="▪"/>
              <a:defRPr sz="12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2"/>
          </p:nvPr>
        </p:nvSpPr>
        <p:spPr>
          <a:xfrm>
            <a:off x="6412230" y="1817370"/>
            <a:ext cx="24003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4C3D4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22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29" name="Google Shape;129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6227805" y="0"/>
            <a:ext cx="2916194" cy="51434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>
            <a:spLocks noGrp="1"/>
          </p:cNvSpPr>
          <p:nvPr>
            <p:ph type="pic" idx="2"/>
          </p:nvPr>
        </p:nvSpPr>
        <p:spPr>
          <a:xfrm>
            <a:off x="0" y="0"/>
            <a:ext cx="6227805" cy="5143500"/>
          </a:xfrm>
          <a:prstGeom prst="rect">
            <a:avLst/>
          </a:prstGeom>
          <a:solidFill>
            <a:srgbClr val="E5EEF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chemeClr val="accent2"/>
              </a:buClr>
              <a:buSzPts val="13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412230" y="1817370"/>
            <a:ext cx="24003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4C3D4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25C7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39" name="Google Shape;139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 rot="5400000">
            <a:off x="3055239" y="-661797"/>
            <a:ext cx="3038094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 rot="5400000">
            <a:off x="5386387" y="1557338"/>
            <a:ext cx="4229100" cy="191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 rot="5400000">
            <a:off x="1500187" y="-300037"/>
            <a:ext cx="4229100" cy="56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▪"/>
              <a:defRPr/>
            </a:lvl1pPr>
            <a:lvl2pPr marL="914400" lvl="1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None/>
              <a:defRPr sz="36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1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Clr>
                <a:schemeClr val="accent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56" name="Google Shape;56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4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638358" y="1334021"/>
            <a:ext cx="4848042" cy="201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" sz="2600" b="1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Deep Anomaly Detection using Network Features</a:t>
            </a:r>
            <a:r>
              <a:rPr lang="en" sz="3600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1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-668423" y="3344450"/>
            <a:ext cx="74616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marR="0" lvl="0" indent="-8890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endParaRPr sz="11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rPr lang="en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RS Ball, </a:t>
            </a:r>
            <a:r>
              <a:rPr lang="en" sz="1300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 Kruger, L Drevin</a:t>
            </a:r>
            <a:endParaRPr sz="1300" b="1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50th ORSSA Conference in collaboration with AFROS</a:t>
            </a: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Vaal Triangle Chapter, South Africa</a:t>
            </a:r>
            <a:endParaRPr sz="13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September 12-15, 2021</a:t>
            </a:r>
            <a:endParaRPr sz="13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endParaRPr sz="1100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Methodology: Neural Architecture Search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29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Ran 100 iterations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Optimal architecture has a balanced score of just under 90%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Top 20 architectures (right)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Worst performing architecture had a balanced score below 45%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F6D4F-97AF-456C-97FE-D3C03C96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10" y="1272777"/>
            <a:ext cx="4481890" cy="32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1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Methodology: Threshold Optimisation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3316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Determination of a threshold for the binary classification threshold in AD is typically subjective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A method to determine the optimal threshold is presented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The maximum balanced score is determined over a linearly spaced vector of mean square error values</a:t>
            </a:r>
            <a:endParaRPr dirty="0">
              <a:solidFill>
                <a:schemeClr val="bg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E69CD-8CB1-4D76-9FC1-CF22E9FF4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78" y="1487340"/>
            <a:ext cx="4133822" cy="2503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Threshold Optimisation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359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Optimal </a:t>
            </a:r>
            <a:r>
              <a:rPr lang="en-GB" sz="1800" b="1" i="1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validation</a:t>
            </a: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 threshold in gold 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Attempts to split the red samples (anomalies) from the green samples (non anomalies)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Red samples generally have a higher MSE and tend upward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Green samples have a lower MSE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Upper cap of 20 is applied for visualisation purposes</a:t>
            </a:r>
            <a:endParaRPr dirty="0">
              <a:solidFill>
                <a:schemeClr val="bg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A6FD5-9A30-4E57-BDBE-DD046FB4A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795" y="1398139"/>
            <a:ext cx="4558206" cy="24902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Threshold Optimisation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198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optimal threshold is then applied to the holdout </a:t>
            </a:r>
            <a:r>
              <a:rPr lang="en-ZA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 set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threshold generalises well and captures the anomalies while not misclassifying too many normal transactions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BEDA9-2BBC-44CF-8F81-A3105742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80" y="1434738"/>
            <a:ext cx="4393720" cy="24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2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Latent Representation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Illustrating that the model effectively discriminates between the classes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Compressed the data down into a bottleneck with only 2 nodes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Latent representation shows some degree of separation between the classes</a:t>
            </a:r>
            <a:endParaRPr dirty="0">
              <a:solidFill>
                <a:schemeClr val="bg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A4F6-EFC6-4A43-AD1B-8F0F3B06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55" y="513272"/>
            <a:ext cx="4474346" cy="45629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Methodology: Gaussian Scaling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Output of model is anomaly score (MSE) per transaction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Not easily interpretable i.e. what does a MSE of 100 represent?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Easier if anomaly scores were in a probability range from 0 to 1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According to studies, Gaussian scaling is a good approach for scaling of most anomaly scores</a:t>
            </a:r>
            <a:endParaRPr dirty="0">
              <a:solidFill>
                <a:schemeClr val="bg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Linear Scaling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Distribution of anomaly scores with linear scaling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Some discrimination between the distributions exists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Non anomalies in green (left axis as reference)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Anomalies in red (right axis as reference)</a:t>
            </a:r>
            <a:endParaRPr dirty="0">
              <a:solidFill>
                <a:schemeClr val="bg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7F4DE-8361-427C-90F6-C9A1DF7D5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978" y="1152475"/>
            <a:ext cx="4628022" cy="26665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Gaussian Scaling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Distribution of anomaly scores with Gaussian scaling applied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Far greater level of discrimination between the distributions when compared with linear scaling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Superior split with majority of the anomalies</a:t>
            </a:r>
            <a:endParaRPr dirty="0">
              <a:solidFill>
                <a:schemeClr val="bg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B6873-1C8B-44ED-84C5-D559A80B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303" y="1198546"/>
            <a:ext cx="4766697" cy="27464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Motivation for using Network Data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4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Tx/>
            </a:pPr>
            <a:r>
              <a:rPr lang="en-GB" b="0" i="0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Research question: “Can network metrics be used to improve our understanding of user interactions for AD purposes?” </a:t>
            </a:r>
          </a:p>
          <a:p>
            <a:pPr lvl="1">
              <a:buClrTx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Understand the underlying relationships between users which is not possible by just looking at the transactional data</a:t>
            </a:r>
          </a:p>
          <a:p>
            <a:pPr lvl="1">
              <a:buClrTx/>
            </a:pPr>
            <a:r>
              <a:rPr lang="en-GB" sz="1800" dirty="0">
                <a:solidFill>
                  <a:srgbClr val="000000"/>
                </a:solidFill>
                <a:latin typeface="Proxima Nova" panose="020B0604020202020204" charset="0"/>
              </a:rPr>
              <a:t>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o try and improve the accuracy of the model</a:t>
            </a:r>
          </a:p>
          <a:p>
            <a:pPr lvl="1">
              <a:buClrTx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Proxima Nova" panose="020B0604020202020204" charset="0"/>
              </a:rPr>
              <a:t>To try and identify additional variables that may influence the model</a:t>
            </a:r>
            <a:endParaRPr sz="1800" dirty="0">
              <a:latin typeface="Proxima Nova" panose="020B0604020202020204" charset="0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Motivation for using Network Data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4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Tx/>
            </a:pPr>
            <a:r>
              <a:rPr lang="en-GB" sz="1800" b="0" i="0" u="none" strike="noStrike" baseline="0" dirty="0">
                <a:solidFill>
                  <a:schemeClr val="bg1"/>
                </a:solidFill>
                <a:latin typeface="Proxima Nova" panose="020B0604020202020204" charset="0"/>
              </a:rPr>
              <a:t>Various attempts have been made to include network-based features when constructing predictive models in an anomaly detection context. </a:t>
            </a:r>
          </a:p>
          <a:p>
            <a:pPr algn="l">
              <a:buClrTx/>
            </a:pPr>
            <a:r>
              <a:rPr lang="en-GB" sz="1800" b="0" i="0" u="none" strike="noStrike" baseline="0" dirty="0">
                <a:solidFill>
                  <a:schemeClr val="bg1"/>
                </a:solidFill>
                <a:latin typeface="Proxima Nova" panose="020B0604020202020204" charset="0"/>
              </a:rPr>
              <a:t>Vlasselaer </a:t>
            </a:r>
            <a:r>
              <a:rPr lang="en-GB" sz="1800" b="0" i="1" u="none" strike="noStrike" baseline="0" dirty="0">
                <a:solidFill>
                  <a:schemeClr val="bg1"/>
                </a:solidFill>
                <a:latin typeface="Proxima Nova" panose="020B0604020202020204" charset="0"/>
              </a:rPr>
              <a:t>et al.,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Proxima Nova" panose="020B0604020202020204" charset="0"/>
              </a:rPr>
              <a:t>(2015) were successful in combining transactional features with network-based features in their APATE approach. The authors found that the two sets of features worked well together and complemented one another in improving the performance of their models. </a:t>
            </a:r>
          </a:p>
          <a:p>
            <a:pPr algn="l">
              <a:buClrTx/>
            </a:pPr>
            <a:r>
              <a:rPr lang="en-GB" sz="1800" b="0" i="0" u="none" strike="noStrike" baseline="0" dirty="0">
                <a:solidFill>
                  <a:schemeClr val="bg1"/>
                </a:solidFill>
                <a:latin typeface="Proxima Nova" panose="020B0604020202020204" charset="0"/>
              </a:rPr>
              <a:t>Bonilla (2018) also achieved superior performance of their models when including network metric features in their blockchain </a:t>
            </a:r>
            <a:r>
              <a:rPr lang="en-ZA" sz="1800" b="0" i="0" u="none" strike="noStrike" baseline="0" dirty="0">
                <a:solidFill>
                  <a:schemeClr val="bg1"/>
                </a:solidFill>
                <a:latin typeface="Proxima Nova" panose="020B0604020202020204" charset="0"/>
              </a:rPr>
              <a:t>fraud detection research.</a:t>
            </a:r>
            <a:endParaRPr dirty="0">
              <a:solidFill>
                <a:schemeClr val="bg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83719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Aim of the research is to create a unified system for detecting anomalies in a transactional setting, as well as to introduce network metrics as a possible extention of traditional transactional features in an AD context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Intention is to develop processes that make unsupervised learning useable within an operational context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Network Data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secondary data set then sourced from the same organisation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Contains links (edges) between users (nodes), based on shared IP addresses, devices, or credit cards.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subgraph on right.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Red indicates confirmed fraud, orange are locked/suspicious users, and green are normal users.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C7A2D-513B-41C8-BAC0-34974C471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40" y="897275"/>
            <a:ext cx="4291918" cy="30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2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Network Data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Of the 120,676 users in the transactional data set, only 27,361 appear in the network data set.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the biggest cluster to the right, with 1,515 unique users.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Some studies have shown success in combining transactional features with network features.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5D2DC-B1E2-46C9-893F-32929878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847" y="445025"/>
            <a:ext cx="3970453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2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Network Metrics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14 additional features calculated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 these be used to improve the traditional transactional features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features are sparse as links between users are generally considered suspicious i.e. there is no guarantee that all users in the original data set have links to other users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to right; first 5 samples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1FE1B-A671-4CDF-9312-F03387BF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02" y="1601453"/>
            <a:ext cx="4731798" cy="19692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Unified Approach including Network Metrics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Unified approach applied a second time, including the network metric features.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intention is to determine the optimal architecture from 100 iterations of NAS.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Then compare and see if the network metric features are significant contributors to model performance.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Neural Architecture Search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Optimal architecture achieved a balanced score of over 94%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Contained 9 hidden layers, including the bottleneck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13,402 tuneable parameters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A8113-60C2-4F8F-B855-7F5DE9FF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52475"/>
            <a:ext cx="4597183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5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Threshold Optimisation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401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Optimal threshold was determined at a slightly lower mark for the second optimal model (4.545)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E0D71-5E53-4000-8B5E-0B312D31C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73" y="1241252"/>
            <a:ext cx="4692127" cy="2838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Threshold Optimisation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3117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Threshold appears to split the anomalous/normal data adequately on the </a:t>
            </a:r>
            <a:r>
              <a:rPr lang="en-ZA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validation</a:t>
            </a: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set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C5AAE-CC73-4BB8-88FE-253FC569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70" y="1356985"/>
            <a:ext cx="4601130" cy="25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72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Threshold Optimisation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threshold also splits the anomalies/normal data well using the </a:t>
            </a:r>
            <a:r>
              <a:rPr lang="en-ZA" b="1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set 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78C8-EED0-473E-9780-AF76FD31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142" y="1307405"/>
            <a:ext cx="4537858" cy="25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7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Linear Scaling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410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Standard linear scaling of the anomaly scores again provides a confusing distribution of scores.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47B45-EE16-4ADD-958B-99B89399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56" y="1152475"/>
            <a:ext cx="4691244" cy="270930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Gaussian Scaling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715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Gaussian scaling works well, with more green (normal) records appearing in the largest green bin (far left)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6BFD1-77B9-4D8A-B490-A6B65AE37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58" y="1152475"/>
            <a:ext cx="4645142" cy="26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Motivation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Motivation is founded in the observation that AD projects can fail due to 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Lack of interpretability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Lack of effective evaluation techniques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Unified approach provides practitioners with the following: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A means of constructing  a performant architecture</a:t>
            </a:r>
          </a:p>
          <a:p>
            <a:pPr marL="742950" lvl="1" indent="-285750"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An evaluation approach that considers multiple performance metrics for highly imbalanced classes</a:t>
            </a:r>
          </a:p>
          <a:p>
            <a:pPr marL="742950" lvl="1" indent="-285750"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Produces an output in the form of a probability score</a:t>
            </a:r>
          </a:p>
          <a:p>
            <a:pPr marL="285750" indent="-285750" fontAlgn="base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Includes a network metric extension of the unified approach</a:t>
            </a:r>
            <a:endParaRPr dirty="0">
              <a:solidFill>
                <a:schemeClr val="bg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Performance Metrics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7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Directly comparing the passes of the unified approach can be done via a confusion matrix.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initial/transactions-only model captures all of the anomalies, while recording 227 false positives.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second/(transactional + network metrics) model reduced the false positives down to 125.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ZA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EA156-4FD7-4C8F-88C0-C70647317A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51" y="2704021"/>
            <a:ext cx="3200676" cy="938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2ED7BB-917E-4BB3-9827-5BBE7FCAA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450" y="1471656"/>
            <a:ext cx="3200677" cy="9678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SHAP – Transactional Data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362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Applying SHAP on the initial model provided evidence that the following features where strong contributors in detecting anomalies data.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Examples include using a specific document type to sign up, having multiple card failures, and progressing through the signup process swiftly were some of the strongest. 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62D5E-C7EF-431C-841F-FF339B76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98" y="1392172"/>
            <a:ext cx="4996002" cy="268267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SHAP – Including Network Metrics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128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 including the network metric features, the second model presented a different picture, where 5 of the network metrics were strong contributors.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These include PageRank, degree centrality, # of cliques, clique number, and average neighbour degree.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361C7-C8CD-4348-9200-8D11331E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56" y="1359551"/>
            <a:ext cx="4919444" cy="27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67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Results and Discussion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Combining NAS and the 3 metrics for evaluation provides a formal method to support the architecture design decision.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Straightforward to implement, removes the subjective element of a visual threshold inspection.</a:t>
            </a:r>
            <a:endParaRPr lang="en-ZA" dirty="0">
              <a:solidFill>
                <a:schemeClr val="bg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Including the network metric features improved the balanced score for the optimal architecture from 89.76% to 94.07%.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applied to a hold out test set, the inclusion of the network metric features reduced the false positive rate while not sacrificing precision.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Calculating the network metrics proved to be computationally expensive.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chemeClr val="bg1"/>
                </a:solidFill>
                <a:latin typeface="Proxima Nova" panose="020B0604020202020204" charset="0"/>
              </a:rPr>
              <a:t>From a performance perspective, a more desirable outcome was achieved after introducing the network metric features, which effectively helped to reduce the number of false positives generated when using only the standard industry features. 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chemeClr val="bg1"/>
                </a:solidFill>
                <a:latin typeface="Proxima Nova" panose="020B0604020202020204" charset="0"/>
              </a:rPr>
              <a:t>The network metrics features were considerably more complex to construct however, which would impact the ability to generate these features in a timeous manner in a real-world setting.</a:t>
            </a:r>
            <a:endParaRPr dirty="0">
              <a:solidFill>
                <a:schemeClr val="bg1"/>
              </a:solidFill>
              <a:latin typeface="Proxima Nova" panose="020B0604020202020204" charset="0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Structure of the study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Begins with background on the use of autoencoders for anomaly detection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Presentation of </a:t>
            </a:r>
            <a:r>
              <a:rPr lang="en-GB" dirty="0">
                <a:solidFill>
                  <a:schemeClr val="bg1"/>
                </a:solidFill>
                <a:latin typeface="Proxima Nova" panose="020B0604020202020204" charset="0"/>
              </a:rPr>
              <a:t>transactional </a:t>
            </a: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data used for experimental research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Implementing the proposed unified approach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  <a:latin typeface="Proxima Nova" panose="020B0604020202020204" charset="0"/>
              </a:rPr>
              <a:t>Presentation of network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Imple</a:t>
            </a:r>
            <a:r>
              <a:rPr lang="en-GB" dirty="0">
                <a:solidFill>
                  <a:schemeClr val="bg1"/>
                </a:solidFill>
                <a:latin typeface="Proxima Nova" panose="020B0604020202020204" charset="0"/>
              </a:rPr>
              <a:t>menting a 2</a:t>
            </a:r>
            <a:r>
              <a:rPr lang="en-GB" baseline="30000" dirty="0">
                <a:solidFill>
                  <a:schemeClr val="bg1"/>
                </a:solidFill>
                <a:latin typeface="Proxima Nova" panose="020B0604020202020204" charset="0"/>
              </a:rPr>
              <a:t>nd</a:t>
            </a:r>
            <a:r>
              <a:rPr lang="en-GB" dirty="0">
                <a:solidFill>
                  <a:schemeClr val="bg1"/>
                </a:solidFill>
                <a:latin typeface="Proxima Nova" panose="020B0604020202020204" charset="0"/>
              </a:rPr>
              <a:t> pass of unified approach using network data</a:t>
            </a:r>
            <a:endParaRPr lang="en-GB" sz="1800" b="0" i="0" u="none" strike="noStrike" dirty="0">
              <a:solidFill>
                <a:schemeClr val="bg1"/>
              </a:solidFill>
              <a:effectLst/>
              <a:latin typeface="Proxima Nova" panose="020B0604020202020204" charset="0"/>
            </a:endParaRPr>
          </a:p>
          <a:p>
            <a:pPr rtl="0" fontAlgn="base">
              <a:spcBef>
                <a:spcPts val="0"/>
              </a:spcBef>
              <a:buClrTx/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Discussion of the results</a:t>
            </a:r>
          </a:p>
          <a:p>
            <a:pPr rtl="0" fontAlgn="base">
              <a:spcBef>
                <a:spcPts val="0"/>
              </a:spcBef>
              <a:buClrTx/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Conclusion of the study</a:t>
            </a:r>
            <a:endParaRPr dirty="0">
              <a:solidFill>
                <a:schemeClr val="bg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Transactional Data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280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Study uses a data set sourced from an organisation in the financial services industry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Organisation services more than 6m customers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 is aggregated at the user level and reflects their transactional behaviour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120,676 records, with 47 columns (features)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fraud detection problem, where only 439 users are classified as fraudulent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Severe class imbalance with 0.36% attributed to the minority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Autoencoders for Anomaly Detection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185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Classes in an anomaly detection problem are typically highly imbalanced in nature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Unsupervised learning techniques such as autoencoders have been proven to be effective in detecting anomalies in highly imbalanced data 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A neural network trained to copy its input to its output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Contains a hidden layer </a:t>
            </a:r>
            <a:r>
              <a:rPr lang="en-GB" sz="1800" b="0" i="1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h</a:t>
            </a: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 that generates a function used to learn the model input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Two distinct parts, an encoder and a decoder</a:t>
            </a:r>
          </a:p>
          <a:p>
            <a:pPr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Decoder attempts to produce a reconstruction of the input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GB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2E3C43-C512-4BE0-80BA-A646FFB0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44" y="1740023"/>
            <a:ext cx="3109494" cy="176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Methodology: Unified Approach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Unified Approach to Anomaly Detection was proposed by Ball </a:t>
            </a:r>
            <a:r>
              <a:rPr lang="en-ZA" i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et. al., </a:t>
            </a: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Involves the following:</a:t>
            </a:r>
          </a:p>
          <a:p>
            <a:pPr lvl="1" indent="-342900"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Architecture Search</a:t>
            </a:r>
          </a:p>
          <a:p>
            <a:pPr lvl="1" indent="-342900"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Threshold optimisation</a:t>
            </a:r>
          </a:p>
          <a:p>
            <a:pPr lvl="1" indent="-342900">
              <a:spcBef>
                <a:spcPts val="0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ZA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Gaussian scaling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Methodology: Neural Architecture Search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Automatically generates neural network architectures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Process involves defining: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Search space 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Search strategy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Performance estimation strategy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Search space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Random depth</a:t>
            </a:r>
          </a:p>
          <a:p>
            <a:pPr marL="742950" lvl="1" indent="-285750"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Random number of nodes</a:t>
            </a:r>
          </a:p>
          <a:p>
            <a:pPr marL="742950" lvl="1" indent="-285750"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Upper bound for input layer</a:t>
            </a:r>
          </a:p>
          <a:p>
            <a:pPr marL="742950" lvl="1" indent="-285750"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Same regularisation constraints placed on each candidate architecture</a:t>
            </a:r>
            <a:endParaRPr dirty="0">
              <a:solidFill>
                <a:schemeClr val="bg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Methodology: Neural Architecture Search</a:t>
            </a:r>
            <a:endParaRPr b="1" dirty="0">
              <a:solidFill>
                <a:srgbClr val="000000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Search strategy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Simulating the search for </a:t>
            </a:r>
            <a:r>
              <a:rPr lang="en-GB" sz="1400" b="0" i="1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m</a:t>
            </a: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 iterations</a:t>
            </a:r>
          </a:p>
          <a:p>
            <a:pPr rtl="0" fontAlgn="base">
              <a:spcBef>
                <a:spcPts val="0"/>
              </a:spcBef>
              <a:buClrTx/>
              <a:buFont typeface="+mj-lt"/>
              <a:buAutoNum type="arabicPeriod" startAt="3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Performance estimation strategy</a:t>
            </a:r>
          </a:p>
          <a:p>
            <a:pPr marL="742950" lvl="1" indent="-285750"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Defined by using a balanced score comprised of the most relevant metrics for AD</a:t>
            </a:r>
          </a:p>
          <a:p>
            <a:pPr marL="742950" lvl="1" indent="-285750"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Normalised Matthews Correlation Coefficient</a:t>
            </a:r>
          </a:p>
          <a:p>
            <a:pPr marL="742950" lvl="1" indent="-285750"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Average Precision</a:t>
            </a:r>
          </a:p>
          <a:p>
            <a:pPr marL="742950" lvl="1" indent="-285750" rtl="0"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  <a:latin typeface="Proxima Nova" panose="020B0604020202020204" charset="0"/>
              </a:rPr>
              <a:t>Area Under the ROC Curve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5858034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1568</Words>
  <Application>Microsoft Office PowerPoint</Application>
  <PresentationFormat>On-screen Show (16:9)</PresentationFormat>
  <Paragraphs>162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Century Gothic</vt:lpstr>
      <vt:lpstr>Bookman Old Style</vt:lpstr>
      <vt:lpstr>Noto Sans Symbols</vt:lpstr>
      <vt:lpstr>Arial</vt:lpstr>
      <vt:lpstr>Palatino Linotype</vt:lpstr>
      <vt:lpstr>Proxima Nova</vt:lpstr>
      <vt:lpstr>Simple Dark</vt:lpstr>
      <vt:lpstr>Wood Type</vt:lpstr>
      <vt:lpstr>PowerPoint Presentation</vt:lpstr>
      <vt:lpstr>Introduction</vt:lpstr>
      <vt:lpstr>Motivation</vt:lpstr>
      <vt:lpstr>Structure of the study</vt:lpstr>
      <vt:lpstr>Transactional Data</vt:lpstr>
      <vt:lpstr>Autoencoders for Anomaly Detection</vt:lpstr>
      <vt:lpstr>Methodology: Unified Approach</vt:lpstr>
      <vt:lpstr>Methodology: Neural Architecture Search</vt:lpstr>
      <vt:lpstr>Methodology: Neural Architecture Search</vt:lpstr>
      <vt:lpstr>Methodology: Neural Architecture Search</vt:lpstr>
      <vt:lpstr>Methodology: Threshold Optimisation</vt:lpstr>
      <vt:lpstr>Threshold Optimisation</vt:lpstr>
      <vt:lpstr>Threshold Optimisation</vt:lpstr>
      <vt:lpstr>Latent Representation</vt:lpstr>
      <vt:lpstr>Methodology: Gaussian Scaling</vt:lpstr>
      <vt:lpstr>Linear Scaling</vt:lpstr>
      <vt:lpstr>Gaussian Scaling</vt:lpstr>
      <vt:lpstr>Motivation for using Network Data</vt:lpstr>
      <vt:lpstr>Motivation for using Network Data</vt:lpstr>
      <vt:lpstr>Network Data</vt:lpstr>
      <vt:lpstr>Network Data</vt:lpstr>
      <vt:lpstr>Network Metrics</vt:lpstr>
      <vt:lpstr>Unified Approach including Network Metrics</vt:lpstr>
      <vt:lpstr>Neural Architecture Search</vt:lpstr>
      <vt:lpstr>Threshold Optimisation</vt:lpstr>
      <vt:lpstr>Threshold Optimisation</vt:lpstr>
      <vt:lpstr>Threshold Optimisation</vt:lpstr>
      <vt:lpstr>Linear Scaling</vt:lpstr>
      <vt:lpstr>Gaussian Scaling</vt:lpstr>
      <vt:lpstr>Performance Metrics</vt:lpstr>
      <vt:lpstr>SHAP – Transactional Data</vt:lpstr>
      <vt:lpstr>SHAP – Including Network Metrics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Ball</cp:lastModifiedBy>
  <cp:revision>12</cp:revision>
  <dcterms:modified xsi:type="dcterms:W3CDTF">2021-09-08T06:04:50Z</dcterms:modified>
</cp:coreProperties>
</file>