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77" r:id="rId3"/>
    <p:sldId id="259" r:id="rId4"/>
    <p:sldId id="275" r:id="rId5"/>
    <p:sldId id="274" r:id="rId6"/>
    <p:sldId id="276" r:id="rId7"/>
    <p:sldId id="272" r:id="rId8"/>
    <p:sldId id="278" r:id="rId9"/>
    <p:sldId id="271" r:id="rId10"/>
    <p:sldId id="264" r:id="rId11"/>
    <p:sldId id="263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34440EA-B307-4F72-B3BA-72D574758B87}">
          <p14:sldIdLst>
            <p14:sldId id="256"/>
            <p14:sldId id="277"/>
            <p14:sldId id="259"/>
            <p14:sldId id="275"/>
            <p14:sldId id="274"/>
            <p14:sldId id="276"/>
            <p14:sldId id="272"/>
            <p14:sldId id="278"/>
            <p14:sldId id="271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5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3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4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5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5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0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152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6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34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046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349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4A8E88-6F01-40D2-9C36-640BFB95B932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75EE7D-3093-46E4-8BDA-20C9ED17D86A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5038" y="758952"/>
            <a:ext cx="7543800" cy="3566160"/>
          </a:xfrm>
        </p:spPr>
        <p:txBody>
          <a:bodyPr>
            <a:noAutofit/>
          </a:bodyPr>
          <a:lstStyle/>
          <a:p>
            <a:r>
              <a:rPr lang="cs-CZ" sz="6600" dirty="0">
                <a:solidFill>
                  <a:schemeClr val="tx1"/>
                </a:solidFill>
              </a:rPr>
              <a:t>S</a:t>
            </a:r>
            <a:r>
              <a:rPr lang="cs-CZ" sz="6000" dirty="0">
                <a:solidFill>
                  <a:schemeClr val="tx1"/>
                </a:solidFill>
              </a:rPr>
              <a:t>ystém automatického ladění pro sedmistrunné</a:t>
            </a:r>
            <a:br>
              <a:rPr lang="cs-CZ" sz="6000" dirty="0">
                <a:solidFill>
                  <a:schemeClr val="tx1"/>
                </a:solidFill>
              </a:rPr>
            </a:br>
            <a:r>
              <a:rPr lang="cs-CZ" sz="6000" dirty="0">
                <a:solidFill>
                  <a:schemeClr val="tx1"/>
                </a:solidFill>
              </a:rPr>
              <a:t>kytary</a:t>
            </a:r>
            <a:br>
              <a:rPr lang="cs-CZ" sz="6000" dirty="0">
                <a:solidFill>
                  <a:schemeClr val="tx1"/>
                </a:solidFill>
              </a:rPr>
            </a:br>
            <a:endParaRPr lang="cs-CZ" sz="600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cap="none" dirty="0">
                <a:solidFill>
                  <a:schemeClr val="tx1"/>
                </a:solidFill>
              </a:rPr>
              <a:t>VYPRACOVAL:  </a:t>
            </a:r>
            <a:r>
              <a:rPr lang="en-US" cap="none" dirty="0">
                <a:solidFill>
                  <a:schemeClr val="tx1"/>
                </a:solidFill>
              </a:rPr>
              <a:t>BC</a:t>
            </a:r>
            <a:r>
              <a:rPr lang="cs-CZ" cap="none" dirty="0">
                <a:solidFill>
                  <a:schemeClr val="tx1"/>
                </a:solidFill>
              </a:rPr>
              <a:t>. VOJTĚCH JEŘÁBEK</a:t>
            </a:r>
          </a:p>
          <a:p>
            <a:r>
              <a:rPr lang="cs-CZ" cap="none" dirty="0">
                <a:solidFill>
                  <a:schemeClr val="tx1"/>
                </a:solidFill>
              </a:rPr>
              <a:t>VEDOUCÍ PRÁCE: Ing. Ladislav Macháň</a:t>
            </a:r>
            <a:r>
              <a:rPr lang="en-US" cap="none" dirty="0">
                <a:solidFill>
                  <a:schemeClr val="tx1"/>
                </a:solidFill>
              </a:rPr>
              <a:t>       </a:t>
            </a:r>
            <a:endParaRPr lang="cs-CZ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5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Zdroje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45820" y="1845734"/>
            <a:ext cx="7543801" cy="402336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KUČERA, D. Koncepce tlačítkového </a:t>
            </a:r>
            <a:r>
              <a:rPr lang="cs-CZ" dirty="0" err="1">
                <a:solidFill>
                  <a:schemeClr val="tx1"/>
                </a:solidFill>
              </a:rPr>
              <a:t>piezo</a:t>
            </a:r>
            <a:r>
              <a:rPr lang="cs-CZ" dirty="0">
                <a:solidFill>
                  <a:schemeClr val="tx1"/>
                </a:solidFill>
              </a:rPr>
              <a:t>-generátoru. Brno: Vysoké učení technické v Brně, Fakulta strojního inženýrství, 2012. 46 s. Vedoucí bakalářské práce Ing. Zdeněk</a:t>
            </a:r>
          </a:p>
          <a:p>
            <a:r>
              <a:rPr lang="cs-CZ" dirty="0" err="1">
                <a:solidFill>
                  <a:schemeClr val="tx1"/>
                </a:solidFill>
              </a:rPr>
              <a:t>TronicalTune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revolutionary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guitar</a:t>
            </a:r>
            <a:r>
              <a:rPr lang="cs-CZ" dirty="0">
                <a:solidFill>
                  <a:schemeClr val="tx1"/>
                </a:solidFill>
              </a:rPr>
              <a:t> auto-</a:t>
            </a:r>
            <a:r>
              <a:rPr lang="cs-CZ" dirty="0" err="1">
                <a:solidFill>
                  <a:schemeClr val="tx1"/>
                </a:solidFill>
              </a:rPr>
              <a:t>tuning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system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unique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the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world</a:t>
            </a:r>
            <a:r>
              <a:rPr lang="cs-CZ" dirty="0">
                <a:solidFill>
                  <a:schemeClr val="tx1"/>
                </a:solidFill>
              </a:rPr>
              <a:t>. </a:t>
            </a:r>
            <a:r>
              <a:rPr lang="cs-CZ" dirty="0" err="1">
                <a:solidFill>
                  <a:schemeClr val="tx1"/>
                </a:solidFill>
              </a:rPr>
              <a:t>TronicalTune</a:t>
            </a:r>
            <a:r>
              <a:rPr lang="cs-CZ" dirty="0">
                <a:solidFill>
                  <a:schemeClr val="tx1"/>
                </a:solidFill>
              </a:rPr>
              <a:t> – </a:t>
            </a:r>
            <a:r>
              <a:rPr lang="cs-CZ" dirty="0" err="1">
                <a:solidFill>
                  <a:schemeClr val="tx1"/>
                </a:solidFill>
              </a:rPr>
              <a:t>selftuning</a:t>
            </a:r>
            <a:r>
              <a:rPr lang="cs-CZ" dirty="0">
                <a:solidFill>
                  <a:schemeClr val="tx1"/>
                </a:solidFill>
              </a:rPr>
              <a:t> Guitar in </a:t>
            </a:r>
            <a:r>
              <a:rPr lang="cs-CZ" dirty="0" err="1">
                <a:solidFill>
                  <a:schemeClr val="tx1"/>
                </a:solidFill>
              </a:rPr>
              <a:t>seconds</a:t>
            </a:r>
            <a:r>
              <a:rPr lang="cs-CZ" dirty="0">
                <a:solidFill>
                  <a:schemeClr val="tx1"/>
                </a:solidFill>
              </a:rPr>
              <a:t>! [online]. Hamburg, Germany: Tronical </a:t>
            </a:r>
            <a:r>
              <a:rPr lang="cs-CZ" dirty="0" err="1">
                <a:solidFill>
                  <a:schemeClr val="tx1"/>
                </a:solidFill>
              </a:rPr>
              <a:t>GmbH</a:t>
            </a:r>
            <a:r>
              <a:rPr lang="cs-CZ" dirty="0">
                <a:solidFill>
                  <a:schemeClr val="tx1"/>
                </a:solidFill>
              </a:rPr>
              <a:t>, 2014 [cit. 2016-11-13]. Dostupné z: http://www.tronical.com/</a:t>
            </a:r>
          </a:p>
          <a:p>
            <a:endParaRPr lang="cs-CZ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8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7200" dirty="0"/>
              <a:t>Děkuji za pozornost</a:t>
            </a:r>
            <a:br>
              <a:rPr lang="cs-CZ" dirty="0"/>
            </a:b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solidFill>
                  <a:schemeClr val="tx1"/>
                </a:solidFill>
              </a:rPr>
              <a:t>Přejdeme k vašim dotazům</a:t>
            </a:r>
          </a:p>
        </p:txBody>
      </p:sp>
    </p:spTree>
    <p:extLst>
      <p:ext uri="{BB962C8B-B14F-4D97-AF65-F5344CB8AC3E}">
        <p14:creationId xmlns:p14="http://schemas.microsoft.com/office/powerpoint/2010/main" val="23430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Obsah prezentace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</a:t>
            </a:r>
            <a:r>
              <a:rPr lang="pt-BR" sz="3200" dirty="0">
                <a:solidFill>
                  <a:schemeClr val="tx1"/>
                </a:solidFill>
              </a:rPr>
              <a:t>Shrnutí zadání a požadavků na práci</a:t>
            </a:r>
            <a:endParaRPr lang="cs-CZ" sz="3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Blokové schéma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Popis senzorů zvuku a motorů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Kmitočtová analýza signálu z kytary</a:t>
            </a:r>
          </a:p>
        </p:txBody>
      </p:sp>
    </p:spTree>
    <p:extLst>
      <p:ext uri="{BB962C8B-B14F-4D97-AF65-F5344CB8AC3E}">
        <p14:creationId xmlns:p14="http://schemas.microsoft.com/office/powerpoint/2010/main" val="34866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Zadání, požadavky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Návrh elektrického i mechanického řešení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Volba metody snímání zvuku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Použití pro sedmistrunné kytary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3200" dirty="0">
                <a:solidFill>
                  <a:schemeClr val="tx1"/>
                </a:solidFill>
              </a:rPr>
              <a:t>- Ladění všech sedmi strun zároveň</a:t>
            </a:r>
          </a:p>
        </p:txBody>
      </p:sp>
    </p:spTree>
    <p:extLst>
      <p:ext uri="{BB962C8B-B14F-4D97-AF65-F5344CB8AC3E}">
        <p14:creationId xmlns:p14="http://schemas.microsoft.com/office/powerpoint/2010/main" val="29412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Blokové schéma</a:t>
            </a:r>
            <a:endParaRPr lang="cs-CZ" sz="60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1690"/>
          <a:stretch/>
        </p:blipFill>
        <p:spPr>
          <a:xfrm>
            <a:off x="801456" y="1737361"/>
            <a:ext cx="7586807" cy="17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Blokové schéma</a:t>
            </a:r>
            <a:endParaRPr lang="cs-CZ" sz="60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1690"/>
          <a:stretch/>
        </p:blipFill>
        <p:spPr>
          <a:xfrm>
            <a:off x="801456" y="1737361"/>
            <a:ext cx="7586807" cy="1730097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801456" y="3563998"/>
            <a:ext cx="44917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rgbClr val="000000"/>
                </a:solidFill>
              </a:rPr>
              <a:t>Senzor vibrací:</a:t>
            </a:r>
          </a:p>
          <a:p>
            <a:pPr marL="457200" indent="-457200">
              <a:buFontTx/>
              <a:buChar char="-"/>
            </a:pPr>
            <a:r>
              <a:rPr lang="cs-CZ" sz="3200" dirty="0">
                <a:solidFill>
                  <a:srgbClr val="000000"/>
                </a:solidFill>
              </a:rPr>
              <a:t>Elektrodynamický</a:t>
            </a:r>
          </a:p>
          <a:p>
            <a:pPr marL="457200" indent="-457200">
              <a:buFontTx/>
              <a:buChar char="-"/>
            </a:pPr>
            <a:r>
              <a:rPr lang="cs-CZ" sz="3200" dirty="0">
                <a:solidFill>
                  <a:srgbClr val="000000"/>
                </a:solidFill>
              </a:rPr>
              <a:t>Piezoelektrický</a:t>
            </a:r>
          </a:p>
          <a:p>
            <a:pPr marL="457200" indent="-457200">
              <a:buFontTx/>
              <a:buChar char="-"/>
            </a:pPr>
            <a:r>
              <a:rPr lang="cs-CZ" sz="3200" dirty="0">
                <a:solidFill>
                  <a:srgbClr val="000000"/>
                </a:solidFill>
              </a:rPr>
              <a:t>MEMS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rgbClr val="000000"/>
              </a:solidFill>
            </a:endParaRPr>
          </a:p>
          <a:p>
            <a:endParaRPr lang="cs-CZ" dirty="0"/>
          </a:p>
        </p:txBody>
      </p:sp>
      <p:pic>
        <p:nvPicPr>
          <p:cNvPr id="1026" name="Picture 2" descr="10293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37004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5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Blokové schéma</a:t>
            </a:r>
            <a:endParaRPr lang="cs-CZ" sz="60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1690"/>
          <a:stretch/>
        </p:blipFill>
        <p:spPr>
          <a:xfrm>
            <a:off x="801456" y="1737361"/>
            <a:ext cx="7586807" cy="1730097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801456" y="3563998"/>
            <a:ext cx="50069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rgbClr val="000000"/>
                </a:solidFill>
              </a:rPr>
              <a:t>Ladící mechanika </a:t>
            </a:r>
            <a:r>
              <a:rPr lang="cs-CZ" sz="3200" b="1" dirty="0" err="1">
                <a:solidFill>
                  <a:srgbClr val="000000"/>
                </a:solidFill>
              </a:rPr>
              <a:t>RoboHead</a:t>
            </a:r>
            <a:endParaRPr lang="cs-CZ" sz="3200" b="1" dirty="0">
              <a:solidFill>
                <a:srgbClr val="000000"/>
              </a:solidFill>
            </a:endParaRPr>
          </a:p>
          <a:p>
            <a:pPr marL="457200" indent="-457200">
              <a:buFontTx/>
              <a:buChar char="-"/>
            </a:pPr>
            <a:r>
              <a:rPr lang="cs-CZ" sz="3200" dirty="0">
                <a:solidFill>
                  <a:srgbClr val="000000"/>
                </a:solidFill>
              </a:rPr>
              <a:t>Krokový motor</a:t>
            </a:r>
          </a:p>
          <a:p>
            <a:pPr marL="457200" indent="-457200">
              <a:buFontTx/>
              <a:buChar char="-"/>
            </a:pPr>
            <a:r>
              <a:rPr lang="cs-CZ" sz="3200" dirty="0">
                <a:solidFill>
                  <a:srgbClr val="000000"/>
                </a:solidFill>
              </a:rPr>
              <a:t>Odpor cívek </a:t>
            </a:r>
            <a:r>
              <a:rPr lang="el-GR" sz="3200" dirty="0">
                <a:solidFill>
                  <a:srgbClr val="000000"/>
                </a:solidFill>
              </a:rPr>
              <a:t>16 Ω</a:t>
            </a:r>
            <a:endParaRPr lang="cs-CZ" sz="3200" dirty="0">
              <a:solidFill>
                <a:srgbClr val="000000"/>
              </a:solidFill>
            </a:endParaRPr>
          </a:p>
          <a:p>
            <a:pPr marL="457200" indent="-457200">
              <a:buFontTx/>
              <a:buChar char="-"/>
            </a:pPr>
            <a:r>
              <a:rPr lang="cs-CZ" sz="3200" dirty="0">
                <a:solidFill>
                  <a:srgbClr val="000000"/>
                </a:solidFill>
              </a:rPr>
              <a:t>3800 kroků na otočení</a:t>
            </a:r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16" y="3467458"/>
            <a:ext cx="2625418" cy="20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>
                <a:solidFill>
                  <a:schemeClr val="tx1"/>
                </a:solidFill>
              </a:rPr>
              <a:t>Kmitočtová analýza, FFT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E48312"/>
              </a:buClr>
              <a:buNone/>
            </a:pPr>
            <a:endParaRPr lang="cs-CZ" dirty="0"/>
          </a:p>
          <a:p>
            <a:pPr marL="0" lvl="0" indent="0">
              <a:buClr>
                <a:srgbClr val="E48312"/>
              </a:buClr>
              <a:buNone/>
            </a:pPr>
            <a:endParaRPr lang="cs-CZ" dirty="0"/>
          </a:p>
          <a:p>
            <a:pPr marL="0" indent="0">
              <a:buClr>
                <a:srgbClr val="E48312"/>
              </a:buClr>
              <a:buNone/>
            </a:pPr>
            <a:endParaRPr lang="cs-CZ" dirty="0"/>
          </a:p>
          <a:p>
            <a:pPr marL="0" indent="0">
              <a:buClr>
                <a:srgbClr val="E48312"/>
              </a:buClr>
              <a:buNone/>
            </a:pPr>
            <a:endParaRPr lang="cs-CZ" dirty="0"/>
          </a:p>
          <a:p>
            <a:pPr marL="0" indent="0">
              <a:buClr>
                <a:srgbClr val="E48312"/>
              </a:buClr>
              <a:buNone/>
            </a:pPr>
            <a:endParaRPr lang="cs-CZ" sz="2800" dirty="0">
              <a:solidFill>
                <a:schemeClr val="tx1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14565" t="23962" r="41250" b="26656"/>
          <a:stretch/>
        </p:blipFill>
        <p:spPr>
          <a:xfrm>
            <a:off x="822957" y="1960823"/>
            <a:ext cx="6036724" cy="3793182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1960823"/>
            <a:ext cx="6029325" cy="3790950"/>
          </a:xfrm>
          <a:prstGeom prst="rect">
            <a:avLst/>
          </a:prstGeom>
        </p:spPr>
      </p:pic>
      <p:sp>
        <p:nvSpPr>
          <p:cNvPr id="7" name="Obdélník 6"/>
          <p:cNvSpPr/>
          <p:nvPr/>
        </p:nvSpPr>
        <p:spPr>
          <a:xfrm>
            <a:off x="6859681" y="2332804"/>
            <a:ext cx="211628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/>
              <a:t>Struna H1</a:t>
            </a:r>
          </a:p>
          <a:p>
            <a:r>
              <a:rPr lang="cs-CZ" sz="2400" dirty="0"/>
              <a:t>f = 61,74 Hz </a:t>
            </a:r>
          </a:p>
          <a:p>
            <a:endParaRPr lang="cs-CZ" sz="2400" dirty="0"/>
          </a:p>
          <a:p>
            <a:r>
              <a:rPr lang="cs-CZ" sz="2400" dirty="0"/>
              <a:t>Piezoelektrický </a:t>
            </a:r>
          </a:p>
          <a:p>
            <a:r>
              <a:rPr lang="cs-CZ" sz="2400" dirty="0"/>
              <a:t>Senzor</a:t>
            </a:r>
          </a:p>
          <a:p>
            <a:endParaRPr lang="cs-CZ" sz="2400" dirty="0"/>
          </a:p>
          <a:p>
            <a:r>
              <a:rPr lang="cs-CZ" sz="2400" dirty="0"/>
              <a:t>Měření </a:t>
            </a:r>
          </a:p>
          <a:p>
            <a:r>
              <a:rPr lang="cs-CZ" sz="2400" dirty="0"/>
              <a:t>osciloskopem</a:t>
            </a:r>
          </a:p>
        </p:txBody>
      </p:sp>
    </p:spTree>
    <p:extLst>
      <p:ext uri="{BB962C8B-B14F-4D97-AF65-F5344CB8AC3E}">
        <p14:creationId xmlns:p14="http://schemas.microsoft.com/office/powerpoint/2010/main" val="47557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Současný stav 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r="24349"/>
          <a:stretch/>
        </p:blipFill>
        <p:spPr>
          <a:xfrm rot="5400000">
            <a:off x="2352796" y="2155988"/>
            <a:ext cx="4484128" cy="3824674"/>
          </a:xfrm>
        </p:spPr>
      </p:pic>
    </p:spTree>
    <p:extLst>
      <p:ext uri="{BB962C8B-B14F-4D97-AF65-F5344CB8AC3E}">
        <p14:creationId xmlns:p14="http://schemas.microsoft.com/office/powerpoint/2010/main" val="40480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Pokračování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73684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tx1"/>
                </a:solidFill>
              </a:rPr>
              <a:t>Výběr zbývajících komponent</a:t>
            </a:r>
          </a:p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tx1"/>
                </a:solidFill>
              </a:rPr>
              <a:t>Dokončení kompletního schématu</a:t>
            </a:r>
          </a:p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tx1"/>
                </a:solidFill>
              </a:rPr>
              <a:t>Konstrukce celého nařízení</a:t>
            </a:r>
          </a:p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tx1"/>
                </a:solidFill>
              </a:rPr>
              <a:t>Program pro řízení</a:t>
            </a:r>
          </a:p>
          <a:p>
            <a:endParaRPr lang="cs-C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81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2492</TotalTime>
  <Words>199</Words>
  <Application>Microsoft Office PowerPoint</Application>
  <PresentationFormat>Předvádění na obrazovce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Retrospektiva</vt:lpstr>
      <vt:lpstr>Systém automatického ladění pro sedmistrunné kytary </vt:lpstr>
      <vt:lpstr>Obsah prezentace</vt:lpstr>
      <vt:lpstr>Zadání, požadavky</vt:lpstr>
      <vt:lpstr>Blokové schéma</vt:lpstr>
      <vt:lpstr>Blokové schéma</vt:lpstr>
      <vt:lpstr>Blokové schéma</vt:lpstr>
      <vt:lpstr>Kmitočtová analýza, FFT</vt:lpstr>
      <vt:lpstr>Současný stav </vt:lpstr>
      <vt:lpstr>Pokračování </vt:lpstr>
      <vt:lpstr>Zdroje</vt:lpstr>
      <vt:lpstr>Děkuji za pozornost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Bezdrátový přenos zvuku</dc:title>
  <dc:creator>Účet Microsoft</dc:creator>
  <cp:lastModifiedBy>recrutty@gmail.com</cp:lastModifiedBy>
  <cp:revision>57</cp:revision>
  <dcterms:created xsi:type="dcterms:W3CDTF">2015-01-12T14:41:29Z</dcterms:created>
  <dcterms:modified xsi:type="dcterms:W3CDTF">2017-01-09T12:34:55Z</dcterms:modified>
</cp:coreProperties>
</file>