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485FD-EA61-4E3A-9597-744EA99FCBFC}" v="392" dt="2021-07-27T15:57:35.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6" autoAdjust="0"/>
    <p:restoredTop sz="86418" autoAdjust="0"/>
  </p:normalViewPr>
  <p:slideViewPr>
    <p:cSldViewPr snapToGrid="0">
      <p:cViewPr varScale="1">
        <p:scale>
          <a:sx n="98" d="100"/>
          <a:sy n="98" d="100"/>
        </p:scale>
        <p:origin x="264"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A47BE-11B1-4087-9474-51F39CF8D9A7}" type="datetimeFigureOut">
              <a:rPr lang="en-GB" smtClean="0"/>
              <a:t>27/07/2021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8AF1C-AD37-4D48-8D90-4D178A5884C6}" type="slidenum">
              <a:rPr lang="en-GB" smtClean="0"/>
              <a:t>‹#›</a:t>
            </a:fld>
            <a:endParaRPr lang="en-GB"/>
          </a:p>
        </p:txBody>
      </p:sp>
    </p:spTree>
    <p:extLst>
      <p:ext uri="{BB962C8B-B14F-4D97-AF65-F5344CB8AC3E}">
        <p14:creationId xmlns:p14="http://schemas.microsoft.com/office/powerpoint/2010/main" val="3040913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is infrastructure as code?</a:t>
            </a:r>
          </a:p>
          <a:p>
            <a:r>
              <a:rPr lang="en-GB" sz="1200" b="0" i="0" kern="1200" dirty="0">
                <a:solidFill>
                  <a:schemeClr val="tx1"/>
                </a:solidFill>
                <a:effectLst/>
                <a:latin typeface="+mn-lt"/>
                <a:ea typeface="+mn-ea"/>
                <a:cs typeface="+mn-cs"/>
              </a:rPr>
              <a:t>Why is it a good idea?</a:t>
            </a:r>
          </a:p>
          <a:p>
            <a:r>
              <a:rPr lang="en-GB" sz="1200" b="0" i="0" kern="1200" dirty="0">
                <a:solidFill>
                  <a:schemeClr val="tx1"/>
                </a:solidFill>
                <a:effectLst/>
                <a:latin typeface="+mn-lt"/>
                <a:ea typeface="+mn-ea"/>
                <a:cs typeface="+mn-cs"/>
              </a:rPr>
              <a:t>If it </a:t>
            </a:r>
            <a:r>
              <a:rPr lang="en-GB" sz="1200" b="0" i="1" kern="1200" dirty="0">
                <a:solidFill>
                  <a:schemeClr val="tx1"/>
                </a:solidFill>
                <a:effectLst/>
                <a:latin typeface="+mn-lt"/>
                <a:ea typeface="+mn-ea"/>
                <a:cs typeface="+mn-cs"/>
              </a:rPr>
              <a:t>is</a:t>
            </a:r>
            <a:r>
              <a:rPr lang="en-GB" sz="1200" b="0" i="0" kern="1200" dirty="0">
                <a:solidFill>
                  <a:schemeClr val="tx1"/>
                </a:solidFill>
                <a:effectLst/>
                <a:latin typeface="+mn-lt"/>
                <a:ea typeface="+mn-ea"/>
                <a:cs typeface="+mn-cs"/>
              </a:rPr>
              <a:t> a good idea, why </a:t>
            </a:r>
            <a:r>
              <a:rPr lang="en-GB" sz="1200" b="0" i="0" kern="1200" dirty="0" err="1">
                <a:solidFill>
                  <a:schemeClr val="tx1"/>
                </a:solidFill>
                <a:effectLst/>
                <a:latin typeface="+mn-lt"/>
                <a:ea typeface="+mn-ea"/>
                <a:cs typeface="+mn-cs"/>
              </a:rPr>
              <a:t>Pulumi</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74C8AF1C-AD37-4D48-8D90-4D178A5884C6}" type="slidenum">
              <a:rPr lang="en-GB" smtClean="0"/>
              <a:t>6</a:t>
            </a:fld>
            <a:endParaRPr lang="en-GB"/>
          </a:p>
        </p:txBody>
      </p:sp>
    </p:spTree>
    <p:extLst>
      <p:ext uri="{BB962C8B-B14F-4D97-AF65-F5344CB8AC3E}">
        <p14:creationId xmlns:p14="http://schemas.microsoft.com/office/powerpoint/2010/main" val="285298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That we automate. Everything.</a:t>
            </a:r>
          </a:p>
          <a:p>
            <a:r>
              <a:rPr lang="en-GB" sz="1200" b="0" i="0" kern="1200" dirty="0">
                <a:solidFill>
                  <a:schemeClr val="tx1"/>
                </a:solidFill>
                <a:effectLst/>
                <a:latin typeface="+mn-lt"/>
                <a:ea typeface="+mn-ea"/>
                <a:cs typeface="+mn-cs"/>
              </a:rPr>
              <a:t>We automate things to make them trivially repeatable and that has to include deployment.</a:t>
            </a:r>
          </a:p>
          <a:p>
            <a:r>
              <a:rPr lang="en-GB" sz="1200" b="0" i="0" kern="1200" dirty="0">
                <a:solidFill>
                  <a:schemeClr val="tx1"/>
                </a:solidFill>
                <a:effectLst/>
                <a:latin typeface="+mn-lt"/>
                <a:ea typeface="+mn-ea"/>
                <a:cs typeface="+mn-cs"/>
              </a:rPr>
              <a:t>If you want to automate everything then using a cloud web console isn't the answer</a:t>
            </a:r>
          </a:p>
          <a:p>
            <a:r>
              <a:rPr lang="en-GB" sz="1200" b="0" i="0" kern="1200" dirty="0">
                <a:solidFill>
                  <a:schemeClr val="tx1"/>
                </a:solidFill>
                <a:effectLst/>
                <a:latin typeface="+mn-lt"/>
                <a:ea typeface="+mn-ea"/>
                <a:cs typeface="+mn-cs"/>
              </a:rPr>
              <a:t>So how do we automate definition of infrastructure or the definition of deployed systems (where there is considerable overlap).</a:t>
            </a:r>
          </a:p>
          <a:p>
            <a:endParaRPr lang="en-GB" dirty="0"/>
          </a:p>
        </p:txBody>
      </p:sp>
      <p:sp>
        <p:nvSpPr>
          <p:cNvPr id="4" name="Slide Number Placeholder 3"/>
          <p:cNvSpPr>
            <a:spLocks noGrp="1"/>
          </p:cNvSpPr>
          <p:nvPr>
            <p:ph type="sldNum" sz="quarter" idx="5"/>
          </p:nvPr>
        </p:nvSpPr>
        <p:spPr/>
        <p:txBody>
          <a:bodyPr/>
          <a:lstStyle/>
          <a:p>
            <a:fld id="{74C8AF1C-AD37-4D48-8D90-4D178A5884C6}" type="slidenum">
              <a:rPr lang="en-GB" smtClean="0"/>
              <a:t>7</a:t>
            </a:fld>
            <a:endParaRPr lang="en-GB"/>
          </a:p>
        </p:txBody>
      </p:sp>
    </p:spTree>
    <p:extLst>
      <p:ext uri="{BB962C8B-B14F-4D97-AF65-F5344CB8AC3E}">
        <p14:creationId xmlns:p14="http://schemas.microsoft.com/office/powerpoint/2010/main" val="15991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There are a couple of approaches - we can "script" things - all of the cloud providers provide rest APIs and command line tools to create and configure services - unfortunately we want our definitions to be idempotent, we want to safely be able to run the script whether the services exist or not and that gets difficult quickly.</a:t>
            </a:r>
          </a:p>
          <a:p>
            <a:endParaRPr lang="en-GB" dirty="0"/>
          </a:p>
        </p:txBody>
      </p:sp>
      <p:sp>
        <p:nvSpPr>
          <p:cNvPr id="4" name="Slide Number Placeholder 3"/>
          <p:cNvSpPr>
            <a:spLocks noGrp="1"/>
          </p:cNvSpPr>
          <p:nvPr>
            <p:ph type="sldNum" sz="quarter" idx="5"/>
          </p:nvPr>
        </p:nvSpPr>
        <p:spPr/>
        <p:txBody>
          <a:bodyPr/>
          <a:lstStyle/>
          <a:p>
            <a:fld id="{74C8AF1C-AD37-4D48-8D90-4D178A5884C6}" type="slidenum">
              <a:rPr lang="en-GB" smtClean="0"/>
              <a:t>8</a:t>
            </a:fld>
            <a:endParaRPr lang="en-GB"/>
          </a:p>
        </p:txBody>
      </p:sp>
    </p:spTree>
    <p:extLst>
      <p:ext uri="{BB962C8B-B14F-4D97-AF65-F5344CB8AC3E}">
        <p14:creationId xmlns:p14="http://schemas.microsoft.com/office/powerpoint/2010/main" val="4013220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Better is to take the Picard approach, to define what our infrastructure should look like and then tell someone else to "Make it so" - this is "desired state configuration".</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The good news is that the public cloud providers support this approach - they have declarative systems for specifying your requirements and engines that magically transforms those specifications into cloud infrastructure. The bad news is that we very quickly end up with a "wall of markup" - be that json or </a:t>
            </a:r>
            <a:r>
              <a:rPr lang="en-GB" sz="1200" b="0" kern="1200" dirty="0" err="1">
                <a:solidFill>
                  <a:schemeClr val="tx1"/>
                </a:solidFill>
                <a:effectLst/>
                <a:latin typeface="+mn-lt"/>
                <a:ea typeface="+mn-ea"/>
                <a:cs typeface="+mn-cs"/>
              </a:rPr>
              <a:t>yaml</a:t>
            </a:r>
            <a:r>
              <a:rPr lang="en-GB" sz="1200" b="0" kern="1200" dirty="0">
                <a:solidFill>
                  <a:schemeClr val="tx1"/>
                </a:solidFill>
                <a:effectLst/>
                <a:latin typeface="+mn-lt"/>
                <a:ea typeface="+mn-ea"/>
                <a:cs typeface="+mn-cs"/>
              </a:rPr>
              <a:t> </a:t>
            </a:r>
          </a:p>
          <a:p>
            <a:br>
              <a:rPr lang="en-GB" sz="1200" b="0" kern="1200" dirty="0">
                <a:solidFill>
                  <a:schemeClr val="tx1"/>
                </a:solidFill>
                <a:effectLst/>
                <a:latin typeface="+mn-lt"/>
                <a:ea typeface="+mn-ea"/>
                <a:cs typeface="+mn-cs"/>
              </a:rPr>
            </a:br>
            <a:endParaRPr lang="en-GB" sz="1200" b="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4C8AF1C-AD37-4D48-8D90-4D178A5884C6}" type="slidenum">
              <a:rPr lang="en-GB" smtClean="0"/>
              <a:t>9</a:t>
            </a:fld>
            <a:endParaRPr lang="en-GB"/>
          </a:p>
        </p:txBody>
      </p:sp>
    </p:spTree>
    <p:extLst>
      <p:ext uri="{BB962C8B-B14F-4D97-AF65-F5344CB8AC3E}">
        <p14:creationId xmlns:p14="http://schemas.microsoft.com/office/powerpoint/2010/main" val="118133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Coming back to our core problem - delivering value by making deployed solutions available - there is a strong argument, outlined in the excellent Team Topologies, that delivery teams (5 to 9 people) should own solutions end to end, if you write it then you should deploy it and you should operate it.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key limiting factor on what an individual and a team can own and operate is how much cognitive load it can support, what it can comfortably think about. Having to understand ARM or </a:t>
            </a:r>
            <a:r>
              <a:rPr lang="en-GB" sz="1200" b="0" i="0" kern="1200" dirty="0" err="1">
                <a:solidFill>
                  <a:schemeClr val="tx1"/>
                </a:solidFill>
                <a:effectLst/>
                <a:latin typeface="+mn-lt"/>
                <a:ea typeface="+mn-ea"/>
                <a:cs typeface="+mn-cs"/>
              </a:rPr>
              <a:t>Cloudformation</a:t>
            </a:r>
            <a:r>
              <a:rPr lang="en-GB" sz="1200" b="0" i="0" kern="1200" dirty="0">
                <a:solidFill>
                  <a:schemeClr val="tx1"/>
                </a:solidFill>
                <a:effectLst/>
                <a:latin typeface="+mn-lt"/>
                <a:ea typeface="+mn-ea"/>
                <a:cs typeface="+mn-cs"/>
              </a:rPr>
              <a:t> or the YAML for Google's Cloud Deployment Manager will consume a goodly chunk of that available load.</a:t>
            </a:r>
          </a:p>
          <a:p>
            <a:r>
              <a:rPr lang="en-GB" sz="1200" b="0" i="0" kern="1200" dirty="0">
                <a:solidFill>
                  <a:schemeClr val="tx1"/>
                </a:solidFill>
                <a:effectLst/>
                <a:latin typeface="+mn-lt"/>
                <a:ea typeface="+mn-ea"/>
                <a:cs typeface="+mn-cs"/>
              </a:rPr>
              <a:t>So we want something that is both more flexible than XML or YAML and that is more easily understood by the developers on a delivery team - in other words the same language</a:t>
            </a:r>
            <a:r>
              <a:rPr lang="en-GB" sz="1200" b="0" i="0" kern="1200" baseline="0" dirty="0">
                <a:solidFill>
                  <a:schemeClr val="tx1"/>
                </a:solidFill>
                <a:effectLst/>
                <a:latin typeface="+mn-lt"/>
                <a:ea typeface="+mn-ea"/>
                <a:cs typeface="+mn-cs"/>
              </a:rPr>
              <a:t> we use to write applications – C# or F# code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74C8AF1C-AD37-4D48-8D90-4D178A5884C6}" type="slidenum">
              <a:rPr lang="en-GB" smtClean="0"/>
              <a:t>10</a:t>
            </a:fld>
            <a:endParaRPr lang="en-GB"/>
          </a:p>
        </p:txBody>
      </p:sp>
    </p:spTree>
    <p:extLst>
      <p:ext uri="{BB962C8B-B14F-4D97-AF65-F5344CB8AC3E}">
        <p14:creationId xmlns:p14="http://schemas.microsoft.com/office/powerpoint/2010/main" val="63882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 For AWS, amazon are providing the CDK</a:t>
            </a:r>
          </a:p>
          <a:p>
            <a:r>
              <a:rPr lang="en-GB" sz="1200" b="0" kern="1200" dirty="0">
                <a:solidFill>
                  <a:schemeClr val="tx1"/>
                </a:solidFill>
                <a:effectLst/>
                <a:latin typeface="+mn-lt"/>
                <a:ea typeface="+mn-ea"/>
                <a:cs typeface="+mn-cs"/>
              </a:rPr>
              <a:t>- For Azure there is the very impressive Farmer (its an F# DSL, I'm bound to like it...) and Microsoft are experimenting with Bicep</a:t>
            </a:r>
          </a:p>
          <a:p>
            <a:r>
              <a:rPr lang="en-GB" sz="1200" b="0" kern="1200" dirty="0">
                <a:solidFill>
                  <a:schemeClr val="tx1"/>
                </a:solidFill>
                <a:effectLst/>
                <a:latin typeface="+mn-lt"/>
                <a:ea typeface="+mn-ea"/>
                <a:cs typeface="+mn-cs"/>
              </a:rPr>
              <a:t>- Or there is </a:t>
            </a:r>
            <a:r>
              <a:rPr lang="en-GB" sz="1200" b="0" kern="1200" dirty="0" err="1">
                <a:solidFill>
                  <a:schemeClr val="tx1"/>
                </a:solidFill>
                <a:effectLst/>
                <a:latin typeface="+mn-lt"/>
                <a:ea typeface="+mn-ea"/>
                <a:cs typeface="+mn-cs"/>
              </a:rPr>
              <a:t>Pulumi</a:t>
            </a:r>
            <a:r>
              <a:rPr lang="en-GB" sz="1200" b="0" kern="1200" dirty="0">
                <a:solidFill>
                  <a:schemeClr val="tx1"/>
                </a:solidFill>
                <a:effectLst/>
                <a:latin typeface="+mn-lt"/>
                <a:ea typeface="+mn-ea"/>
                <a:cs typeface="+mn-cs"/>
              </a:rPr>
              <a:t>, which targets multiple services and which lets you write code in Python, Go, and in languages that support Node.js, and .NET. - and that means it probable that your team can define the system it wants to deploy using something it already understands and removes some of the additional load leaving more to think about the actual problem space rather than how to shave yaks.</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The other advantage we gain from having infrastructure defined in text files (whatever the format) is that we can store that infrastructure with our application source code - that we can see it evolve and can audit it in the same way we do all our source code (and we can revert changes in much the same way)</a:t>
            </a:r>
          </a:p>
          <a:p>
            <a:endParaRPr lang="en-GB" dirty="0"/>
          </a:p>
        </p:txBody>
      </p:sp>
      <p:sp>
        <p:nvSpPr>
          <p:cNvPr id="4" name="Slide Number Placeholder 3"/>
          <p:cNvSpPr>
            <a:spLocks noGrp="1"/>
          </p:cNvSpPr>
          <p:nvPr>
            <p:ph type="sldNum" sz="quarter" idx="5"/>
          </p:nvPr>
        </p:nvSpPr>
        <p:spPr/>
        <p:txBody>
          <a:bodyPr/>
          <a:lstStyle/>
          <a:p>
            <a:fld id="{74C8AF1C-AD37-4D48-8D90-4D178A5884C6}" type="slidenum">
              <a:rPr lang="en-GB" smtClean="0"/>
              <a:t>11</a:t>
            </a:fld>
            <a:endParaRPr lang="en-GB"/>
          </a:p>
        </p:txBody>
      </p:sp>
    </p:spTree>
    <p:extLst>
      <p:ext uri="{BB962C8B-B14F-4D97-AF65-F5344CB8AC3E}">
        <p14:creationId xmlns:p14="http://schemas.microsoft.com/office/powerpoint/2010/main" val="1523399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At this point I think its clear that defining our infrastructure in a text file is a good thing</a:t>
            </a:r>
          </a:p>
          <a:p>
            <a:r>
              <a:rPr lang="en-GB" sz="1200" b="0" i="0" kern="1200" dirty="0">
                <a:solidFill>
                  <a:schemeClr val="tx1"/>
                </a:solidFill>
                <a:effectLst/>
                <a:latin typeface="+mn-lt"/>
                <a:ea typeface="+mn-ea"/>
                <a:cs typeface="+mn-cs"/>
              </a:rPr>
              <a:t>It makes deployment repeatable</a:t>
            </a:r>
          </a:p>
          <a:p>
            <a:r>
              <a:rPr lang="en-GB" sz="1200" b="0" i="0" kern="1200" dirty="0">
                <a:solidFill>
                  <a:schemeClr val="tx1"/>
                </a:solidFill>
                <a:effectLst/>
                <a:latin typeface="+mn-lt"/>
                <a:ea typeface="+mn-ea"/>
                <a:cs typeface="+mn-cs"/>
              </a:rPr>
              <a:t>It makes it possible to deploy to as many environments as we want</a:t>
            </a:r>
          </a:p>
          <a:p>
            <a:r>
              <a:rPr lang="en-GB" sz="1200" b="0" i="0" kern="1200" dirty="0">
                <a:solidFill>
                  <a:schemeClr val="tx1"/>
                </a:solidFill>
                <a:effectLst/>
                <a:latin typeface="+mn-lt"/>
                <a:ea typeface="+mn-ea"/>
                <a:cs typeface="+mn-cs"/>
              </a:rPr>
              <a:t>It makes it trivial to deploy as and when we want</a:t>
            </a:r>
          </a:p>
          <a:p>
            <a:r>
              <a:rPr lang="en-GB" sz="1200" b="0" i="0" kern="1200" dirty="0">
                <a:solidFill>
                  <a:schemeClr val="tx1"/>
                </a:solidFill>
                <a:effectLst/>
                <a:latin typeface="+mn-lt"/>
                <a:ea typeface="+mn-ea"/>
                <a:cs typeface="+mn-cs"/>
              </a:rPr>
              <a:t>We can use version control which gives us a history and the ability to audit and control what we do.</a:t>
            </a:r>
          </a:p>
          <a:p>
            <a:endParaRPr lang="en-GB" dirty="0"/>
          </a:p>
        </p:txBody>
      </p:sp>
      <p:sp>
        <p:nvSpPr>
          <p:cNvPr id="4" name="Slide Number Placeholder 3"/>
          <p:cNvSpPr>
            <a:spLocks noGrp="1"/>
          </p:cNvSpPr>
          <p:nvPr>
            <p:ph type="sldNum" sz="quarter" idx="5"/>
          </p:nvPr>
        </p:nvSpPr>
        <p:spPr/>
        <p:txBody>
          <a:bodyPr/>
          <a:lstStyle/>
          <a:p>
            <a:fld id="{74C8AF1C-AD37-4D48-8D90-4D178A5884C6}" type="slidenum">
              <a:rPr lang="en-GB" smtClean="0"/>
              <a:t>12</a:t>
            </a:fld>
            <a:endParaRPr lang="en-GB"/>
          </a:p>
        </p:txBody>
      </p:sp>
    </p:spTree>
    <p:extLst>
      <p:ext uri="{BB962C8B-B14F-4D97-AF65-F5344CB8AC3E}">
        <p14:creationId xmlns:p14="http://schemas.microsoft.com/office/powerpoint/2010/main" val="180520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21DB-CE34-4D20-8486-EF7AF8ECF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47EC62-E2FE-412C-BDAC-6D6468328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EED330-0E3B-46D4-B3CE-B11B7ED25346}"/>
              </a:ext>
            </a:extLst>
          </p:cNvPr>
          <p:cNvSpPr>
            <a:spLocks noGrp="1"/>
          </p:cNvSpPr>
          <p:nvPr>
            <p:ph type="dt" sz="half" idx="10"/>
          </p:nvPr>
        </p:nvSpPr>
        <p:spPr/>
        <p:txBody>
          <a:bodyPr/>
          <a:lstStyle>
            <a:lvl1pPr>
              <a:defRPr/>
            </a:lvl1pPr>
          </a:lstStyle>
          <a:p>
            <a:r>
              <a:rPr lang="en-US"/>
              <a:t>Hainton .NET - 2021-0727</a:t>
            </a:r>
            <a:endParaRPr lang="en-GB" dirty="0"/>
          </a:p>
        </p:txBody>
      </p:sp>
      <p:sp>
        <p:nvSpPr>
          <p:cNvPr id="5" name="Footer Placeholder 4">
            <a:extLst>
              <a:ext uri="{FF2B5EF4-FFF2-40B4-BE49-F238E27FC236}">
                <a16:creationId xmlns:a16="http://schemas.microsoft.com/office/drawing/2014/main" id="{148BC9F5-656F-4629-9ABE-93D1909882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B95475-40D6-4C10-9AD2-D2F21BD3E63B}"/>
              </a:ext>
            </a:extLst>
          </p:cNvPr>
          <p:cNvSpPr>
            <a:spLocks noGrp="1"/>
          </p:cNvSpPr>
          <p:nvPr>
            <p:ph type="sldNum" sz="quarter" idx="12"/>
          </p:nvPr>
        </p:nvSpPr>
        <p:spPr/>
        <p:txBody>
          <a:bodyPr/>
          <a:lstStyle>
            <a:lvl1pPr>
              <a:defRPr/>
            </a:lvl1pPr>
          </a:lstStyle>
          <a:p>
            <a:r>
              <a:rPr lang="en-GB" dirty="0"/>
              <a:t>@recumbent</a:t>
            </a:r>
          </a:p>
        </p:txBody>
      </p:sp>
    </p:spTree>
    <p:extLst>
      <p:ext uri="{BB962C8B-B14F-4D97-AF65-F5344CB8AC3E}">
        <p14:creationId xmlns:p14="http://schemas.microsoft.com/office/powerpoint/2010/main" val="171060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29A4-EE19-4BCA-AE4F-21A2BE5D9A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4EC6CB-B62F-43EA-9937-7399C49D0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B82237-CA78-4AA9-A671-4ECD9BBF4DAB}"/>
              </a:ext>
            </a:extLst>
          </p:cNvPr>
          <p:cNvSpPr>
            <a:spLocks noGrp="1"/>
          </p:cNvSpPr>
          <p:nvPr>
            <p:ph type="dt" sz="half" idx="10"/>
          </p:nvPr>
        </p:nvSpPr>
        <p:spPr/>
        <p:txBody>
          <a:bodyPr/>
          <a:lstStyle/>
          <a:p>
            <a:r>
              <a:rPr lang="en-US"/>
              <a:t>Hainton .NET - 2021-0727</a:t>
            </a:r>
            <a:endParaRPr lang="en-GB"/>
          </a:p>
        </p:txBody>
      </p:sp>
      <p:sp>
        <p:nvSpPr>
          <p:cNvPr id="5" name="Footer Placeholder 4">
            <a:extLst>
              <a:ext uri="{FF2B5EF4-FFF2-40B4-BE49-F238E27FC236}">
                <a16:creationId xmlns:a16="http://schemas.microsoft.com/office/drawing/2014/main" id="{ED726404-640D-4436-B14E-39C0FD3079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381430-E736-4A62-A97B-A50D5F883084}"/>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115586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D182E-DA82-4C82-8DB9-9FFFF2AB3F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32E285-AD22-4538-9EFE-A425B8370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CA838F-33B5-40CF-BEC8-736CF8857DF5}"/>
              </a:ext>
            </a:extLst>
          </p:cNvPr>
          <p:cNvSpPr>
            <a:spLocks noGrp="1"/>
          </p:cNvSpPr>
          <p:nvPr>
            <p:ph type="dt" sz="half" idx="10"/>
          </p:nvPr>
        </p:nvSpPr>
        <p:spPr/>
        <p:txBody>
          <a:bodyPr/>
          <a:lstStyle/>
          <a:p>
            <a:r>
              <a:rPr lang="en-US"/>
              <a:t>Hainton .NET - 2021-0727</a:t>
            </a:r>
            <a:endParaRPr lang="en-GB"/>
          </a:p>
        </p:txBody>
      </p:sp>
      <p:sp>
        <p:nvSpPr>
          <p:cNvPr id="5" name="Footer Placeholder 4">
            <a:extLst>
              <a:ext uri="{FF2B5EF4-FFF2-40B4-BE49-F238E27FC236}">
                <a16:creationId xmlns:a16="http://schemas.microsoft.com/office/drawing/2014/main" id="{13521655-68EA-47AD-BAAB-62B4CF174D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46888E-89DD-468A-A382-CCDD077F3C47}"/>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376914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F37F-7725-4044-A0D0-5FACB7C959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F23522-A89D-46C9-946B-087214A3EC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EE453C-CC83-4268-A0D6-D8750527D99A}"/>
              </a:ext>
            </a:extLst>
          </p:cNvPr>
          <p:cNvSpPr>
            <a:spLocks noGrp="1"/>
          </p:cNvSpPr>
          <p:nvPr>
            <p:ph type="dt" sz="half" idx="10"/>
          </p:nvPr>
        </p:nvSpPr>
        <p:spPr/>
        <p:txBody>
          <a:bodyPr/>
          <a:lstStyle/>
          <a:p>
            <a:r>
              <a:rPr lang="en-US"/>
              <a:t>Hainton .NET - 2021-0727</a:t>
            </a:r>
            <a:endParaRPr lang="en-GB"/>
          </a:p>
        </p:txBody>
      </p:sp>
      <p:sp>
        <p:nvSpPr>
          <p:cNvPr id="5" name="Footer Placeholder 4">
            <a:extLst>
              <a:ext uri="{FF2B5EF4-FFF2-40B4-BE49-F238E27FC236}">
                <a16:creationId xmlns:a16="http://schemas.microsoft.com/office/drawing/2014/main" id="{77819D6B-E0A5-402E-8304-8E2BCA4515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74D35F-AD56-4156-9566-85A370295D5B}"/>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408044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8BBE-698E-4B4B-A674-D50EAB1CC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27AF4B-8DC0-4C9E-9882-F8BB85775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29D88-1A65-4E6C-A59C-068CBDC159D0}"/>
              </a:ext>
            </a:extLst>
          </p:cNvPr>
          <p:cNvSpPr>
            <a:spLocks noGrp="1"/>
          </p:cNvSpPr>
          <p:nvPr>
            <p:ph type="dt" sz="half" idx="10"/>
          </p:nvPr>
        </p:nvSpPr>
        <p:spPr/>
        <p:txBody>
          <a:bodyPr/>
          <a:lstStyle/>
          <a:p>
            <a:r>
              <a:rPr lang="en-US"/>
              <a:t>Hainton .NET - 2021-0727</a:t>
            </a:r>
            <a:endParaRPr lang="en-GB"/>
          </a:p>
        </p:txBody>
      </p:sp>
      <p:sp>
        <p:nvSpPr>
          <p:cNvPr id="5" name="Footer Placeholder 4">
            <a:extLst>
              <a:ext uri="{FF2B5EF4-FFF2-40B4-BE49-F238E27FC236}">
                <a16:creationId xmlns:a16="http://schemas.microsoft.com/office/drawing/2014/main" id="{CAD07920-BE97-4582-B10A-BE89A1F3DC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D06C4-F88D-4689-B65F-14E3ACD964D2}"/>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12688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A95A-437C-43C9-839D-DA3712F2B4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312866-CC07-4E81-8EF1-6066101C0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2C75D1-39BC-4ECD-9C24-377C6585CB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9914CF-107D-41DE-BBF8-BEA0237FBE4D}"/>
              </a:ext>
            </a:extLst>
          </p:cNvPr>
          <p:cNvSpPr>
            <a:spLocks noGrp="1"/>
          </p:cNvSpPr>
          <p:nvPr>
            <p:ph type="dt" sz="half" idx="10"/>
          </p:nvPr>
        </p:nvSpPr>
        <p:spPr/>
        <p:txBody>
          <a:bodyPr/>
          <a:lstStyle/>
          <a:p>
            <a:r>
              <a:rPr lang="en-US"/>
              <a:t>Hainton .NET - 2021-0727</a:t>
            </a:r>
            <a:endParaRPr lang="en-GB"/>
          </a:p>
        </p:txBody>
      </p:sp>
      <p:sp>
        <p:nvSpPr>
          <p:cNvPr id="6" name="Footer Placeholder 5">
            <a:extLst>
              <a:ext uri="{FF2B5EF4-FFF2-40B4-BE49-F238E27FC236}">
                <a16:creationId xmlns:a16="http://schemas.microsoft.com/office/drawing/2014/main" id="{2ED139E7-49DD-44A7-8BEF-C1013373D3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FB5E1D-D443-40E8-9EFA-40D0FED7E418}"/>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60689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4CD1-F095-42BA-BBCA-37471CA46D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B0C977-4B5C-486D-81F2-9A3193B4D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33D54E-8D2B-464C-8DA5-FF8302BE8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A5C6C1-0129-4B61-810F-2858F5A84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46B496-855D-4199-8515-8B749CDCC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CE4B873-000D-4BA4-8B02-E06C461CEFED}"/>
              </a:ext>
            </a:extLst>
          </p:cNvPr>
          <p:cNvSpPr>
            <a:spLocks noGrp="1"/>
          </p:cNvSpPr>
          <p:nvPr>
            <p:ph type="dt" sz="half" idx="10"/>
          </p:nvPr>
        </p:nvSpPr>
        <p:spPr/>
        <p:txBody>
          <a:bodyPr/>
          <a:lstStyle/>
          <a:p>
            <a:r>
              <a:rPr lang="en-US"/>
              <a:t>Hainton .NET - 2021-0727</a:t>
            </a:r>
            <a:endParaRPr lang="en-GB"/>
          </a:p>
        </p:txBody>
      </p:sp>
      <p:sp>
        <p:nvSpPr>
          <p:cNvPr id="8" name="Footer Placeholder 7">
            <a:extLst>
              <a:ext uri="{FF2B5EF4-FFF2-40B4-BE49-F238E27FC236}">
                <a16:creationId xmlns:a16="http://schemas.microsoft.com/office/drawing/2014/main" id="{D8A86372-BEDF-4E99-B5B4-6A9BC9760C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30D50C8-9B83-478E-B543-16354576F0D9}"/>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409234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82B6-4097-4BA4-AE9C-1A3C57B33E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D57C8B-CC85-4B2E-8593-1C97E4D14E0D}"/>
              </a:ext>
            </a:extLst>
          </p:cNvPr>
          <p:cNvSpPr>
            <a:spLocks noGrp="1"/>
          </p:cNvSpPr>
          <p:nvPr>
            <p:ph type="dt" sz="half" idx="10"/>
          </p:nvPr>
        </p:nvSpPr>
        <p:spPr/>
        <p:txBody>
          <a:bodyPr/>
          <a:lstStyle/>
          <a:p>
            <a:r>
              <a:rPr lang="en-US"/>
              <a:t>Hainton .NET - 2021-0727</a:t>
            </a:r>
            <a:endParaRPr lang="en-GB"/>
          </a:p>
        </p:txBody>
      </p:sp>
      <p:sp>
        <p:nvSpPr>
          <p:cNvPr id="4" name="Footer Placeholder 3">
            <a:extLst>
              <a:ext uri="{FF2B5EF4-FFF2-40B4-BE49-F238E27FC236}">
                <a16:creationId xmlns:a16="http://schemas.microsoft.com/office/drawing/2014/main" id="{DEA8AF15-B2E5-403D-BE84-2D4F0E066A4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B2D5FA-3D2F-4558-8643-67FB9CDC4557}"/>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336285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114A4-641A-433A-93F3-5173E12BD265}"/>
              </a:ext>
            </a:extLst>
          </p:cNvPr>
          <p:cNvSpPr>
            <a:spLocks noGrp="1"/>
          </p:cNvSpPr>
          <p:nvPr>
            <p:ph type="dt" sz="half" idx="10"/>
          </p:nvPr>
        </p:nvSpPr>
        <p:spPr/>
        <p:txBody>
          <a:bodyPr/>
          <a:lstStyle/>
          <a:p>
            <a:r>
              <a:rPr lang="en-US"/>
              <a:t>Hainton .NET - 2021-0727</a:t>
            </a:r>
            <a:endParaRPr lang="en-GB"/>
          </a:p>
        </p:txBody>
      </p:sp>
      <p:sp>
        <p:nvSpPr>
          <p:cNvPr id="3" name="Footer Placeholder 2">
            <a:extLst>
              <a:ext uri="{FF2B5EF4-FFF2-40B4-BE49-F238E27FC236}">
                <a16:creationId xmlns:a16="http://schemas.microsoft.com/office/drawing/2014/main" id="{0DC12221-4D4F-48AE-ABC1-56C4B7DFCB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A7B4D7-D0CA-455E-AD69-393BCDA85FD1}"/>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59237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9C2F-8D28-49B1-872D-D6DE756F8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5BDB54-794A-4D85-AB35-C559BBA64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395D34-F074-4021-8C11-AB20DE9AC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EECAA-A701-4DEA-8368-A2167D8439FA}"/>
              </a:ext>
            </a:extLst>
          </p:cNvPr>
          <p:cNvSpPr>
            <a:spLocks noGrp="1"/>
          </p:cNvSpPr>
          <p:nvPr>
            <p:ph type="dt" sz="half" idx="10"/>
          </p:nvPr>
        </p:nvSpPr>
        <p:spPr/>
        <p:txBody>
          <a:bodyPr/>
          <a:lstStyle/>
          <a:p>
            <a:r>
              <a:rPr lang="en-US"/>
              <a:t>Hainton .NET - 2021-0727</a:t>
            </a:r>
            <a:endParaRPr lang="en-GB"/>
          </a:p>
        </p:txBody>
      </p:sp>
      <p:sp>
        <p:nvSpPr>
          <p:cNvPr id="6" name="Footer Placeholder 5">
            <a:extLst>
              <a:ext uri="{FF2B5EF4-FFF2-40B4-BE49-F238E27FC236}">
                <a16:creationId xmlns:a16="http://schemas.microsoft.com/office/drawing/2014/main" id="{9BEB3596-72EC-487D-B53E-E879B4DE4D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4F1BA4-58A5-464D-A50B-A7E5D30B1029}"/>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57309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9EAD-59ED-474B-B3E5-874942623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E1F6D3-3C2A-4F2A-A0DB-A66483A52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40438A-A950-42EB-A502-B00FF1FE0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E0D85-B620-4AA0-AF0E-61CDCB399F3B}"/>
              </a:ext>
            </a:extLst>
          </p:cNvPr>
          <p:cNvSpPr>
            <a:spLocks noGrp="1"/>
          </p:cNvSpPr>
          <p:nvPr>
            <p:ph type="dt" sz="half" idx="10"/>
          </p:nvPr>
        </p:nvSpPr>
        <p:spPr/>
        <p:txBody>
          <a:bodyPr/>
          <a:lstStyle/>
          <a:p>
            <a:r>
              <a:rPr lang="en-US"/>
              <a:t>Hainton .NET - 2021-0727</a:t>
            </a:r>
            <a:endParaRPr lang="en-GB"/>
          </a:p>
        </p:txBody>
      </p:sp>
      <p:sp>
        <p:nvSpPr>
          <p:cNvPr id="6" name="Footer Placeholder 5">
            <a:extLst>
              <a:ext uri="{FF2B5EF4-FFF2-40B4-BE49-F238E27FC236}">
                <a16:creationId xmlns:a16="http://schemas.microsoft.com/office/drawing/2014/main" id="{78C36B58-C8C0-4FAE-BA08-340D0D6716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ED0655-B213-4B84-AF2D-61787068F119}"/>
              </a:ext>
            </a:extLst>
          </p:cNvPr>
          <p:cNvSpPr>
            <a:spLocks noGrp="1"/>
          </p:cNvSpPr>
          <p:nvPr>
            <p:ph type="sldNum" sz="quarter" idx="12"/>
          </p:nvPr>
        </p:nvSpPr>
        <p:spPr/>
        <p:txBody>
          <a:bodyPr/>
          <a:lstStyle/>
          <a:p>
            <a:fld id="{E4737D24-654E-4727-B4A0-9FF9A6C742DF}" type="slidenum">
              <a:rPr lang="en-GB" smtClean="0"/>
              <a:t>‹#›</a:t>
            </a:fld>
            <a:endParaRPr lang="en-GB"/>
          </a:p>
        </p:txBody>
      </p:sp>
    </p:spTree>
    <p:extLst>
      <p:ext uri="{BB962C8B-B14F-4D97-AF65-F5344CB8AC3E}">
        <p14:creationId xmlns:p14="http://schemas.microsoft.com/office/powerpoint/2010/main" val="158055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92193-C732-4932-B46F-030114631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926207-165F-4E68-B9FE-DA3679E13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24C700-E4EC-4AAD-A90F-CE3BB9C32A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Hainton .NET - 2021-0727</a:t>
            </a:r>
            <a:endParaRPr lang="en-GB"/>
          </a:p>
        </p:txBody>
      </p:sp>
      <p:sp>
        <p:nvSpPr>
          <p:cNvPr id="5" name="Footer Placeholder 4">
            <a:extLst>
              <a:ext uri="{FF2B5EF4-FFF2-40B4-BE49-F238E27FC236}">
                <a16:creationId xmlns:a16="http://schemas.microsoft.com/office/drawing/2014/main" id="{DBF78BA4-6E73-4D06-9220-DF6505CEE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9DE829A-5836-4CC5-A6F3-E597FA249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37D24-654E-4727-B4A0-9FF9A6C742DF}" type="slidenum">
              <a:rPr lang="en-GB" smtClean="0"/>
              <a:t>‹#›</a:t>
            </a:fld>
            <a:endParaRPr lang="en-GB"/>
          </a:p>
        </p:txBody>
      </p:sp>
    </p:spTree>
    <p:extLst>
      <p:ext uri="{BB962C8B-B14F-4D97-AF65-F5344CB8AC3E}">
        <p14:creationId xmlns:p14="http://schemas.microsoft.com/office/powerpoint/2010/main" val="245992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ulumi.com/docs/reference/pkg/"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AB9D-00E5-4009-810F-071C1693C2AD}"/>
              </a:ext>
            </a:extLst>
          </p:cNvPr>
          <p:cNvSpPr>
            <a:spLocks noGrp="1"/>
          </p:cNvSpPr>
          <p:nvPr>
            <p:ph type="ctrTitle"/>
          </p:nvPr>
        </p:nvSpPr>
        <p:spPr/>
        <p:txBody>
          <a:bodyPr/>
          <a:lstStyle/>
          <a:p>
            <a:r>
              <a:rPr lang="en-GB" dirty="0"/>
              <a:t>Cloud infrastructure as .NET code using </a:t>
            </a:r>
            <a:r>
              <a:rPr lang="en-GB" dirty="0" err="1"/>
              <a:t>Pulumi</a:t>
            </a:r>
            <a:endParaRPr lang="en-GB" dirty="0"/>
          </a:p>
        </p:txBody>
      </p:sp>
      <p:sp>
        <p:nvSpPr>
          <p:cNvPr id="3" name="Subtitle 2">
            <a:extLst>
              <a:ext uri="{FF2B5EF4-FFF2-40B4-BE49-F238E27FC236}">
                <a16:creationId xmlns:a16="http://schemas.microsoft.com/office/drawing/2014/main" id="{B1798F91-302A-4EA6-BDC9-ACF39FB7FF0F}"/>
              </a:ext>
            </a:extLst>
          </p:cNvPr>
          <p:cNvSpPr>
            <a:spLocks noGrp="1"/>
          </p:cNvSpPr>
          <p:nvPr>
            <p:ph type="subTitle" idx="1"/>
          </p:nvPr>
        </p:nvSpPr>
        <p:spPr/>
        <p:txBody>
          <a:bodyPr/>
          <a:lstStyle/>
          <a:p>
            <a:endParaRPr lang="en-GB" dirty="0"/>
          </a:p>
          <a:p>
            <a:r>
              <a:rPr lang="en-GB" dirty="0"/>
              <a:t>James Murphy - Programmer</a:t>
            </a:r>
          </a:p>
        </p:txBody>
      </p:sp>
      <p:sp>
        <p:nvSpPr>
          <p:cNvPr id="4" name="Date Placeholder 3">
            <a:extLst>
              <a:ext uri="{FF2B5EF4-FFF2-40B4-BE49-F238E27FC236}">
                <a16:creationId xmlns:a16="http://schemas.microsoft.com/office/drawing/2014/main" id="{92A02A2B-5F8C-4330-B4CF-3B4B40A69122}"/>
              </a:ext>
            </a:extLst>
          </p:cNvPr>
          <p:cNvSpPr>
            <a:spLocks noGrp="1"/>
          </p:cNvSpPr>
          <p:nvPr>
            <p:ph type="dt" sz="half" idx="10"/>
          </p:nvPr>
        </p:nvSpPr>
        <p:spPr/>
        <p:txBody>
          <a:bodyPr/>
          <a:lstStyle/>
          <a:p>
            <a:r>
              <a:rPr lang="en-US" dirty="0" err="1"/>
              <a:t>Hainton</a:t>
            </a:r>
            <a:r>
              <a:rPr lang="en-US" dirty="0"/>
              <a:t> .NET - 2021-07-27</a:t>
            </a:r>
            <a:endParaRPr lang="en-GB" dirty="0"/>
          </a:p>
        </p:txBody>
      </p:sp>
      <p:sp>
        <p:nvSpPr>
          <p:cNvPr id="5" name="Slide Number Placeholder 4">
            <a:extLst>
              <a:ext uri="{FF2B5EF4-FFF2-40B4-BE49-F238E27FC236}">
                <a16:creationId xmlns:a16="http://schemas.microsoft.com/office/drawing/2014/main" id="{6A89285C-4580-485A-9F3C-49DDF773B214}"/>
              </a:ext>
            </a:extLst>
          </p:cNvPr>
          <p:cNvSpPr>
            <a:spLocks noGrp="1"/>
          </p:cNvSpPr>
          <p:nvPr>
            <p:ph type="sldNum" sz="quarter" idx="12"/>
          </p:nvPr>
        </p:nvSpPr>
        <p:spPr/>
        <p:txBody>
          <a:bodyPr/>
          <a:lstStyle/>
          <a:p>
            <a:r>
              <a:rPr lang="en-GB"/>
              <a:t>@recumbent</a:t>
            </a:r>
            <a:endParaRPr lang="en-GB" dirty="0"/>
          </a:p>
        </p:txBody>
      </p:sp>
    </p:spTree>
    <p:extLst>
      <p:ext uri="{BB962C8B-B14F-4D97-AF65-F5344CB8AC3E}">
        <p14:creationId xmlns:p14="http://schemas.microsoft.com/office/powerpoint/2010/main" val="335274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976A4FB-0C35-4814-931F-ED3DE134C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61" y="321913"/>
            <a:ext cx="4146468" cy="6214173"/>
          </a:xfrm>
          <a:prstGeom prst="rect">
            <a:avLst/>
          </a:prstGeom>
        </p:spPr>
      </p:pic>
      <p:pic>
        <p:nvPicPr>
          <p:cNvPr id="7" name="Picture 6" descr="A picture containing automaton&#10;&#10;Description automatically generated">
            <a:extLst>
              <a:ext uri="{FF2B5EF4-FFF2-40B4-BE49-F238E27FC236}">
                <a16:creationId xmlns:a16="http://schemas.microsoft.com/office/drawing/2014/main" id="{802EC83D-E49D-4873-86CA-B6841D2F4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6574" y="321913"/>
            <a:ext cx="6086475" cy="3886200"/>
          </a:xfrm>
          <a:prstGeom prst="rect">
            <a:avLst/>
          </a:prstGeom>
        </p:spPr>
      </p:pic>
      <p:sp>
        <p:nvSpPr>
          <p:cNvPr id="8" name="TextBox 7">
            <a:extLst>
              <a:ext uri="{FF2B5EF4-FFF2-40B4-BE49-F238E27FC236}">
                <a16:creationId xmlns:a16="http://schemas.microsoft.com/office/drawing/2014/main" id="{9FBE934A-9433-4FA1-A25E-8A75B8273F30}"/>
              </a:ext>
            </a:extLst>
          </p:cNvPr>
          <p:cNvSpPr txBox="1"/>
          <p:nvPr/>
        </p:nvSpPr>
        <p:spPr>
          <a:xfrm>
            <a:off x="5391397" y="4797631"/>
            <a:ext cx="5696368" cy="1200329"/>
          </a:xfrm>
          <a:prstGeom prst="rect">
            <a:avLst/>
          </a:prstGeom>
          <a:noFill/>
        </p:spPr>
        <p:txBody>
          <a:bodyPr wrap="none" rtlCol="0">
            <a:spAutoFit/>
          </a:bodyPr>
          <a:lstStyle/>
          <a:p>
            <a:r>
              <a:rPr lang="en-GB" sz="7200" dirty="0"/>
              <a:t>Cognitive Load</a:t>
            </a:r>
          </a:p>
        </p:txBody>
      </p:sp>
      <p:sp>
        <p:nvSpPr>
          <p:cNvPr id="9" name="Date Placeholder 8">
            <a:extLst>
              <a:ext uri="{FF2B5EF4-FFF2-40B4-BE49-F238E27FC236}">
                <a16:creationId xmlns:a16="http://schemas.microsoft.com/office/drawing/2014/main" id="{56266156-5608-4F70-94B5-D89C55245F4D}"/>
              </a:ext>
            </a:extLst>
          </p:cNvPr>
          <p:cNvSpPr>
            <a:spLocks noGrp="1"/>
          </p:cNvSpPr>
          <p:nvPr>
            <p:ph type="dt" sz="half" idx="10"/>
          </p:nvPr>
        </p:nvSpPr>
        <p:spPr/>
        <p:txBody>
          <a:bodyPr/>
          <a:lstStyle/>
          <a:p>
            <a:r>
              <a:rPr lang="en-US"/>
              <a:t>Hainton .NET - 2021-0727</a:t>
            </a:r>
            <a:endParaRPr lang="en-GB"/>
          </a:p>
        </p:txBody>
      </p:sp>
      <p:sp>
        <p:nvSpPr>
          <p:cNvPr id="10" name="Slide Number Placeholder 9">
            <a:extLst>
              <a:ext uri="{FF2B5EF4-FFF2-40B4-BE49-F238E27FC236}">
                <a16:creationId xmlns:a16="http://schemas.microsoft.com/office/drawing/2014/main" id="{0A8ACD27-D388-4EBA-8760-BD9C47F2C6FC}"/>
              </a:ext>
            </a:extLst>
          </p:cNvPr>
          <p:cNvSpPr>
            <a:spLocks noGrp="1"/>
          </p:cNvSpPr>
          <p:nvPr>
            <p:ph type="sldNum" sz="quarter" idx="12"/>
          </p:nvPr>
        </p:nvSpPr>
        <p:spPr/>
        <p:txBody>
          <a:bodyPr/>
          <a:lstStyle/>
          <a:p>
            <a:fld id="{E4737D24-654E-4727-B4A0-9FF9A6C742DF}" type="slidenum">
              <a:rPr lang="en-GB" smtClean="0"/>
              <a:t>10</a:t>
            </a:fld>
            <a:endParaRPr lang="en-GB"/>
          </a:p>
        </p:txBody>
      </p:sp>
    </p:spTree>
    <p:extLst>
      <p:ext uri="{BB962C8B-B14F-4D97-AF65-F5344CB8AC3E}">
        <p14:creationId xmlns:p14="http://schemas.microsoft.com/office/powerpoint/2010/main" val="346433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49C7-C3D9-4984-BF70-A14726C933C3}"/>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6DCEB187-4712-48C8-AFFE-258934772552}"/>
              </a:ext>
            </a:extLst>
          </p:cNvPr>
          <p:cNvSpPr>
            <a:spLocks noGrp="1"/>
          </p:cNvSpPr>
          <p:nvPr>
            <p:ph idx="1"/>
          </p:nvPr>
        </p:nvSpPr>
        <p:spPr/>
        <p:txBody>
          <a:bodyPr/>
          <a:lstStyle/>
          <a:p>
            <a:r>
              <a:rPr lang="en-GB" dirty="0"/>
              <a:t>AWS - CDK (various languages)</a:t>
            </a:r>
          </a:p>
          <a:p>
            <a:r>
              <a:rPr lang="en-GB" dirty="0"/>
              <a:t>Azure -Farmer, Bicep (maybe)</a:t>
            </a:r>
          </a:p>
          <a:p>
            <a:r>
              <a:rPr lang="en-GB" dirty="0" err="1"/>
              <a:t>Pulumi</a:t>
            </a:r>
            <a:endParaRPr lang="en-GB" dirty="0"/>
          </a:p>
          <a:p>
            <a:pPr lvl="1"/>
            <a:r>
              <a:rPr lang="en-GB" dirty="0"/>
              <a:t>Multiple Services </a:t>
            </a:r>
          </a:p>
          <a:p>
            <a:pPr lvl="1"/>
            <a:r>
              <a:rPr lang="en-GB" dirty="0"/>
              <a:t>Python, Go, Typescript, .NET</a:t>
            </a:r>
          </a:p>
        </p:txBody>
      </p:sp>
      <p:sp>
        <p:nvSpPr>
          <p:cNvPr id="4" name="Date Placeholder 3">
            <a:extLst>
              <a:ext uri="{FF2B5EF4-FFF2-40B4-BE49-F238E27FC236}">
                <a16:creationId xmlns:a16="http://schemas.microsoft.com/office/drawing/2014/main" id="{2C67EFCC-E248-4337-9689-1BFB44FD60C7}"/>
              </a:ext>
            </a:extLst>
          </p:cNvPr>
          <p:cNvSpPr>
            <a:spLocks noGrp="1"/>
          </p:cNvSpPr>
          <p:nvPr>
            <p:ph type="dt" sz="half" idx="10"/>
          </p:nvPr>
        </p:nvSpPr>
        <p:spPr/>
        <p:txBody>
          <a:bodyPr/>
          <a:lstStyle/>
          <a:p>
            <a:r>
              <a:rPr lang="en-US"/>
              <a:t>Hainton .NET - 2021-0727</a:t>
            </a:r>
            <a:endParaRPr lang="en-GB"/>
          </a:p>
        </p:txBody>
      </p:sp>
      <p:sp>
        <p:nvSpPr>
          <p:cNvPr id="5" name="Slide Number Placeholder 4">
            <a:extLst>
              <a:ext uri="{FF2B5EF4-FFF2-40B4-BE49-F238E27FC236}">
                <a16:creationId xmlns:a16="http://schemas.microsoft.com/office/drawing/2014/main" id="{BD3C7227-4252-488F-9EE2-EE821A26C268}"/>
              </a:ext>
            </a:extLst>
          </p:cNvPr>
          <p:cNvSpPr>
            <a:spLocks noGrp="1"/>
          </p:cNvSpPr>
          <p:nvPr>
            <p:ph type="sldNum" sz="quarter" idx="12"/>
          </p:nvPr>
        </p:nvSpPr>
        <p:spPr/>
        <p:txBody>
          <a:bodyPr/>
          <a:lstStyle/>
          <a:p>
            <a:fld id="{E4737D24-654E-4727-B4A0-9FF9A6C742DF}" type="slidenum">
              <a:rPr lang="en-GB" smtClean="0"/>
              <a:t>11</a:t>
            </a:fld>
            <a:endParaRPr lang="en-GB"/>
          </a:p>
        </p:txBody>
      </p:sp>
    </p:spTree>
    <p:extLst>
      <p:ext uri="{BB962C8B-B14F-4D97-AF65-F5344CB8AC3E}">
        <p14:creationId xmlns:p14="http://schemas.microsoft.com/office/powerpoint/2010/main" val="16478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6CAC-E151-4F24-B593-8EEC6430BBB7}"/>
              </a:ext>
            </a:extLst>
          </p:cNvPr>
          <p:cNvSpPr>
            <a:spLocks noGrp="1"/>
          </p:cNvSpPr>
          <p:nvPr>
            <p:ph type="title"/>
          </p:nvPr>
        </p:nvSpPr>
        <p:spPr/>
        <p:txBody>
          <a:bodyPr>
            <a:normAutofit/>
          </a:bodyPr>
          <a:lstStyle/>
          <a:p>
            <a:r>
              <a:rPr lang="en-GB" sz="4400" b="0" kern="1200" dirty="0">
                <a:solidFill>
                  <a:schemeClr val="tx1"/>
                </a:solidFill>
                <a:effectLst/>
                <a:latin typeface="+mj-lt"/>
                <a:ea typeface="+mj-ea"/>
                <a:cs typeface="+mj-cs"/>
              </a:rPr>
              <a:t>Good things</a:t>
            </a:r>
            <a:endParaRPr lang="en-GB" dirty="0"/>
          </a:p>
        </p:txBody>
      </p:sp>
      <p:sp>
        <p:nvSpPr>
          <p:cNvPr id="3" name="Content Placeholder 2">
            <a:extLst>
              <a:ext uri="{FF2B5EF4-FFF2-40B4-BE49-F238E27FC236}">
                <a16:creationId xmlns:a16="http://schemas.microsoft.com/office/drawing/2014/main" id="{99A649FA-C44A-4A78-BF94-AE4D23519724}"/>
              </a:ext>
            </a:extLst>
          </p:cNvPr>
          <p:cNvSpPr>
            <a:spLocks noGrp="1"/>
          </p:cNvSpPr>
          <p:nvPr>
            <p:ph idx="1"/>
          </p:nvPr>
        </p:nvSpPr>
        <p:spPr/>
        <p:txBody>
          <a:bodyPr/>
          <a:lstStyle/>
          <a:p>
            <a:pPr lvl="0"/>
            <a:r>
              <a:rPr lang="en-GB" sz="4400" b="0" kern="1200" dirty="0">
                <a:solidFill>
                  <a:schemeClr val="tx1"/>
                </a:solidFill>
                <a:effectLst/>
                <a:latin typeface="+mj-lt"/>
                <a:ea typeface="+mj-ea"/>
                <a:cs typeface="+mj-cs"/>
              </a:rPr>
              <a:t>Repeatable</a:t>
            </a:r>
          </a:p>
          <a:p>
            <a:pPr lvl="0"/>
            <a:r>
              <a:rPr lang="en-GB" sz="4400" b="0" kern="1200" dirty="0">
                <a:solidFill>
                  <a:schemeClr val="tx1"/>
                </a:solidFill>
                <a:effectLst/>
                <a:latin typeface="+mj-lt"/>
                <a:ea typeface="+mj-ea"/>
                <a:cs typeface="+mj-cs"/>
              </a:rPr>
              <a:t>Deploy to multiple environments</a:t>
            </a:r>
          </a:p>
          <a:p>
            <a:pPr lvl="0"/>
            <a:r>
              <a:rPr lang="en-GB" sz="4400" b="0" kern="1200" dirty="0">
                <a:solidFill>
                  <a:schemeClr val="tx1"/>
                </a:solidFill>
                <a:effectLst/>
                <a:latin typeface="+mj-lt"/>
                <a:ea typeface="+mj-ea"/>
                <a:cs typeface="+mj-cs"/>
              </a:rPr>
              <a:t>Deploy at whim</a:t>
            </a:r>
          </a:p>
          <a:p>
            <a:pPr lvl="0"/>
            <a:r>
              <a:rPr lang="en-GB" sz="4400" b="0" kern="1200" dirty="0">
                <a:solidFill>
                  <a:schemeClr val="tx1"/>
                </a:solidFill>
                <a:effectLst/>
                <a:latin typeface="+mj-lt"/>
                <a:ea typeface="+mj-ea"/>
                <a:cs typeface="+mj-cs"/>
              </a:rPr>
              <a:t>Version controlled</a:t>
            </a:r>
          </a:p>
        </p:txBody>
      </p:sp>
      <p:sp>
        <p:nvSpPr>
          <p:cNvPr id="4" name="Date Placeholder 3">
            <a:extLst>
              <a:ext uri="{FF2B5EF4-FFF2-40B4-BE49-F238E27FC236}">
                <a16:creationId xmlns:a16="http://schemas.microsoft.com/office/drawing/2014/main" id="{26B06044-0E20-4811-B35F-1B7B29A8BEA1}"/>
              </a:ext>
            </a:extLst>
          </p:cNvPr>
          <p:cNvSpPr>
            <a:spLocks noGrp="1"/>
          </p:cNvSpPr>
          <p:nvPr>
            <p:ph type="dt" sz="half" idx="10"/>
          </p:nvPr>
        </p:nvSpPr>
        <p:spPr/>
        <p:txBody>
          <a:bodyPr/>
          <a:lstStyle/>
          <a:p>
            <a:r>
              <a:rPr lang="en-US"/>
              <a:t>Hainton .NET - 2021-0727</a:t>
            </a:r>
            <a:endParaRPr lang="en-GB"/>
          </a:p>
        </p:txBody>
      </p:sp>
      <p:sp>
        <p:nvSpPr>
          <p:cNvPr id="5" name="Slide Number Placeholder 4">
            <a:extLst>
              <a:ext uri="{FF2B5EF4-FFF2-40B4-BE49-F238E27FC236}">
                <a16:creationId xmlns:a16="http://schemas.microsoft.com/office/drawing/2014/main" id="{6E5AF8FD-1B3C-47E5-AFDA-3545FD07601D}"/>
              </a:ext>
            </a:extLst>
          </p:cNvPr>
          <p:cNvSpPr>
            <a:spLocks noGrp="1"/>
          </p:cNvSpPr>
          <p:nvPr>
            <p:ph type="sldNum" sz="quarter" idx="12"/>
          </p:nvPr>
        </p:nvSpPr>
        <p:spPr/>
        <p:txBody>
          <a:bodyPr/>
          <a:lstStyle/>
          <a:p>
            <a:fld id="{E4737D24-654E-4727-B4A0-9FF9A6C742DF}" type="slidenum">
              <a:rPr lang="en-GB" smtClean="0"/>
              <a:t>12</a:t>
            </a:fld>
            <a:endParaRPr lang="en-GB"/>
          </a:p>
        </p:txBody>
      </p:sp>
    </p:spTree>
    <p:extLst>
      <p:ext uri="{BB962C8B-B14F-4D97-AF65-F5344CB8AC3E}">
        <p14:creationId xmlns:p14="http://schemas.microsoft.com/office/powerpoint/2010/main" val="137073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2A4F-0D85-4312-9870-D493417AD07E}"/>
              </a:ext>
            </a:extLst>
          </p:cNvPr>
          <p:cNvSpPr>
            <a:spLocks noGrp="1"/>
          </p:cNvSpPr>
          <p:nvPr>
            <p:ph type="title"/>
          </p:nvPr>
        </p:nvSpPr>
        <p:spPr/>
        <p:txBody>
          <a:bodyPr/>
          <a:lstStyle/>
          <a:p>
            <a:r>
              <a:rPr lang="en-GB" dirty="0" err="1"/>
              <a:t>Pulumi</a:t>
            </a:r>
            <a:endParaRPr lang="en-GB" dirty="0"/>
          </a:p>
        </p:txBody>
      </p:sp>
      <p:sp>
        <p:nvSpPr>
          <p:cNvPr id="3" name="Content Placeholder 2">
            <a:extLst>
              <a:ext uri="{FF2B5EF4-FFF2-40B4-BE49-F238E27FC236}">
                <a16:creationId xmlns:a16="http://schemas.microsoft.com/office/drawing/2014/main" id="{B8967D64-F3B3-452E-BD57-E2543C4A67FC}"/>
              </a:ext>
            </a:extLst>
          </p:cNvPr>
          <p:cNvSpPr>
            <a:spLocks noGrp="1"/>
          </p:cNvSpPr>
          <p:nvPr>
            <p:ph idx="1"/>
          </p:nvPr>
        </p:nvSpPr>
        <p:spPr/>
        <p:txBody>
          <a:bodyPr/>
          <a:lstStyle/>
          <a:p>
            <a:r>
              <a:rPr lang="en-GB" sz="2800" b="0" kern="1200" dirty="0">
                <a:solidFill>
                  <a:schemeClr val="tx1"/>
                </a:solidFill>
                <a:effectLst/>
                <a:latin typeface="+mn-lt"/>
                <a:ea typeface="+mn-ea"/>
                <a:cs typeface="+mn-cs"/>
              </a:rPr>
              <a:t>Language independence</a:t>
            </a:r>
          </a:p>
          <a:p>
            <a:r>
              <a:rPr lang="en-GB" sz="2800" b="0" kern="1200" dirty="0">
                <a:solidFill>
                  <a:schemeClr val="tx1"/>
                </a:solidFill>
                <a:effectLst/>
                <a:latin typeface="+mn-lt"/>
                <a:ea typeface="+mn-ea"/>
                <a:cs typeface="+mn-cs"/>
              </a:rPr>
              <a:t>Deployment management</a:t>
            </a:r>
          </a:p>
          <a:p>
            <a:r>
              <a:rPr lang="en-GB" sz="2800" b="0" kern="1200" dirty="0">
                <a:solidFill>
                  <a:schemeClr val="tx1"/>
                </a:solidFill>
                <a:effectLst/>
                <a:latin typeface="+mn-lt"/>
                <a:ea typeface="+mn-ea"/>
                <a:cs typeface="+mn-cs"/>
              </a:rPr>
              <a:t>Platform independence</a:t>
            </a:r>
          </a:p>
        </p:txBody>
      </p:sp>
      <p:sp>
        <p:nvSpPr>
          <p:cNvPr id="4" name="Date Placeholder 3">
            <a:extLst>
              <a:ext uri="{FF2B5EF4-FFF2-40B4-BE49-F238E27FC236}">
                <a16:creationId xmlns:a16="http://schemas.microsoft.com/office/drawing/2014/main" id="{63F99060-4A59-4D73-ADB8-CB4F0EB3FBF3}"/>
              </a:ext>
            </a:extLst>
          </p:cNvPr>
          <p:cNvSpPr>
            <a:spLocks noGrp="1"/>
          </p:cNvSpPr>
          <p:nvPr>
            <p:ph type="dt" sz="half" idx="10"/>
          </p:nvPr>
        </p:nvSpPr>
        <p:spPr/>
        <p:txBody>
          <a:bodyPr/>
          <a:lstStyle/>
          <a:p>
            <a:r>
              <a:rPr lang="en-US"/>
              <a:t>Hainton .NET - 2021-0727</a:t>
            </a:r>
            <a:endParaRPr lang="en-GB"/>
          </a:p>
        </p:txBody>
      </p:sp>
      <p:sp>
        <p:nvSpPr>
          <p:cNvPr id="5" name="Slide Number Placeholder 4">
            <a:extLst>
              <a:ext uri="{FF2B5EF4-FFF2-40B4-BE49-F238E27FC236}">
                <a16:creationId xmlns:a16="http://schemas.microsoft.com/office/drawing/2014/main" id="{6946EFA4-03C0-4DBA-A45D-51CB941E6C80}"/>
              </a:ext>
            </a:extLst>
          </p:cNvPr>
          <p:cNvSpPr>
            <a:spLocks noGrp="1"/>
          </p:cNvSpPr>
          <p:nvPr>
            <p:ph type="sldNum" sz="quarter" idx="12"/>
          </p:nvPr>
        </p:nvSpPr>
        <p:spPr/>
        <p:txBody>
          <a:bodyPr/>
          <a:lstStyle/>
          <a:p>
            <a:fld id="{E4737D24-654E-4727-B4A0-9FF9A6C742DF}" type="slidenum">
              <a:rPr lang="en-GB" smtClean="0"/>
              <a:t>13</a:t>
            </a:fld>
            <a:endParaRPr lang="en-GB"/>
          </a:p>
        </p:txBody>
      </p:sp>
    </p:spTree>
    <p:extLst>
      <p:ext uri="{BB962C8B-B14F-4D97-AF65-F5344CB8AC3E}">
        <p14:creationId xmlns:p14="http://schemas.microsoft.com/office/powerpoint/2010/main" val="315854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9214B-499E-490F-8B30-5331B951010C}"/>
              </a:ext>
            </a:extLst>
          </p:cNvPr>
          <p:cNvSpPr>
            <a:spLocks noGrp="1"/>
          </p:cNvSpPr>
          <p:nvPr>
            <p:ph type="ctrTitle"/>
          </p:nvPr>
        </p:nvSpPr>
        <p:spPr/>
        <p:txBody>
          <a:bodyPr/>
          <a:lstStyle/>
          <a:p>
            <a:r>
              <a:rPr lang="en-GB" dirty="0" err="1">
                <a:hlinkClick r:id="rId2"/>
              </a:rPr>
              <a:t>Pulumi</a:t>
            </a:r>
            <a:r>
              <a:rPr lang="en-GB" dirty="0">
                <a:hlinkClick r:id="rId2"/>
              </a:rPr>
              <a:t> Providers</a:t>
            </a:r>
            <a:endParaRPr lang="en-GB" dirty="0"/>
          </a:p>
        </p:txBody>
      </p:sp>
      <p:sp>
        <p:nvSpPr>
          <p:cNvPr id="3" name="Content Placeholder 2">
            <a:extLst>
              <a:ext uri="{FF2B5EF4-FFF2-40B4-BE49-F238E27FC236}">
                <a16:creationId xmlns:a16="http://schemas.microsoft.com/office/drawing/2014/main" id="{DCF8C3B8-CF1B-42BE-9849-991E1BE2970F}"/>
              </a:ext>
            </a:extLst>
          </p:cNvPr>
          <p:cNvSpPr>
            <a:spLocks noGrp="1"/>
          </p:cNvSpPr>
          <p:nvPr>
            <p:ph type="subTitle" idx="1"/>
          </p:nvPr>
        </p:nvSpPr>
        <p:spPr/>
        <p:txBody>
          <a:bodyPr/>
          <a:lstStyle/>
          <a:p>
            <a:endParaRPr lang="en-GB" dirty="0"/>
          </a:p>
        </p:txBody>
      </p:sp>
      <p:sp>
        <p:nvSpPr>
          <p:cNvPr id="5" name="Date Placeholder 4">
            <a:extLst>
              <a:ext uri="{FF2B5EF4-FFF2-40B4-BE49-F238E27FC236}">
                <a16:creationId xmlns:a16="http://schemas.microsoft.com/office/drawing/2014/main" id="{F1341D20-EEBC-4A98-8975-DB228B5A2DB3}"/>
              </a:ext>
            </a:extLst>
          </p:cNvPr>
          <p:cNvSpPr>
            <a:spLocks noGrp="1"/>
          </p:cNvSpPr>
          <p:nvPr>
            <p:ph type="dt" sz="half" idx="10"/>
          </p:nvPr>
        </p:nvSpPr>
        <p:spPr/>
        <p:txBody>
          <a:bodyPr/>
          <a:lstStyle/>
          <a:p>
            <a:r>
              <a:rPr lang="en-US"/>
              <a:t>Hainton .NET - 2021-0727</a:t>
            </a:r>
            <a:endParaRPr lang="en-GB" dirty="0"/>
          </a:p>
        </p:txBody>
      </p:sp>
      <p:sp>
        <p:nvSpPr>
          <p:cNvPr id="6" name="Slide Number Placeholder 5">
            <a:extLst>
              <a:ext uri="{FF2B5EF4-FFF2-40B4-BE49-F238E27FC236}">
                <a16:creationId xmlns:a16="http://schemas.microsoft.com/office/drawing/2014/main" id="{52BBC62E-3108-40ED-AEAD-A4D43A87094C}"/>
              </a:ext>
            </a:extLst>
          </p:cNvPr>
          <p:cNvSpPr>
            <a:spLocks noGrp="1"/>
          </p:cNvSpPr>
          <p:nvPr>
            <p:ph type="sldNum" sz="quarter" idx="12"/>
          </p:nvPr>
        </p:nvSpPr>
        <p:spPr/>
        <p:txBody>
          <a:bodyPr/>
          <a:lstStyle/>
          <a:p>
            <a:r>
              <a:rPr lang="en-GB"/>
              <a:t>@recumbent</a:t>
            </a:r>
            <a:endParaRPr lang="en-GB" dirty="0"/>
          </a:p>
        </p:txBody>
      </p:sp>
    </p:spTree>
    <p:extLst>
      <p:ext uri="{BB962C8B-B14F-4D97-AF65-F5344CB8AC3E}">
        <p14:creationId xmlns:p14="http://schemas.microsoft.com/office/powerpoint/2010/main" val="330262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93E8-014A-4A65-B930-DCB435728145}"/>
              </a:ext>
            </a:extLst>
          </p:cNvPr>
          <p:cNvSpPr>
            <a:spLocks noGrp="1"/>
          </p:cNvSpPr>
          <p:nvPr>
            <p:ph type="ctrTitle"/>
          </p:nvPr>
        </p:nvSpPr>
        <p:spPr/>
        <p:txBody>
          <a:bodyPr/>
          <a:lstStyle/>
          <a:p>
            <a:r>
              <a:rPr lang="en-GB" dirty="0"/>
              <a:t>Show me the code…</a:t>
            </a:r>
          </a:p>
        </p:txBody>
      </p:sp>
      <p:sp>
        <p:nvSpPr>
          <p:cNvPr id="4" name="Subtitle 3">
            <a:extLst>
              <a:ext uri="{FF2B5EF4-FFF2-40B4-BE49-F238E27FC236}">
                <a16:creationId xmlns:a16="http://schemas.microsoft.com/office/drawing/2014/main" id="{C2418018-8EE0-44E7-AC45-2DD07B936F80}"/>
              </a:ext>
            </a:extLst>
          </p:cNvPr>
          <p:cNvSpPr>
            <a:spLocks noGrp="1"/>
          </p:cNvSpPr>
          <p:nvPr>
            <p:ph type="subTitle" idx="1"/>
          </p:nvPr>
        </p:nvSpPr>
        <p:spPr/>
        <p:txBody>
          <a:bodyPr/>
          <a:lstStyle/>
          <a:p>
            <a:endParaRPr lang="en-GB"/>
          </a:p>
        </p:txBody>
      </p:sp>
      <p:sp>
        <p:nvSpPr>
          <p:cNvPr id="5" name="Date Placeholder 4">
            <a:extLst>
              <a:ext uri="{FF2B5EF4-FFF2-40B4-BE49-F238E27FC236}">
                <a16:creationId xmlns:a16="http://schemas.microsoft.com/office/drawing/2014/main" id="{30C2A937-5D20-417F-8271-91BDB7C575AA}"/>
              </a:ext>
            </a:extLst>
          </p:cNvPr>
          <p:cNvSpPr>
            <a:spLocks noGrp="1"/>
          </p:cNvSpPr>
          <p:nvPr>
            <p:ph type="dt" sz="half" idx="10"/>
          </p:nvPr>
        </p:nvSpPr>
        <p:spPr/>
        <p:txBody>
          <a:bodyPr/>
          <a:lstStyle/>
          <a:p>
            <a:r>
              <a:rPr lang="en-US"/>
              <a:t>Hainton .NET - 2021-0727</a:t>
            </a:r>
            <a:endParaRPr lang="en-GB" dirty="0"/>
          </a:p>
        </p:txBody>
      </p:sp>
      <p:sp>
        <p:nvSpPr>
          <p:cNvPr id="6" name="Slide Number Placeholder 5">
            <a:extLst>
              <a:ext uri="{FF2B5EF4-FFF2-40B4-BE49-F238E27FC236}">
                <a16:creationId xmlns:a16="http://schemas.microsoft.com/office/drawing/2014/main" id="{BEAD7143-5FEF-48A8-82C8-36990786EDF4}"/>
              </a:ext>
            </a:extLst>
          </p:cNvPr>
          <p:cNvSpPr>
            <a:spLocks noGrp="1"/>
          </p:cNvSpPr>
          <p:nvPr>
            <p:ph type="sldNum" sz="quarter" idx="12"/>
          </p:nvPr>
        </p:nvSpPr>
        <p:spPr/>
        <p:txBody>
          <a:bodyPr/>
          <a:lstStyle/>
          <a:p>
            <a:r>
              <a:rPr lang="en-GB"/>
              <a:t>@recumbent</a:t>
            </a:r>
            <a:endParaRPr lang="en-GB" dirty="0"/>
          </a:p>
        </p:txBody>
      </p:sp>
    </p:spTree>
    <p:extLst>
      <p:ext uri="{BB962C8B-B14F-4D97-AF65-F5344CB8AC3E}">
        <p14:creationId xmlns:p14="http://schemas.microsoft.com/office/powerpoint/2010/main" val="380146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1A2-CC75-4444-A9A5-005538B6AFB2}"/>
              </a:ext>
            </a:extLst>
          </p:cNvPr>
          <p:cNvSpPr>
            <a:spLocks noGrp="1"/>
          </p:cNvSpPr>
          <p:nvPr>
            <p:ph type="title" idx="4294967295"/>
          </p:nvPr>
        </p:nvSpPr>
        <p:spPr>
          <a:xfrm>
            <a:off x="0" y="365125"/>
            <a:ext cx="10515600" cy="1325563"/>
          </a:xfrm>
        </p:spPr>
        <p:txBody>
          <a:bodyPr/>
          <a:lstStyle/>
          <a:p>
            <a:br>
              <a:rPr lang="en-GB" dirty="0"/>
            </a:br>
            <a:endParaRPr lang="en-GB" dirty="0"/>
          </a:p>
        </p:txBody>
      </p:sp>
      <p:pic>
        <p:nvPicPr>
          <p:cNvPr id="5" name="Picture 4" descr="A picture containing text, clock&#10;&#10;Description automatically generated">
            <a:extLst>
              <a:ext uri="{FF2B5EF4-FFF2-40B4-BE49-F238E27FC236}">
                <a16:creationId xmlns:a16="http://schemas.microsoft.com/office/drawing/2014/main" id="{DF76AB8A-B3A6-4BF7-9F19-854877262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260" y="1517351"/>
            <a:ext cx="7931480" cy="4274186"/>
          </a:xfrm>
          <a:prstGeom prst="rect">
            <a:avLst/>
          </a:prstGeom>
        </p:spPr>
      </p:pic>
      <p:sp>
        <p:nvSpPr>
          <p:cNvPr id="6" name="Date Placeholder 5">
            <a:extLst>
              <a:ext uri="{FF2B5EF4-FFF2-40B4-BE49-F238E27FC236}">
                <a16:creationId xmlns:a16="http://schemas.microsoft.com/office/drawing/2014/main" id="{C3B28494-5C0C-40D9-995D-7F8DEBD66EB3}"/>
              </a:ext>
            </a:extLst>
          </p:cNvPr>
          <p:cNvSpPr>
            <a:spLocks noGrp="1"/>
          </p:cNvSpPr>
          <p:nvPr>
            <p:ph type="dt" sz="half" idx="10"/>
          </p:nvPr>
        </p:nvSpPr>
        <p:spPr/>
        <p:txBody>
          <a:bodyPr/>
          <a:lstStyle/>
          <a:p>
            <a:r>
              <a:rPr lang="en-US"/>
              <a:t>Hainton .NET - 2021-0727</a:t>
            </a:r>
            <a:endParaRPr lang="en-GB"/>
          </a:p>
        </p:txBody>
      </p:sp>
      <p:sp>
        <p:nvSpPr>
          <p:cNvPr id="7" name="Slide Number Placeholder 6">
            <a:extLst>
              <a:ext uri="{FF2B5EF4-FFF2-40B4-BE49-F238E27FC236}">
                <a16:creationId xmlns:a16="http://schemas.microsoft.com/office/drawing/2014/main" id="{277EFC5E-FA16-4F47-B8A8-323AC08931DB}"/>
              </a:ext>
            </a:extLst>
          </p:cNvPr>
          <p:cNvSpPr>
            <a:spLocks noGrp="1"/>
          </p:cNvSpPr>
          <p:nvPr>
            <p:ph type="sldNum" sz="quarter" idx="12"/>
          </p:nvPr>
        </p:nvSpPr>
        <p:spPr/>
        <p:txBody>
          <a:bodyPr/>
          <a:lstStyle/>
          <a:p>
            <a:fld id="{E4737D24-654E-4727-B4A0-9FF9A6C742DF}" type="slidenum">
              <a:rPr lang="en-GB" smtClean="0"/>
              <a:t>16</a:t>
            </a:fld>
            <a:endParaRPr lang="en-GB"/>
          </a:p>
        </p:txBody>
      </p:sp>
    </p:spTree>
    <p:extLst>
      <p:ext uri="{BB962C8B-B14F-4D97-AF65-F5344CB8AC3E}">
        <p14:creationId xmlns:p14="http://schemas.microsoft.com/office/powerpoint/2010/main" val="19982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209E-8BD4-4265-8969-0A5ED1964537}"/>
              </a:ext>
            </a:extLst>
          </p:cNvPr>
          <p:cNvSpPr>
            <a:spLocks noGrp="1"/>
          </p:cNvSpPr>
          <p:nvPr>
            <p:ph type="title"/>
          </p:nvPr>
        </p:nvSpPr>
        <p:spPr/>
        <p:txBody>
          <a:bodyPr/>
          <a:lstStyle/>
          <a:p>
            <a:r>
              <a:rPr lang="en-GB" dirty="0"/>
              <a:t>What have I missed?</a:t>
            </a:r>
          </a:p>
        </p:txBody>
      </p:sp>
      <p:sp>
        <p:nvSpPr>
          <p:cNvPr id="3" name="Content Placeholder 2">
            <a:extLst>
              <a:ext uri="{FF2B5EF4-FFF2-40B4-BE49-F238E27FC236}">
                <a16:creationId xmlns:a16="http://schemas.microsoft.com/office/drawing/2014/main" id="{B02A3CC1-C0C5-4751-987C-E3A415D7483A}"/>
              </a:ext>
            </a:extLst>
          </p:cNvPr>
          <p:cNvSpPr>
            <a:spLocks noGrp="1"/>
          </p:cNvSpPr>
          <p:nvPr>
            <p:ph idx="1"/>
          </p:nvPr>
        </p:nvSpPr>
        <p:spPr/>
        <p:txBody>
          <a:bodyPr/>
          <a:lstStyle/>
          <a:p>
            <a:r>
              <a:rPr lang="en-GB" dirty="0"/>
              <a:t>Multiple stacks</a:t>
            </a:r>
          </a:p>
          <a:p>
            <a:pPr lvl="1"/>
            <a:r>
              <a:rPr lang="en-GB" dirty="0"/>
              <a:t>Pulling outputs from one stack as inputs to another</a:t>
            </a:r>
          </a:p>
          <a:p>
            <a:r>
              <a:rPr lang="en-GB" dirty="0"/>
              <a:t>Compiled stack code</a:t>
            </a:r>
          </a:p>
          <a:p>
            <a:r>
              <a:rPr lang="en-GB" dirty="0"/>
              <a:t>Automated Testing</a:t>
            </a:r>
          </a:p>
          <a:p>
            <a:r>
              <a:rPr lang="en-GB" dirty="0"/>
              <a:t>Automation API – run </a:t>
            </a:r>
            <a:r>
              <a:rPr lang="en-GB" dirty="0" err="1"/>
              <a:t>Pulumi</a:t>
            </a:r>
            <a:r>
              <a:rPr lang="en-GB" dirty="0"/>
              <a:t> from </a:t>
            </a:r>
            <a:r>
              <a:rPr lang="en-GB" i="1" dirty="0"/>
              <a:t>your </a:t>
            </a:r>
            <a:r>
              <a:rPr lang="en-GB" dirty="0"/>
              <a:t>code</a:t>
            </a:r>
          </a:p>
          <a:p>
            <a:r>
              <a:rPr lang="en-GB" dirty="0"/>
              <a:t>Hooks into other services</a:t>
            </a:r>
          </a:p>
        </p:txBody>
      </p:sp>
      <p:sp>
        <p:nvSpPr>
          <p:cNvPr id="4" name="Date Placeholder 3">
            <a:extLst>
              <a:ext uri="{FF2B5EF4-FFF2-40B4-BE49-F238E27FC236}">
                <a16:creationId xmlns:a16="http://schemas.microsoft.com/office/drawing/2014/main" id="{AA58A560-E5D0-41A0-9C8A-331F30A23F7D}"/>
              </a:ext>
            </a:extLst>
          </p:cNvPr>
          <p:cNvSpPr>
            <a:spLocks noGrp="1"/>
          </p:cNvSpPr>
          <p:nvPr>
            <p:ph type="dt" sz="half" idx="10"/>
          </p:nvPr>
        </p:nvSpPr>
        <p:spPr/>
        <p:txBody>
          <a:bodyPr/>
          <a:lstStyle/>
          <a:p>
            <a:r>
              <a:rPr lang="en-US"/>
              <a:t>Hainton .NET - 2021-0727</a:t>
            </a:r>
            <a:endParaRPr lang="en-GB"/>
          </a:p>
        </p:txBody>
      </p:sp>
      <p:sp>
        <p:nvSpPr>
          <p:cNvPr id="5" name="Slide Number Placeholder 4">
            <a:extLst>
              <a:ext uri="{FF2B5EF4-FFF2-40B4-BE49-F238E27FC236}">
                <a16:creationId xmlns:a16="http://schemas.microsoft.com/office/drawing/2014/main" id="{D2C2E043-2382-4DE9-9935-963C9D553671}"/>
              </a:ext>
            </a:extLst>
          </p:cNvPr>
          <p:cNvSpPr>
            <a:spLocks noGrp="1"/>
          </p:cNvSpPr>
          <p:nvPr>
            <p:ph type="sldNum" sz="quarter" idx="12"/>
          </p:nvPr>
        </p:nvSpPr>
        <p:spPr/>
        <p:txBody>
          <a:bodyPr/>
          <a:lstStyle/>
          <a:p>
            <a:fld id="{E4737D24-654E-4727-B4A0-9FF9A6C742DF}" type="slidenum">
              <a:rPr lang="en-GB" smtClean="0"/>
              <a:t>17</a:t>
            </a:fld>
            <a:endParaRPr lang="en-GB"/>
          </a:p>
        </p:txBody>
      </p:sp>
    </p:spTree>
    <p:extLst>
      <p:ext uri="{BB962C8B-B14F-4D97-AF65-F5344CB8AC3E}">
        <p14:creationId xmlns:p14="http://schemas.microsoft.com/office/powerpoint/2010/main" val="247438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69215-9457-445C-8E3A-D65FFAEE8E05}"/>
              </a:ext>
            </a:extLst>
          </p:cNvPr>
          <p:cNvSpPr>
            <a:spLocks noGrp="1"/>
          </p:cNvSpPr>
          <p:nvPr>
            <p:ph type="ctrTitle"/>
          </p:nvPr>
        </p:nvSpPr>
        <p:spPr/>
        <p:txBody>
          <a:bodyPr/>
          <a:lstStyle/>
          <a:p>
            <a:r>
              <a:rPr lang="en-GB" dirty="0"/>
              <a:t>Thank you!</a:t>
            </a:r>
          </a:p>
        </p:txBody>
      </p:sp>
      <p:sp>
        <p:nvSpPr>
          <p:cNvPr id="5" name="Subtitle 4">
            <a:extLst>
              <a:ext uri="{FF2B5EF4-FFF2-40B4-BE49-F238E27FC236}">
                <a16:creationId xmlns:a16="http://schemas.microsoft.com/office/drawing/2014/main" id="{2AF6CBE5-2E74-446F-9EA0-0F3B7E287547}"/>
              </a:ext>
            </a:extLst>
          </p:cNvPr>
          <p:cNvSpPr>
            <a:spLocks noGrp="1"/>
          </p:cNvSpPr>
          <p:nvPr>
            <p:ph type="subTitle" idx="1"/>
          </p:nvPr>
        </p:nvSpPr>
        <p:spPr/>
        <p:txBody>
          <a:bodyPr/>
          <a:lstStyle/>
          <a:p>
            <a:r>
              <a:rPr lang="en-GB" dirty="0"/>
              <a:t>Questions…?</a:t>
            </a:r>
          </a:p>
        </p:txBody>
      </p:sp>
      <p:sp>
        <p:nvSpPr>
          <p:cNvPr id="6" name="Date Placeholder 5">
            <a:extLst>
              <a:ext uri="{FF2B5EF4-FFF2-40B4-BE49-F238E27FC236}">
                <a16:creationId xmlns:a16="http://schemas.microsoft.com/office/drawing/2014/main" id="{BDF7E8D4-F41A-4311-A5CA-3A87A017F1D9}"/>
              </a:ext>
            </a:extLst>
          </p:cNvPr>
          <p:cNvSpPr>
            <a:spLocks noGrp="1"/>
          </p:cNvSpPr>
          <p:nvPr>
            <p:ph type="dt" sz="half" idx="10"/>
          </p:nvPr>
        </p:nvSpPr>
        <p:spPr/>
        <p:txBody>
          <a:bodyPr/>
          <a:lstStyle/>
          <a:p>
            <a:r>
              <a:rPr lang="en-US"/>
              <a:t>Hainton .NET - 2021-0727</a:t>
            </a:r>
            <a:endParaRPr lang="en-GB" dirty="0"/>
          </a:p>
        </p:txBody>
      </p:sp>
      <p:sp>
        <p:nvSpPr>
          <p:cNvPr id="7" name="Slide Number Placeholder 6">
            <a:extLst>
              <a:ext uri="{FF2B5EF4-FFF2-40B4-BE49-F238E27FC236}">
                <a16:creationId xmlns:a16="http://schemas.microsoft.com/office/drawing/2014/main" id="{24067DB7-67DF-4FBC-B694-C9BDE53DEC81}"/>
              </a:ext>
            </a:extLst>
          </p:cNvPr>
          <p:cNvSpPr>
            <a:spLocks noGrp="1"/>
          </p:cNvSpPr>
          <p:nvPr>
            <p:ph type="sldNum" sz="quarter" idx="12"/>
          </p:nvPr>
        </p:nvSpPr>
        <p:spPr/>
        <p:txBody>
          <a:bodyPr/>
          <a:lstStyle/>
          <a:p>
            <a:r>
              <a:rPr lang="en-GB"/>
              <a:t>@recumbent</a:t>
            </a:r>
            <a:endParaRPr lang="en-GB" dirty="0"/>
          </a:p>
        </p:txBody>
      </p:sp>
    </p:spTree>
    <p:extLst>
      <p:ext uri="{BB962C8B-B14F-4D97-AF65-F5344CB8AC3E}">
        <p14:creationId xmlns:p14="http://schemas.microsoft.com/office/powerpoint/2010/main" val="295373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earch Machines 380Z desktop computer">
            <a:extLst>
              <a:ext uri="{FF2B5EF4-FFF2-40B4-BE49-F238E27FC236}">
                <a16:creationId xmlns:a16="http://schemas.microsoft.com/office/drawing/2014/main" id="{D3616E10-018E-4ACF-AFF3-0D513713F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352" y="0"/>
            <a:ext cx="8049296" cy="6858000"/>
          </a:xfrm>
          <a:prstGeom prst="rect">
            <a:avLst/>
          </a:prstGeom>
        </p:spPr>
      </p:pic>
      <p:sp>
        <p:nvSpPr>
          <p:cNvPr id="6" name="Date Placeholder 5">
            <a:extLst>
              <a:ext uri="{FF2B5EF4-FFF2-40B4-BE49-F238E27FC236}">
                <a16:creationId xmlns:a16="http://schemas.microsoft.com/office/drawing/2014/main" id="{E7DE0512-2435-4AEC-A534-06D5DB8274D6}"/>
              </a:ext>
            </a:extLst>
          </p:cNvPr>
          <p:cNvSpPr>
            <a:spLocks noGrp="1"/>
          </p:cNvSpPr>
          <p:nvPr>
            <p:ph type="dt" sz="half" idx="10"/>
          </p:nvPr>
        </p:nvSpPr>
        <p:spPr/>
        <p:txBody>
          <a:bodyPr/>
          <a:lstStyle/>
          <a:p>
            <a:r>
              <a:rPr lang="en-US"/>
              <a:t>Hainton .NET - 2021-0727</a:t>
            </a:r>
            <a:endParaRPr lang="en-GB"/>
          </a:p>
        </p:txBody>
      </p:sp>
      <p:sp>
        <p:nvSpPr>
          <p:cNvPr id="7" name="Slide Number Placeholder 6">
            <a:extLst>
              <a:ext uri="{FF2B5EF4-FFF2-40B4-BE49-F238E27FC236}">
                <a16:creationId xmlns:a16="http://schemas.microsoft.com/office/drawing/2014/main" id="{5FD741BC-47E8-4BDB-9A2A-8F6DB76547D8}"/>
              </a:ext>
            </a:extLst>
          </p:cNvPr>
          <p:cNvSpPr>
            <a:spLocks noGrp="1"/>
          </p:cNvSpPr>
          <p:nvPr>
            <p:ph type="sldNum" sz="quarter" idx="12"/>
          </p:nvPr>
        </p:nvSpPr>
        <p:spPr/>
        <p:txBody>
          <a:bodyPr/>
          <a:lstStyle/>
          <a:p>
            <a:fld id="{E4737D24-654E-4727-B4A0-9FF9A6C742DF}" type="slidenum">
              <a:rPr lang="en-GB" smtClean="0"/>
              <a:t>2</a:t>
            </a:fld>
            <a:endParaRPr lang="en-GB"/>
          </a:p>
        </p:txBody>
      </p:sp>
    </p:spTree>
    <p:extLst>
      <p:ext uri="{BB962C8B-B14F-4D97-AF65-F5344CB8AC3E}">
        <p14:creationId xmlns:p14="http://schemas.microsoft.com/office/powerpoint/2010/main" val="88297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with medium confidence">
            <a:extLst>
              <a:ext uri="{FF2B5EF4-FFF2-40B4-BE49-F238E27FC236}">
                <a16:creationId xmlns:a16="http://schemas.microsoft.com/office/drawing/2014/main" id="{AC7B4192-D9C5-4647-B7EA-1BBE27F0A0BE}"/>
              </a:ext>
            </a:extLst>
          </p:cNvPr>
          <p:cNvPicPr>
            <a:picLocks noChangeAspect="1"/>
          </p:cNvPicPr>
          <p:nvPr/>
        </p:nvPicPr>
        <p:blipFill>
          <a:blip r:embed="rId2"/>
          <a:stretch>
            <a:fillRect/>
          </a:stretch>
        </p:blipFill>
        <p:spPr>
          <a:xfrm>
            <a:off x="2721157" y="2710418"/>
            <a:ext cx="6749686" cy="1683451"/>
          </a:xfrm>
          <a:prstGeom prst="rect">
            <a:avLst/>
          </a:prstGeom>
        </p:spPr>
      </p:pic>
      <p:sp>
        <p:nvSpPr>
          <p:cNvPr id="6" name="Date Placeholder 5">
            <a:extLst>
              <a:ext uri="{FF2B5EF4-FFF2-40B4-BE49-F238E27FC236}">
                <a16:creationId xmlns:a16="http://schemas.microsoft.com/office/drawing/2014/main" id="{B9873E67-C6CA-49A3-9894-723001120FAB}"/>
              </a:ext>
            </a:extLst>
          </p:cNvPr>
          <p:cNvSpPr>
            <a:spLocks noGrp="1"/>
          </p:cNvSpPr>
          <p:nvPr>
            <p:ph type="dt" sz="half" idx="10"/>
          </p:nvPr>
        </p:nvSpPr>
        <p:spPr/>
        <p:txBody>
          <a:bodyPr/>
          <a:lstStyle/>
          <a:p>
            <a:r>
              <a:rPr lang="en-US"/>
              <a:t>Hainton .NET - 2021-0727</a:t>
            </a:r>
            <a:endParaRPr lang="en-GB"/>
          </a:p>
        </p:txBody>
      </p:sp>
      <p:sp>
        <p:nvSpPr>
          <p:cNvPr id="7" name="Slide Number Placeholder 6">
            <a:extLst>
              <a:ext uri="{FF2B5EF4-FFF2-40B4-BE49-F238E27FC236}">
                <a16:creationId xmlns:a16="http://schemas.microsoft.com/office/drawing/2014/main" id="{31AD5902-CD85-4888-AD7B-FF35D943EA5D}"/>
              </a:ext>
            </a:extLst>
          </p:cNvPr>
          <p:cNvSpPr>
            <a:spLocks noGrp="1"/>
          </p:cNvSpPr>
          <p:nvPr>
            <p:ph type="sldNum" sz="quarter" idx="12"/>
          </p:nvPr>
        </p:nvSpPr>
        <p:spPr/>
        <p:txBody>
          <a:bodyPr/>
          <a:lstStyle/>
          <a:p>
            <a:fld id="{E4737D24-654E-4727-B4A0-9FF9A6C742DF}" type="slidenum">
              <a:rPr lang="en-GB" smtClean="0"/>
              <a:t>3</a:t>
            </a:fld>
            <a:endParaRPr lang="en-GB"/>
          </a:p>
        </p:txBody>
      </p:sp>
    </p:spTree>
    <p:extLst>
      <p:ext uri="{BB962C8B-B14F-4D97-AF65-F5344CB8AC3E}">
        <p14:creationId xmlns:p14="http://schemas.microsoft.com/office/powerpoint/2010/main" val="128388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815F-73B4-42D4-910A-E7029514E1F9}"/>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FAE9C1D-73D6-4C52-9C8F-CA29F259E960}"/>
              </a:ext>
            </a:extLst>
          </p:cNvPr>
          <p:cNvSpPr>
            <a:spLocks noGrp="1"/>
          </p:cNvSpPr>
          <p:nvPr>
            <p:ph idx="1"/>
          </p:nvPr>
        </p:nvSpPr>
        <p:spPr/>
        <p:txBody>
          <a:bodyPr/>
          <a:lstStyle/>
          <a:p>
            <a:r>
              <a:rPr lang="en-GB" dirty="0"/>
              <a:t>What is infrastructure as code?</a:t>
            </a:r>
          </a:p>
          <a:p>
            <a:r>
              <a:rPr lang="en-GB" dirty="0"/>
              <a:t>Why is it a good idea?</a:t>
            </a:r>
          </a:p>
          <a:p>
            <a:r>
              <a:rPr lang="en-GB" dirty="0"/>
              <a:t>If it </a:t>
            </a:r>
            <a:r>
              <a:rPr lang="en-GB" i="1" dirty="0"/>
              <a:t>is</a:t>
            </a:r>
            <a:r>
              <a:rPr lang="en-GB" dirty="0"/>
              <a:t> a good idea, why </a:t>
            </a:r>
            <a:r>
              <a:rPr lang="en-GB" dirty="0" err="1"/>
              <a:t>Pulumi</a:t>
            </a:r>
            <a:r>
              <a:rPr lang="en-GB" dirty="0"/>
              <a:t>?</a:t>
            </a:r>
          </a:p>
        </p:txBody>
      </p:sp>
      <p:sp>
        <p:nvSpPr>
          <p:cNvPr id="4" name="Date Placeholder 3">
            <a:extLst>
              <a:ext uri="{FF2B5EF4-FFF2-40B4-BE49-F238E27FC236}">
                <a16:creationId xmlns:a16="http://schemas.microsoft.com/office/drawing/2014/main" id="{DA300761-38B8-480F-A233-7FD172A387BE}"/>
              </a:ext>
            </a:extLst>
          </p:cNvPr>
          <p:cNvSpPr>
            <a:spLocks noGrp="1"/>
          </p:cNvSpPr>
          <p:nvPr>
            <p:ph type="dt" sz="half" idx="10"/>
          </p:nvPr>
        </p:nvSpPr>
        <p:spPr/>
        <p:txBody>
          <a:bodyPr/>
          <a:lstStyle/>
          <a:p>
            <a:r>
              <a:rPr lang="en-US"/>
              <a:t>Hainton .NET - 2021-0727</a:t>
            </a:r>
            <a:endParaRPr lang="en-GB"/>
          </a:p>
        </p:txBody>
      </p:sp>
      <p:sp>
        <p:nvSpPr>
          <p:cNvPr id="5" name="Slide Number Placeholder 4">
            <a:extLst>
              <a:ext uri="{FF2B5EF4-FFF2-40B4-BE49-F238E27FC236}">
                <a16:creationId xmlns:a16="http://schemas.microsoft.com/office/drawing/2014/main" id="{A61CD7B6-7782-420B-B63B-CB0712F7F51A}"/>
              </a:ext>
            </a:extLst>
          </p:cNvPr>
          <p:cNvSpPr>
            <a:spLocks noGrp="1"/>
          </p:cNvSpPr>
          <p:nvPr>
            <p:ph type="sldNum" sz="quarter" idx="12"/>
          </p:nvPr>
        </p:nvSpPr>
        <p:spPr/>
        <p:txBody>
          <a:bodyPr/>
          <a:lstStyle/>
          <a:p>
            <a:fld id="{E4737D24-654E-4727-B4A0-9FF9A6C742DF}" type="slidenum">
              <a:rPr lang="en-GB" smtClean="0"/>
              <a:t>4</a:t>
            </a:fld>
            <a:endParaRPr lang="en-GB"/>
          </a:p>
        </p:txBody>
      </p:sp>
    </p:spTree>
    <p:extLst>
      <p:ext uri="{BB962C8B-B14F-4D97-AF65-F5344CB8AC3E}">
        <p14:creationId xmlns:p14="http://schemas.microsoft.com/office/powerpoint/2010/main" val="288352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CDA9-03FC-4338-9828-3CF083E2DFA6}"/>
              </a:ext>
            </a:extLst>
          </p:cNvPr>
          <p:cNvSpPr>
            <a:spLocks noGrp="1"/>
          </p:cNvSpPr>
          <p:nvPr>
            <p:ph type="ctrTitle"/>
          </p:nvPr>
        </p:nvSpPr>
        <p:spPr/>
        <p:txBody>
          <a:bodyPr/>
          <a:lstStyle/>
          <a:p>
            <a:r>
              <a:rPr lang="en-GB" dirty="0"/>
              <a:t>What</a:t>
            </a:r>
            <a:r>
              <a:rPr lang="en-GB" baseline="0" dirty="0"/>
              <a:t> do we do?</a:t>
            </a:r>
            <a:endParaRPr lang="en-GB" dirty="0"/>
          </a:p>
        </p:txBody>
      </p:sp>
      <p:sp>
        <p:nvSpPr>
          <p:cNvPr id="4" name="Subtitle 3">
            <a:extLst>
              <a:ext uri="{FF2B5EF4-FFF2-40B4-BE49-F238E27FC236}">
                <a16:creationId xmlns:a16="http://schemas.microsoft.com/office/drawing/2014/main" id="{248FE7D4-890D-49DF-B34F-B50A1264E7DD}"/>
              </a:ext>
            </a:extLst>
          </p:cNvPr>
          <p:cNvSpPr>
            <a:spLocks noGrp="1"/>
          </p:cNvSpPr>
          <p:nvPr>
            <p:ph type="subTitle" idx="1"/>
          </p:nvPr>
        </p:nvSpPr>
        <p:spPr/>
        <p:txBody>
          <a:bodyPr/>
          <a:lstStyle/>
          <a:p>
            <a:r>
              <a:rPr lang="en-GB" dirty="0"/>
              <a:t>Convert problems into cloud deployed solutions…</a:t>
            </a:r>
          </a:p>
        </p:txBody>
      </p:sp>
      <p:sp>
        <p:nvSpPr>
          <p:cNvPr id="5" name="Date Placeholder 4">
            <a:extLst>
              <a:ext uri="{FF2B5EF4-FFF2-40B4-BE49-F238E27FC236}">
                <a16:creationId xmlns:a16="http://schemas.microsoft.com/office/drawing/2014/main" id="{802C1B79-B40A-47FB-B088-30827913CF56}"/>
              </a:ext>
            </a:extLst>
          </p:cNvPr>
          <p:cNvSpPr>
            <a:spLocks noGrp="1"/>
          </p:cNvSpPr>
          <p:nvPr>
            <p:ph type="dt" sz="half" idx="10"/>
          </p:nvPr>
        </p:nvSpPr>
        <p:spPr/>
        <p:txBody>
          <a:bodyPr/>
          <a:lstStyle/>
          <a:p>
            <a:r>
              <a:rPr lang="en-US"/>
              <a:t>Hainton .NET - 2021-0727</a:t>
            </a:r>
            <a:endParaRPr lang="en-GB" dirty="0"/>
          </a:p>
        </p:txBody>
      </p:sp>
      <p:sp>
        <p:nvSpPr>
          <p:cNvPr id="6" name="Slide Number Placeholder 5">
            <a:extLst>
              <a:ext uri="{FF2B5EF4-FFF2-40B4-BE49-F238E27FC236}">
                <a16:creationId xmlns:a16="http://schemas.microsoft.com/office/drawing/2014/main" id="{15503BE5-A3BF-4035-A240-272CCCF9DEF9}"/>
              </a:ext>
            </a:extLst>
          </p:cNvPr>
          <p:cNvSpPr>
            <a:spLocks noGrp="1"/>
          </p:cNvSpPr>
          <p:nvPr>
            <p:ph type="sldNum" sz="quarter" idx="12"/>
          </p:nvPr>
        </p:nvSpPr>
        <p:spPr/>
        <p:txBody>
          <a:bodyPr/>
          <a:lstStyle/>
          <a:p>
            <a:r>
              <a:rPr lang="en-GB"/>
              <a:t>@recumbent</a:t>
            </a:r>
            <a:endParaRPr lang="en-GB" dirty="0"/>
          </a:p>
        </p:txBody>
      </p:sp>
    </p:spTree>
    <p:extLst>
      <p:ext uri="{BB962C8B-B14F-4D97-AF65-F5344CB8AC3E}">
        <p14:creationId xmlns:p14="http://schemas.microsoft.com/office/powerpoint/2010/main" val="286972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3801-D9F4-4795-B962-E2CFB7BE2B2C}"/>
              </a:ext>
            </a:extLst>
          </p:cNvPr>
          <p:cNvSpPr>
            <a:spLocks noGrp="1"/>
          </p:cNvSpPr>
          <p:nvPr>
            <p:ph type="title"/>
          </p:nvPr>
        </p:nvSpPr>
        <p:spPr/>
        <p:txBody>
          <a:bodyPr/>
          <a:lstStyle/>
          <a:p>
            <a:r>
              <a:rPr lang="en-GB" dirty="0"/>
              <a:t>Learning from others</a:t>
            </a:r>
          </a:p>
        </p:txBody>
      </p:sp>
      <p:pic>
        <p:nvPicPr>
          <p:cNvPr id="5" name="Content Placeholder 4" descr="A picture containing text, writing implement, stationary, screenshot&#10;&#10;Description automatically generated">
            <a:extLst>
              <a:ext uri="{FF2B5EF4-FFF2-40B4-BE49-F238E27FC236}">
                <a16:creationId xmlns:a16="http://schemas.microsoft.com/office/drawing/2014/main" id="{8DCDE29F-1B41-41BB-A3D1-C2C99F806F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7308" y="1637040"/>
            <a:ext cx="3039720" cy="4351338"/>
          </a:xfrm>
        </p:spPr>
      </p:pic>
      <p:pic>
        <p:nvPicPr>
          <p:cNvPr id="7" name="Picture 6" descr="Graphical user interface, website&#10;&#10;Description automatically generated">
            <a:extLst>
              <a:ext uri="{FF2B5EF4-FFF2-40B4-BE49-F238E27FC236}">
                <a16:creationId xmlns:a16="http://schemas.microsoft.com/office/drawing/2014/main" id="{29952432-204F-4F8A-AF3C-2D6542BE2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2220" y="1766412"/>
            <a:ext cx="3165559" cy="4092595"/>
          </a:xfrm>
          <a:prstGeom prst="rect">
            <a:avLst/>
          </a:prstGeom>
        </p:spPr>
      </p:pic>
      <p:sp>
        <p:nvSpPr>
          <p:cNvPr id="8" name="Date Placeholder 7">
            <a:extLst>
              <a:ext uri="{FF2B5EF4-FFF2-40B4-BE49-F238E27FC236}">
                <a16:creationId xmlns:a16="http://schemas.microsoft.com/office/drawing/2014/main" id="{57D3EFE1-E985-48C4-9115-BF592590646D}"/>
              </a:ext>
            </a:extLst>
          </p:cNvPr>
          <p:cNvSpPr>
            <a:spLocks noGrp="1"/>
          </p:cNvSpPr>
          <p:nvPr>
            <p:ph type="dt" sz="half" idx="10"/>
          </p:nvPr>
        </p:nvSpPr>
        <p:spPr/>
        <p:txBody>
          <a:bodyPr/>
          <a:lstStyle/>
          <a:p>
            <a:r>
              <a:rPr lang="en-US"/>
              <a:t>Hainton .NET - 2021-0727</a:t>
            </a:r>
            <a:endParaRPr lang="en-GB"/>
          </a:p>
        </p:txBody>
      </p:sp>
      <p:sp>
        <p:nvSpPr>
          <p:cNvPr id="9" name="Slide Number Placeholder 8">
            <a:extLst>
              <a:ext uri="{FF2B5EF4-FFF2-40B4-BE49-F238E27FC236}">
                <a16:creationId xmlns:a16="http://schemas.microsoft.com/office/drawing/2014/main" id="{7C0C294D-FB06-4FF2-8AAB-4DF5650B5493}"/>
              </a:ext>
            </a:extLst>
          </p:cNvPr>
          <p:cNvSpPr>
            <a:spLocks noGrp="1"/>
          </p:cNvSpPr>
          <p:nvPr>
            <p:ph type="sldNum" sz="quarter" idx="12"/>
          </p:nvPr>
        </p:nvSpPr>
        <p:spPr/>
        <p:txBody>
          <a:bodyPr/>
          <a:lstStyle/>
          <a:p>
            <a:fld id="{E4737D24-654E-4727-B4A0-9FF9A6C742DF}" type="slidenum">
              <a:rPr lang="en-GB" smtClean="0"/>
              <a:t>6</a:t>
            </a:fld>
            <a:endParaRPr lang="en-GB"/>
          </a:p>
        </p:txBody>
      </p:sp>
    </p:spTree>
    <p:extLst>
      <p:ext uri="{BB962C8B-B14F-4D97-AF65-F5344CB8AC3E}">
        <p14:creationId xmlns:p14="http://schemas.microsoft.com/office/powerpoint/2010/main" val="51982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A7D-31DD-4C2A-8C6C-50AB95F65E68}"/>
              </a:ext>
            </a:extLst>
          </p:cNvPr>
          <p:cNvSpPr>
            <a:spLocks noGrp="1"/>
          </p:cNvSpPr>
          <p:nvPr>
            <p:ph type="ctrTitle"/>
          </p:nvPr>
        </p:nvSpPr>
        <p:spPr/>
        <p:txBody>
          <a:bodyPr/>
          <a:lstStyle/>
          <a:p>
            <a:r>
              <a:rPr lang="en-GB" dirty="0"/>
              <a:t>Automat</a:t>
            </a:r>
            <a:r>
              <a:rPr lang="en-GB" baseline="0" dirty="0"/>
              <a:t>e! Everything!</a:t>
            </a:r>
            <a:endParaRPr lang="en-GB" dirty="0"/>
          </a:p>
        </p:txBody>
      </p:sp>
      <p:sp>
        <p:nvSpPr>
          <p:cNvPr id="4" name="Subtitle 3">
            <a:extLst>
              <a:ext uri="{FF2B5EF4-FFF2-40B4-BE49-F238E27FC236}">
                <a16:creationId xmlns:a16="http://schemas.microsoft.com/office/drawing/2014/main" id="{A82FEF2C-F8EC-4FAF-B17F-82DC1C23641D}"/>
              </a:ext>
            </a:extLst>
          </p:cNvPr>
          <p:cNvSpPr>
            <a:spLocks noGrp="1"/>
          </p:cNvSpPr>
          <p:nvPr>
            <p:ph type="subTitle" idx="1"/>
          </p:nvPr>
        </p:nvSpPr>
        <p:spPr/>
        <p:txBody>
          <a:bodyPr/>
          <a:lstStyle/>
          <a:p>
            <a:r>
              <a:rPr lang="en-GB" dirty="0"/>
              <a:t>Including deployment</a:t>
            </a:r>
          </a:p>
        </p:txBody>
      </p:sp>
      <p:sp>
        <p:nvSpPr>
          <p:cNvPr id="5" name="Date Placeholder 4">
            <a:extLst>
              <a:ext uri="{FF2B5EF4-FFF2-40B4-BE49-F238E27FC236}">
                <a16:creationId xmlns:a16="http://schemas.microsoft.com/office/drawing/2014/main" id="{E4936A77-458A-43D0-8758-3CA8A13D5B28}"/>
              </a:ext>
            </a:extLst>
          </p:cNvPr>
          <p:cNvSpPr>
            <a:spLocks noGrp="1"/>
          </p:cNvSpPr>
          <p:nvPr>
            <p:ph type="dt" sz="half" idx="10"/>
          </p:nvPr>
        </p:nvSpPr>
        <p:spPr/>
        <p:txBody>
          <a:bodyPr/>
          <a:lstStyle/>
          <a:p>
            <a:r>
              <a:rPr lang="en-US"/>
              <a:t>Hainton .NET - 2021-0727</a:t>
            </a:r>
            <a:endParaRPr lang="en-GB" dirty="0"/>
          </a:p>
        </p:txBody>
      </p:sp>
      <p:sp>
        <p:nvSpPr>
          <p:cNvPr id="6" name="Slide Number Placeholder 5">
            <a:extLst>
              <a:ext uri="{FF2B5EF4-FFF2-40B4-BE49-F238E27FC236}">
                <a16:creationId xmlns:a16="http://schemas.microsoft.com/office/drawing/2014/main" id="{A804FA22-01B7-4E8B-BC85-FD53ABF5AE9B}"/>
              </a:ext>
            </a:extLst>
          </p:cNvPr>
          <p:cNvSpPr>
            <a:spLocks noGrp="1"/>
          </p:cNvSpPr>
          <p:nvPr>
            <p:ph type="sldNum" sz="quarter" idx="12"/>
          </p:nvPr>
        </p:nvSpPr>
        <p:spPr/>
        <p:txBody>
          <a:bodyPr/>
          <a:lstStyle/>
          <a:p>
            <a:r>
              <a:rPr lang="en-GB"/>
              <a:t>@recumbent</a:t>
            </a:r>
            <a:endParaRPr lang="en-GB" dirty="0"/>
          </a:p>
        </p:txBody>
      </p:sp>
    </p:spTree>
    <p:extLst>
      <p:ext uri="{BB962C8B-B14F-4D97-AF65-F5344CB8AC3E}">
        <p14:creationId xmlns:p14="http://schemas.microsoft.com/office/powerpoint/2010/main" val="99268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6A9F1-63CE-4818-9544-7BAB35C73C9F}"/>
              </a:ext>
            </a:extLst>
          </p:cNvPr>
          <p:cNvSpPr>
            <a:spLocks noGrp="1"/>
          </p:cNvSpPr>
          <p:nvPr>
            <p:ph type="ctrTitle"/>
          </p:nvPr>
        </p:nvSpPr>
        <p:spPr/>
        <p:txBody>
          <a:bodyPr/>
          <a:lstStyle/>
          <a:p>
            <a:r>
              <a:rPr lang="en-GB" dirty="0"/>
              <a:t>Scripting…?</a:t>
            </a:r>
          </a:p>
        </p:txBody>
      </p:sp>
      <p:sp>
        <p:nvSpPr>
          <p:cNvPr id="5" name="Subtitle 4">
            <a:extLst>
              <a:ext uri="{FF2B5EF4-FFF2-40B4-BE49-F238E27FC236}">
                <a16:creationId xmlns:a16="http://schemas.microsoft.com/office/drawing/2014/main" id="{98BF5C0D-7E9C-4049-8DE4-F07E0E1D102B}"/>
              </a:ext>
            </a:extLst>
          </p:cNvPr>
          <p:cNvSpPr>
            <a:spLocks noGrp="1"/>
          </p:cNvSpPr>
          <p:nvPr>
            <p:ph type="subTitle" idx="1"/>
          </p:nvPr>
        </p:nvSpPr>
        <p:spPr/>
        <p:txBody>
          <a:bodyPr/>
          <a:lstStyle/>
          <a:p>
            <a:endParaRPr lang="en-GB"/>
          </a:p>
        </p:txBody>
      </p:sp>
      <p:sp>
        <p:nvSpPr>
          <p:cNvPr id="6" name="Date Placeholder 5">
            <a:extLst>
              <a:ext uri="{FF2B5EF4-FFF2-40B4-BE49-F238E27FC236}">
                <a16:creationId xmlns:a16="http://schemas.microsoft.com/office/drawing/2014/main" id="{63ABCEFB-AFB7-4140-8548-D528B2F70BBE}"/>
              </a:ext>
            </a:extLst>
          </p:cNvPr>
          <p:cNvSpPr>
            <a:spLocks noGrp="1"/>
          </p:cNvSpPr>
          <p:nvPr>
            <p:ph type="dt" sz="half" idx="10"/>
          </p:nvPr>
        </p:nvSpPr>
        <p:spPr/>
        <p:txBody>
          <a:bodyPr/>
          <a:lstStyle/>
          <a:p>
            <a:r>
              <a:rPr lang="en-US"/>
              <a:t>Hainton .NET - 2021-0727</a:t>
            </a:r>
            <a:endParaRPr lang="en-GB" dirty="0"/>
          </a:p>
        </p:txBody>
      </p:sp>
      <p:sp>
        <p:nvSpPr>
          <p:cNvPr id="7" name="Slide Number Placeholder 6">
            <a:extLst>
              <a:ext uri="{FF2B5EF4-FFF2-40B4-BE49-F238E27FC236}">
                <a16:creationId xmlns:a16="http://schemas.microsoft.com/office/drawing/2014/main" id="{BB8FE2DE-F814-420B-ADC8-268D2AF3D270}"/>
              </a:ext>
            </a:extLst>
          </p:cNvPr>
          <p:cNvSpPr>
            <a:spLocks noGrp="1"/>
          </p:cNvSpPr>
          <p:nvPr>
            <p:ph type="sldNum" sz="quarter" idx="12"/>
          </p:nvPr>
        </p:nvSpPr>
        <p:spPr/>
        <p:txBody>
          <a:bodyPr/>
          <a:lstStyle/>
          <a:p>
            <a:r>
              <a:rPr lang="en-GB"/>
              <a:t>@recumbent</a:t>
            </a:r>
            <a:endParaRPr lang="en-GB" dirty="0"/>
          </a:p>
        </p:txBody>
      </p:sp>
    </p:spTree>
    <p:extLst>
      <p:ext uri="{BB962C8B-B14F-4D97-AF65-F5344CB8AC3E}">
        <p14:creationId xmlns:p14="http://schemas.microsoft.com/office/powerpoint/2010/main" val="145406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30EAEC-1297-4B6C-B1FB-E66BD8E7F43A}"/>
              </a:ext>
            </a:extLst>
          </p:cNvPr>
          <p:cNvSpPr>
            <a:spLocks noGrp="1"/>
          </p:cNvSpPr>
          <p:nvPr>
            <p:ph type="title"/>
          </p:nvPr>
        </p:nvSpPr>
        <p:spPr/>
        <p:txBody>
          <a:bodyPr/>
          <a:lstStyle/>
          <a:p>
            <a:r>
              <a:rPr lang="en-GB" dirty="0"/>
              <a:t>Desired State Configuration</a:t>
            </a:r>
          </a:p>
        </p:txBody>
      </p:sp>
      <p:pic>
        <p:nvPicPr>
          <p:cNvPr id="11" name="Content Placeholder 10" descr="A picture containing text, person, indoor&#10;&#10;Description automatically generated">
            <a:extLst>
              <a:ext uri="{FF2B5EF4-FFF2-40B4-BE49-F238E27FC236}">
                <a16:creationId xmlns:a16="http://schemas.microsoft.com/office/drawing/2014/main" id="{0DBFE935-BC5E-4154-AE7F-F3D1C432FC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7062" y="1934369"/>
            <a:ext cx="5857875" cy="4133850"/>
          </a:xfrm>
        </p:spPr>
      </p:pic>
      <p:sp>
        <p:nvSpPr>
          <p:cNvPr id="12" name="Date Placeholder 11">
            <a:extLst>
              <a:ext uri="{FF2B5EF4-FFF2-40B4-BE49-F238E27FC236}">
                <a16:creationId xmlns:a16="http://schemas.microsoft.com/office/drawing/2014/main" id="{A6EEA819-82E0-47FF-9821-242DF49AA4EE}"/>
              </a:ext>
            </a:extLst>
          </p:cNvPr>
          <p:cNvSpPr>
            <a:spLocks noGrp="1"/>
          </p:cNvSpPr>
          <p:nvPr>
            <p:ph type="dt" sz="half" idx="10"/>
          </p:nvPr>
        </p:nvSpPr>
        <p:spPr/>
        <p:txBody>
          <a:bodyPr/>
          <a:lstStyle/>
          <a:p>
            <a:r>
              <a:rPr lang="en-US"/>
              <a:t>Hainton .NET - 2021-0727</a:t>
            </a:r>
            <a:endParaRPr lang="en-GB"/>
          </a:p>
        </p:txBody>
      </p:sp>
      <p:sp>
        <p:nvSpPr>
          <p:cNvPr id="13" name="Slide Number Placeholder 12">
            <a:extLst>
              <a:ext uri="{FF2B5EF4-FFF2-40B4-BE49-F238E27FC236}">
                <a16:creationId xmlns:a16="http://schemas.microsoft.com/office/drawing/2014/main" id="{E66E1D35-9774-455F-8273-D30E5B58E75B}"/>
              </a:ext>
            </a:extLst>
          </p:cNvPr>
          <p:cNvSpPr>
            <a:spLocks noGrp="1"/>
          </p:cNvSpPr>
          <p:nvPr>
            <p:ph type="sldNum" sz="quarter" idx="12"/>
          </p:nvPr>
        </p:nvSpPr>
        <p:spPr/>
        <p:txBody>
          <a:bodyPr/>
          <a:lstStyle/>
          <a:p>
            <a:fld id="{E4737D24-654E-4727-B4A0-9FF9A6C742DF}" type="slidenum">
              <a:rPr lang="en-GB" smtClean="0"/>
              <a:t>9</a:t>
            </a:fld>
            <a:endParaRPr lang="en-GB"/>
          </a:p>
        </p:txBody>
      </p:sp>
    </p:spTree>
    <p:extLst>
      <p:ext uri="{BB962C8B-B14F-4D97-AF65-F5344CB8AC3E}">
        <p14:creationId xmlns:p14="http://schemas.microsoft.com/office/powerpoint/2010/main" val="119822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921</Words>
  <Application>Microsoft Office PowerPoint</Application>
  <PresentationFormat>Widescreen</PresentationFormat>
  <Paragraphs>109</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Cloud infrastructure as .NET code using Pulumi</vt:lpstr>
      <vt:lpstr>PowerPoint Presentation</vt:lpstr>
      <vt:lpstr>PowerPoint Presentation</vt:lpstr>
      <vt:lpstr>Questions</vt:lpstr>
      <vt:lpstr>What do we do?</vt:lpstr>
      <vt:lpstr>Learning from others</vt:lpstr>
      <vt:lpstr>Automate! Everything!</vt:lpstr>
      <vt:lpstr>Scripting…?</vt:lpstr>
      <vt:lpstr>Desired State Configuration</vt:lpstr>
      <vt:lpstr>PowerPoint Presentation</vt:lpstr>
      <vt:lpstr>Code…</vt:lpstr>
      <vt:lpstr>Good things</vt:lpstr>
      <vt:lpstr>Pulumi</vt:lpstr>
      <vt:lpstr>Pulumi Providers</vt:lpstr>
      <vt:lpstr>Show me the code…</vt:lpstr>
      <vt:lpstr> </vt:lpstr>
      <vt:lpstr>What have I missed?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infrastructure as .NET code using Pulumi</dc:title>
  <dc:creator>James Murphy</dc:creator>
  <cp:lastModifiedBy>James Murphy</cp:lastModifiedBy>
  <cp:revision>2</cp:revision>
  <dcterms:created xsi:type="dcterms:W3CDTF">2021-07-26T20:16:32Z</dcterms:created>
  <dcterms:modified xsi:type="dcterms:W3CDTF">2021-07-27T16:30:20Z</dcterms:modified>
</cp:coreProperties>
</file>