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F8F4C5-DC40-475B-8EEA-EADCA18B643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6748EE-E7EB-488C-973C-E9659048AA8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72F5E4-FDF9-49E0-AEB1-0521001BC41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8649DE-ACCC-456A-A0A9-5C2A5BA3178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F04ADB-A07D-425E-B989-49725B129F2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E8034D-2608-4EB4-B1FD-9849CB09568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6D900A-99CA-4301-8E14-A7928BE628F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2326CF-6B1C-4F56-9E05-B39C8EFE0F7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198FF3-C878-4DC6-B29E-6756389DD26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2EA655-24A1-4F8A-88F9-0A4FB0B42CF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A3E44D-56DD-4C90-BD40-D0DB55B36C0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AFA587-3529-4139-9F1D-B4EEE57DFF3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57B9E-4194-4490-AB5C-7791D47DEDB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7889DA-00B1-4503-A4E7-4F9C3017DDF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82743F-D731-4240-B401-0A7CB9E4E217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CC9CA8-1A1F-4148-9960-3E8347470DC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0C4952-7C5D-4C21-9C87-377217E5DD5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D5C870-7756-4A3C-B4A4-FF658624CBC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004C4C-0FE6-4E15-9528-1BF23FF67CB4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AAFB31-3122-441A-B382-C2A6810FC3C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002022-283E-4405-9335-B6A7E599B5E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28F99-B9AC-471C-8C39-9352C49A6479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5D2622-FBC1-43C1-9B07-22CB2C934C7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EF5083-E038-4C32-8898-17F9E873897A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60BA6D-EE82-4F2C-A1BC-FBC299DCB8C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B988BA-7F27-413B-ABF4-153018DEF04B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E86C9A-AFD8-4BF7-90C5-11B69AD853A3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399EFB-F45A-450B-83BD-410C2A1C14F2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FAD565-0C90-4602-850C-340357ED63EC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B5980D-D474-4C1A-9834-69D0EBC126B0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D00753-5AD9-497D-9B5B-C0A708553A24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524DA5-5824-4041-9223-7712DB051DD5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16F08C-D605-4659-B820-E5CF58F69BCA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BA7B00-E52C-4650-BF1B-38BE665394DC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2C5FE2-C49F-41FC-96A1-6AE0A3273ED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991EC-BA0B-4DF3-A664-E41DF9D3B23E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FDCE779-A4F5-4C83-87B7-58A3476E1EAC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6819C83-5360-495C-95C1-4D49C041CA52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54A01BB-ADA0-43D1-B051-CBDE9BFB724F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7011994-382A-4EFA-99B6-375D6BC09876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4CF1292-5EF9-46B7-902A-5EAF8D17F231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90772A4-2374-482A-9717-41932D061927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CB98B1E-071B-4CC0-A0DA-A03943C6417A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6ADBAFF-8EC3-404C-BEA2-72865FEE9FA8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213DB92-B709-418E-A1AA-EC66AAE4DF7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B46A7EE-B48F-46FA-81D0-F242FA9821FD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5427CF-7F6D-498F-8F13-EED2307E0F12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F355347-D611-4BE2-898F-A1BD2513D7F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100" t="0" r="100" b="0"/>
          <a:stretch/>
        </p:blipFill>
        <p:spPr>
          <a:xfrm>
            <a:off x="-18000" y="-10080"/>
            <a:ext cx="9194040" cy="5181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7C0A23-2A5B-4271-957D-8980228A7736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073D7E2-CFCD-478C-A751-512C6D58E78B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95821FD-049F-4E41-B6E3-C252B1931157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E9BDB05-256A-463E-9152-E2110C3603D1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habr.com/ru/articles/441136/" TargetMode="External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ithub.com/recvezitor/otus-highload-final-project" TargetMode="External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2600" cy="47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8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515000" cy="237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rgbClr val="ffffff"/>
                </a:solidFill>
                <a:latin typeface="Roboto"/>
                <a:ea typeface="Roboto"/>
              </a:rPr>
              <a:t>Highload Architect</a:t>
            </a:r>
            <a:endParaRPr b="0" lang="ru-RU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TimescaleDB vs ClickHouse</a:t>
            </a:r>
            <a:endParaRPr b="0" lang="ru-RU" sz="31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900000" y="735480"/>
            <a:ext cx="6299640" cy="44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TimescaleDB vs ClickHouse</a:t>
            </a:r>
            <a:endParaRPr b="0" lang="ru-RU" sz="31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900000" y="744480"/>
            <a:ext cx="5819760" cy="429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Почему не Prometheus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360000" y="1080000"/>
            <a:ext cx="8459640" cy="29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необходимость настраивания долговременного хранилища, зачастую в качестве оного предлагается использовать тот же TimescaleDB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не скалируется горизонтально из коробки без дополнительных инструментов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поскольку предполагается высоконагруженным, то нужно либо поднимать дополнительный стенд либо получаем риск падения на стенде где снимаются инфраструктурные метрики </a:t>
            </a:r>
            <a:r>
              <a:rPr b="0" lang="ru-RU" sz="1400" spc="-1" strike="noStrike" u="sng">
                <a:solidFill>
                  <a:srgbClr val="0097a7"/>
                </a:solidFill>
                <a:uFillTx/>
                <a:latin typeface="JetBrains Mono"/>
                <a:ea typeface="JetBrains Mono"/>
                <a:hlinkClick r:id="rId1"/>
              </a:rPr>
              <a:t>https://habr.com/ru/articles/441136/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встроенный в Прометей язык запросов PromQL объективно уступает по распространенности SQL, что является порой ключевой характеристикой при поиске специалистов по поддержке решения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помимо всего Графана не подходит в качестве пользовательского интерфейса для конечного не технического пользователя, а подключения фронта к Прометею не является стандартной и тривиальной задачей.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Другие инструменты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360000" y="1260000"/>
            <a:ext cx="845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InfluxDb - очень специализированный язык запросов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ElasticSearch/OpenSearch - идеальны для полнотекстового поиска, не оптимизирован для хранения такого большого объема данных, индексы будут распухать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SLA метрики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360000" y="1260000"/>
            <a:ext cx="8459640" cy="20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-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AWT(AverageWaitingTime) = APPEAL_SENT_DISTRIBUTION — APPEAL_APPOINTED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-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AHT(AverageHandleTime) = APPEAL_APPOINTED — APPEAL_CLOSED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-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QA(QueuedAppeals) = count (APPEAL_NEW || APPEAL_RETURNED)  AND NOT APPEAL_CLOSED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-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AA(AcceptedAppeals) = count (APPEAL_APPOINTED || APPEAL_CLOSED) AND NOT APPEAL_MISSED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400" spc="-1" strike="noStrike">
                <a:solidFill>
                  <a:srgbClr val="000080"/>
                </a:solidFill>
                <a:latin typeface="JetBrains Mono"/>
                <a:ea typeface="JetBrains Mono"/>
              </a:rPr>
              <a:t>-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HA(HandledAppeals) = count (APPEAL_CLOSED)  AND NOT APPEAL_MISSED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Алерты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360000" y="1260000"/>
            <a:ext cx="845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JetBrains Mono"/>
                <a:ea typeface="JetBrains Mono"/>
              </a:rPr>
              <a:t>Обращение время ожидание которого превышает определенный порог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JetBrains Mono"/>
                <a:ea typeface="JetBrains Mono"/>
              </a:rPr>
              <a:t>Обращение время обработки которого превышает определенный порог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latin typeface="JetBrains Mono"/>
                <a:ea typeface="JetBrains Mono"/>
              </a:rPr>
              <a:t>Большое количество не обработанных обращений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1080000" y="767520"/>
            <a:ext cx="6839640" cy="4321080"/>
          </a:xfrm>
          <a:prstGeom prst="rect">
            <a:avLst/>
          </a:prstGeom>
          <a:ln w="0">
            <a:noFill/>
          </a:ln>
        </p:spPr>
      </p:pic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79880" y="0"/>
            <a:ext cx="8519760" cy="53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Компонентная схема</a:t>
            </a:r>
            <a:endParaRPr b="0" lang="ru-RU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Функциональные требования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360000" y="1260000"/>
            <a:ext cx="8459640" cy="32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сохранять события от разных сервисов без потери точности оригинальных данных за счет усреднения или другой предварительной обработки данных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уметь агрегировать события по каналам, пользователям и другим произвольным параметрам и строить статистику в режиме близкой к real-time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публиковать метрики разного типа заинтересованным сервисам через кафку и websocket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предоставлять АПИ для получения метрик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архивировать исторические данные для последующего более глубокого анализа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публиковать алерты о критически важных превышениях каких-либо порогов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уметь валидировать корректность расчета посредством подачи эталонной нагрузки с известной статистикой через АПИ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ендпоинт или через специальный сервис симулятор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Нефункциональные требования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360000" y="1260000"/>
            <a:ext cx="8459640" cy="26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сервис должен быть устойчив к высокой неравномерной нагрузке - за частую события очень разрежены или наоборот плотно сгруппированы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получение оригинальных событий, а также вычисленных метрик и алертов потребителям должна быть асинхронной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вычисление метрик должна быть близкой к real-time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объем данных может быть гигантским, но вычисление метрик обычно имеет смысл в течении текущего, максимум предыдущего дня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анализ исторических данных не должен вычислять в этом сервисе, потому что нагрузка на слишком тяжелые запросы не даст возможности вычислять метрики оперативно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Устойчивость к бизнес изменениям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360000" y="1260000"/>
            <a:ext cx="8459640" cy="26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немаловажным является гибкость при добавлении новых событий и метрик, которые нужны бизнесу. Для этого предлагается реализовать хранилище событий максимально простым, где тип события является примитивом, причем имеет смысл разделять разные группы событий по значительному пробелу в порядке идентификаторов. Например все события для звонка начинаем с 100, события для телеграмма с 200. Таким образом при возможных неучтенных событиях в начале разработки, всегда можно добавить новое не перемешивая их с другой группой событий, что существенно упростит восприятие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также использование примитивов в качестве идентификаторов событий поможет при добавлении новых типов событий от источников. Даже если в момент миграции сервис метрик еще не знает это событие это не помешает ему сохранить его для последующего анализа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476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238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5960" cy="52596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5960" cy="52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Тестовая нагрузка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360000" y="1260000"/>
            <a:ext cx="845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стоит отметить, что немаловажным является тестирование корректности вычисляемых метрик. Для этого предлагается использовать тестовый сервис нагрузки, с которого можно подать в любой момент нагрузку с известной эталонной статистикой и на выходе получить сравнение с заранее рассчитанным результатом. Следует учесть невалидность данных и возможные слишком широкие окна расчета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100" spc="-1" strike="noStrike">
              <a:latin typeface="Arial"/>
            </a:endParaRPr>
          </a:p>
        </p:txBody>
      </p:sp>
      <p:graphicFrame>
        <p:nvGraphicFramePr>
          <p:cNvPr id="290" name="Google Shape;115;p21"/>
          <p:cNvGraphicFramePr/>
          <p:nvPr/>
        </p:nvGraphicFramePr>
        <p:xfrm>
          <a:off x="952560" y="1544040"/>
          <a:ext cx="7238160" cy="11066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690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Планировалось проработать и сравнить больше различных специализированных инструментов, но на все не хватило времени и сил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100" spc="-1" strike="noStrike">
              <a:latin typeface="Arial"/>
            </a:endParaRPr>
          </a:p>
        </p:txBody>
      </p:sp>
      <p:graphicFrame>
        <p:nvGraphicFramePr>
          <p:cNvPr id="292" name="Google Shape;122;p22"/>
          <p:cNvGraphicFramePr/>
          <p:nvPr/>
        </p:nvGraphicFramePr>
        <p:xfrm>
          <a:off x="952560" y="1544040"/>
          <a:ext cx="7238160" cy="14756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690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Ванильный Postgres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Postgres + TimescaleDB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ClickHouse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Java, Kafka, Quarkus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94" name="Google Shape;130;p 1"/>
          <p:cNvSpPr/>
          <p:nvPr/>
        </p:nvSpPr>
        <p:spPr>
          <a:xfrm>
            <a:off x="552600" y="1264320"/>
            <a:ext cx="3920760" cy="34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marL="457200" indent="-317520">
              <a:lnSpc>
                <a:spcPct val="90000"/>
              </a:lnSpc>
              <a:spcAft>
                <a:spcPts val="283"/>
              </a:spcAft>
              <a:buClr>
                <a:srgbClr val="000000"/>
              </a:buClr>
              <a:buFont typeface="Roboto"/>
              <a:buAutoNum type="arabicPeriod"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83"/>
              </a:spcAft>
              <a:buNone/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360000" y="1620000"/>
            <a:ext cx="845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Детальное описание проекта доступно по ссылке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000" spc="-1" strike="noStrike" u="sng">
                <a:solidFill>
                  <a:srgbClr val="0097a7"/>
                </a:solidFill>
                <a:uFillTx/>
                <a:latin typeface="JetBrains Mono"/>
                <a:ea typeface="JetBrains Mono"/>
                <a:hlinkClick r:id="rId1"/>
              </a:rPr>
              <a:t>https://github.com/recvezitor/otus-highload-final-project</a:t>
            </a:r>
            <a:r>
              <a:rPr b="0" lang="ru-RU" sz="1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100" spc="-1" strike="noStrike"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360000" y="1260000"/>
            <a:ext cx="8459640" cy="14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Представленное решение может использоваться не только коммуникационными центрами, но и любыми департаментами, для которых необходимо рассчитывать SLA метрики в режиме близком к real-time. В зависимости от размеров департамента и генерируемого потока событий можно выбрать разные тиры решений. Переход от тиров происходит безшовно и позволяет не вкладываться в инфраструктуру на первых этапах. Немаловажным является простота поддержки, поскольку первые 2 тира используют наиболее распространенный инструмент - SQL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956160" y="396360"/>
            <a:ext cx="7558560" cy="40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82;p18"/>
          <p:cNvSpPr/>
          <p:nvPr/>
        </p:nvSpPr>
        <p:spPr>
          <a:xfrm>
            <a:off x="630000" y="2804400"/>
            <a:ext cx="1033200" cy="19828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85;p18"/>
          <p:cNvSpPr/>
          <p:nvPr/>
        </p:nvSpPr>
        <p:spPr>
          <a:xfrm>
            <a:off x="2160000" y="2880000"/>
            <a:ext cx="585576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Боровой Дмитрий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79880" y="536760"/>
            <a:ext cx="8519760" cy="1982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400" spc="-1" strike="noStrike">
                <a:solidFill>
                  <a:srgbClr val="000000"/>
                </a:solidFill>
                <a:latin typeface="Roboto"/>
                <a:ea typeface="Roboto"/>
              </a:rPr>
              <a:t>Рекомендательная система для высоконагруженного многоканального коммуникационного центра с различными уровнями нагруженности по количеству операторов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43" name="Google Shape;86;p18"/>
          <p:cNvSpPr/>
          <p:nvPr/>
        </p:nvSpPr>
        <p:spPr>
          <a:xfrm>
            <a:off x="2160000" y="3443040"/>
            <a:ext cx="5855760" cy="13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Эксперт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T1 Consulting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100" spc="-1" strike="noStrike">
              <a:latin typeface="Arial"/>
            </a:endParaRPr>
          </a:p>
        </p:txBody>
      </p:sp>
      <p:sp>
        <p:nvSpPr>
          <p:cNvPr id="245" name="Google Shape;92;p19"/>
          <p:cNvSpPr/>
          <p:nvPr/>
        </p:nvSpPr>
        <p:spPr>
          <a:xfrm>
            <a:off x="786600" y="1205640"/>
            <a:ext cx="3384360" cy="3754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9840" bIns="3398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6" name="Google Shape;93;p19"/>
          <p:cNvSpPr/>
          <p:nvPr/>
        </p:nvSpPr>
        <p:spPr>
          <a:xfrm>
            <a:off x="786960" y="1794960"/>
            <a:ext cx="3384360" cy="3754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9840" bIns="3398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7" name="Google Shape;94;p19"/>
          <p:cNvSpPr/>
          <p:nvPr/>
        </p:nvSpPr>
        <p:spPr>
          <a:xfrm>
            <a:off x="786960" y="2372040"/>
            <a:ext cx="3384360" cy="3754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9840" bIns="3398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</a:t>
            </a: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 технологии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48" name="Google Shape;95;p19"/>
          <p:cNvSpPr/>
          <p:nvPr/>
        </p:nvSpPr>
        <p:spPr>
          <a:xfrm>
            <a:off x="786600" y="2949120"/>
            <a:ext cx="3384360" cy="3754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9840" bIns="3398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Что</a:t>
            </a:r>
            <a:r>
              <a:rPr b="0" lang="ru" sz="1300" spc="-1" strike="noStrike">
                <a:solidFill>
                  <a:srgbClr val="050505"/>
                </a:solidFill>
                <a:latin typeface="Roboto"/>
                <a:ea typeface="Roboto"/>
              </a:rPr>
              <a:t> получилось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49" name="Google Shape;96;p19"/>
          <p:cNvSpPr/>
          <p:nvPr/>
        </p:nvSpPr>
        <p:spPr>
          <a:xfrm>
            <a:off x="786600" y="3526200"/>
            <a:ext cx="3384360" cy="3754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9840" bIns="3398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Схемы/</a:t>
            </a: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архитектура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0" name="Google Shape;97;p19"/>
          <p:cNvSpPr/>
          <p:nvPr/>
        </p:nvSpPr>
        <p:spPr>
          <a:xfrm>
            <a:off x="786600" y="4103280"/>
            <a:ext cx="3384360" cy="3754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9840" bIns="3398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1" name="Google Shape;98;p19"/>
          <p:cNvSpPr/>
          <p:nvPr/>
        </p:nvSpPr>
        <p:spPr>
          <a:xfrm>
            <a:off x="786600" y="1393560"/>
            <a:ext cx="360" cy="588960"/>
          </a:xfrm>
          <a:prstGeom prst="curvedConnector3">
            <a:avLst>
              <a:gd name="adj1" fmla="val -39687500"/>
            </a:avLst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Google Shape;99;p19"/>
          <p:cNvSpPr/>
          <p:nvPr/>
        </p:nvSpPr>
        <p:spPr>
          <a:xfrm>
            <a:off x="786960" y="1983240"/>
            <a:ext cx="360" cy="576360"/>
          </a:xfrm>
          <a:prstGeom prst="curvedConnector3">
            <a:avLst>
              <a:gd name="adj1" fmla="val -39687500"/>
            </a:avLst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Google Shape;100;p19"/>
          <p:cNvSpPr/>
          <p:nvPr/>
        </p:nvSpPr>
        <p:spPr>
          <a:xfrm flipH="1">
            <a:off x="785160" y="2560320"/>
            <a:ext cx="360" cy="576360"/>
          </a:xfrm>
          <a:prstGeom prst="curvedConnector3">
            <a:avLst>
              <a:gd name="adj1" fmla="val 39787500"/>
            </a:avLst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Google Shape;101;p19"/>
          <p:cNvSpPr/>
          <p:nvPr/>
        </p:nvSpPr>
        <p:spPr>
          <a:xfrm>
            <a:off x="786600" y="3137040"/>
            <a:ext cx="360" cy="576360"/>
          </a:xfrm>
          <a:prstGeom prst="curvedConnector3">
            <a:avLst>
              <a:gd name="adj1" fmla="val -39687500"/>
            </a:avLst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Google Shape;102;p19"/>
          <p:cNvSpPr/>
          <p:nvPr/>
        </p:nvSpPr>
        <p:spPr>
          <a:xfrm>
            <a:off x="786600" y="3714120"/>
            <a:ext cx="360" cy="576360"/>
          </a:xfrm>
          <a:prstGeom prst="curvedConnector3">
            <a:avLst>
              <a:gd name="adj1" fmla="val -39687500"/>
            </a:avLst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ru-RU" sz="3100" spc="-1" strike="noStrike">
              <a:latin typeface="Arial"/>
            </a:endParaRPr>
          </a:p>
        </p:txBody>
      </p:sp>
      <p:graphicFrame>
        <p:nvGraphicFramePr>
          <p:cNvPr id="257" name="Google Shape;108;p20"/>
          <p:cNvGraphicFramePr/>
          <p:nvPr/>
        </p:nvGraphicFramePr>
        <p:xfrm>
          <a:off x="952560" y="1544040"/>
          <a:ext cx="7238160" cy="11066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690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Разработать принципиальную схему для многоканального КЦ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Подобрать подходящий инструментарий 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Дать рекомендации для различных уровней зрелости  и нагруженности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79880" y="34452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Введение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360000" y="1477800"/>
            <a:ext cx="8459640" cy="20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850"/>
              </a:spcAft>
              <a:buNone/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Необходим инструмент для оценки эффективности КЦ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Требуется поддержка множества каналов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Некоторые метрики требуются в режиме real-time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Нельзя терять данные в идеале хранить как есть без предобработки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79880" y="34452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Оценка нагруженности КЦ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360000" y="1080000"/>
            <a:ext cx="84596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По количеству операторов: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1-60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61-240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241-1000+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360000" y="2700000"/>
            <a:ext cx="84596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По RPS: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до 10 событий в секунду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до 40 событий в секунду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до 150 событий в секунду и выше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Выбор БД по каждый тир 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360000" y="1080000"/>
            <a:ext cx="84596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850"/>
              </a:spcAft>
              <a:buNone/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Ванильный Postgres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TimescaleDB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ClickHouse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55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Postgres vs TimescaleDB</a:t>
            </a:r>
            <a:endParaRPr b="0" lang="ru-RU" sz="31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900000" y="699480"/>
            <a:ext cx="6299640" cy="442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LibreOffice/7.3.7.2$Windows_X86_64 LibreOffice_project/e114eadc50a9ff8d8c8a0567d6da8f454beeb84f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2024-08-20T13:20:41Z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