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E7B6E8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22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31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3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EC01-A16C-42A1-A24D-35A7260C05FF}" type="datetimeFigureOut">
              <a:rPr lang="en-GB" smtClean="0"/>
              <a:t>23/07/2014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53C2-5631-44DE-ABC9-3D3D3EFA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48179"/>
              </p:ext>
            </p:extLst>
          </p:nvPr>
        </p:nvGraphicFramePr>
        <p:xfrm>
          <a:off x="1514901" y="7532869"/>
          <a:ext cx="9730855" cy="171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18"/>
                <a:gridCol w="750627"/>
                <a:gridCol w="750627"/>
                <a:gridCol w="818866"/>
                <a:gridCol w="437966"/>
                <a:gridCol w="908293"/>
                <a:gridCol w="684713"/>
                <a:gridCol w="651924"/>
                <a:gridCol w="701943"/>
                <a:gridCol w="770760"/>
                <a:gridCol w="867106"/>
                <a:gridCol w="743233"/>
                <a:gridCol w="839579"/>
              </a:tblGrid>
              <a:tr h="805281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Application lifecycle management</a:t>
                      </a: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Dlm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lifecycle management</a:t>
                      </a: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Rq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Implementation plan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Deliverable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Retrospective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Adoc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Automated documentation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Siloed</a:t>
                      </a: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teams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05281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b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Spikes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Governance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Risk management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 case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Pipeline evolution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Prioritize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status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Audits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Continuous improvement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Traceability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Cross-functional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Rr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Roles &amp; responsibilities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45134"/>
              </p:ext>
            </p:extLst>
          </p:nvPr>
        </p:nvGraphicFramePr>
        <p:xfrm>
          <a:off x="136478" y="946527"/>
          <a:ext cx="122914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409"/>
                <a:gridCol w="811542"/>
                <a:gridCol w="718055"/>
                <a:gridCol w="592631"/>
                <a:gridCol w="707409"/>
                <a:gridCol w="707409"/>
                <a:gridCol w="757537"/>
                <a:gridCol w="750298"/>
                <a:gridCol w="708614"/>
                <a:gridCol w="819770"/>
                <a:gridCol w="680826"/>
                <a:gridCol w="680826"/>
                <a:gridCol w="722509"/>
                <a:gridCol w="791980"/>
                <a:gridCol w="767365"/>
                <a:gridCol w="662908"/>
                <a:gridCol w="704340"/>
              </a:tblGrid>
              <a:tr h="718498"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128016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  <a:p>
                      <a:pPr marL="0" algn="ctr" defTabSz="1280160" rtl="0" eaLnBrk="1" latinLnBrk="0" hangingPunct="1"/>
                      <a:endParaRPr lang="en-GB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1280160" rtl="0" eaLnBrk="1" latinLnBrk="0" hangingPunct="1"/>
                      <a:r>
                        <a:rPr lang="en-GB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Fast feedback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79275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Dvcs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Distributed version control system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Meaningful commit messages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Blue/green deployment</a:t>
                      </a:r>
                    </a:p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Virtualization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Frequency of builds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Event log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79275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Cvcs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Centralized version control system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Vcd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Version-controlled dependencies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r>
                        <a:rPr kumimoji="0" lang="en-GB" sz="11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GB" sz="11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Zd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Zero-downtime</a:t>
                      </a:r>
                    </a:p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Eip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External integration points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Frequency of build failures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Regressions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79275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Local working folder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Cibs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 build server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 framework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Deployment validation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Manual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Incremental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Dpm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Dependency management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Migrations scripts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Environments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Duration of build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Ndbq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database queries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79275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Branching and merging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Arepo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repository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Iterate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Tdg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data generation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Bv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Behaviour validation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Performance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Approval gate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Immune system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BBa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Branch by abstraction</a:t>
                      </a: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Abnormal events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Snowflake server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Lbl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Length of backlog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79275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Trunk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steps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testing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Pbr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Push-button release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Unit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Coding standards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Drift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Release strategy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Roll back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Continuity planning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coverage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Bgc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Bug count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duration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79275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Ah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Audit history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log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Staging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Automated testing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testing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Ple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Production-like environment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Quality assurance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Smt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Smoke testing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Communicate</a:t>
                      </a:r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Snapshot</a:t>
                      </a: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Roll forward</a:t>
                      </a:r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Mw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Middleware</a:t>
                      </a: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Provisioning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Frequency of commits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Blg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Baselining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Nhf</a:t>
                      </a:r>
                      <a:endParaRPr kumimoji="0" lang="en-GB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hotfixes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41946"/>
              </p:ext>
            </p:extLst>
          </p:nvPr>
        </p:nvGraphicFramePr>
        <p:xfrm>
          <a:off x="3733590" y="1164276"/>
          <a:ext cx="3914274" cy="226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89"/>
                <a:gridCol w="3384885"/>
              </a:tblGrid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ysClr val="windowText" lastClr="000000"/>
                          </a:solidFill>
                        </a:rPr>
                        <a:t>Version control</a:t>
                      </a:r>
                      <a:endParaRPr lang="en-GB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Continuous integration and delivery</a:t>
                      </a:r>
                      <a:endParaRPr lang="en-GB" sz="1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Testing</a:t>
                      </a:r>
                      <a:endParaRPr lang="en-GB" sz="1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Releasing</a:t>
                      </a:r>
                      <a:endParaRPr lang="en-GB" sz="1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E7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smtClean="0"/>
                        <a:t>Rollback and recovery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ysClr val="windowText" lastClr="000000"/>
                          </a:solidFill>
                        </a:rPr>
                        <a:t>Infrastructure</a:t>
                      </a:r>
                      <a:endParaRPr lang="en-GB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385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Metrics</a:t>
                      </a:r>
                      <a:endParaRPr lang="en-GB" sz="1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8514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People and processes</a:t>
                      </a:r>
                      <a:endParaRPr lang="en-GB" sz="12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9181" y="177420"/>
            <a:ext cx="1202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The Periodic Table of Continuous Delivery of Software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3250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434</Words>
  <Application>Microsoft Office PowerPoint</Application>
  <PresentationFormat>A3 Paper (297x420 mm)</PresentationFormat>
  <Paragraphs>441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RedGate Software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Brooking</dc:creator>
  <cp:lastModifiedBy>Claire Brooking</cp:lastModifiedBy>
  <cp:revision>56</cp:revision>
  <dcterms:created xsi:type="dcterms:W3CDTF">2014-06-13T12:50:52Z</dcterms:created>
  <dcterms:modified xsi:type="dcterms:W3CDTF">2014-07-23T11:37:41Z</dcterms:modified>
</cp:coreProperties>
</file>