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37" r:id="rId2"/>
    <p:sldId id="339" r:id="rId3"/>
    <p:sldId id="340" r:id="rId4"/>
    <p:sldId id="338" r:id="rId5"/>
    <p:sldId id="472" r:id="rId6"/>
  </p:sldIdLst>
  <p:sldSz cx="12192000" cy="6858000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2F6ED7"/>
    <a:srgbClr val="8AB6EC"/>
    <a:srgbClr val="B1CEF2"/>
    <a:srgbClr val="D8E7F9"/>
    <a:srgbClr val="7BA5D9"/>
    <a:srgbClr val="008BCB"/>
    <a:srgbClr val="EFEFEF"/>
    <a:srgbClr val="E6E6E6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3" autoAdjust="0"/>
    <p:restoredTop sz="78475" autoAdjust="0"/>
  </p:normalViewPr>
  <p:slideViewPr>
    <p:cSldViewPr snapToGrid="0">
      <p:cViewPr varScale="1">
        <p:scale>
          <a:sx n="128" d="100"/>
          <a:sy n="128" d="100"/>
        </p:scale>
        <p:origin x="132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4" d="100"/>
          <a:sy n="154" d="100"/>
        </p:scale>
        <p:origin x="-6280" y="-10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8EB52-2B16-4D4A-8A47-B858A822CB1B}" type="slidenum">
              <a:rPr lang="en-US" b="0" smtClean="0">
                <a:latin typeface="Roboto Bold"/>
                <a:cs typeface="Roboto Bold"/>
              </a:rPr>
              <a:t>‹#›</a:t>
            </a:fld>
            <a:endParaRPr lang="en-US" b="0" dirty="0">
              <a:latin typeface="Roboto Bold"/>
              <a:cs typeface="Roboto Bol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299" y="268390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31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8579" y="89551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i="0" smtClean="0">
                <a:latin typeface="Roboto Regular"/>
                <a:cs typeface="Roboto Regular"/>
              </a:defRPr>
            </a:lvl1pPr>
          </a:lstStyle>
          <a:p>
            <a:pPr>
              <a:defRPr/>
            </a:pPr>
            <a:fld id="{F27B4D97-523D-4DEF-962B-78D09A9489A3}" type="datetimeFigureOut">
              <a:rPr lang="en-US" smtClean="0"/>
              <a:pPr>
                <a:defRPr/>
              </a:pPr>
              <a:t>3/4/2019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509" y="308965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87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Microsoft Gold partner</a:t>
            </a:r>
          </a:p>
          <a:p>
            <a:r>
              <a:rPr lang="en-GB" dirty="0"/>
              <a:t>4 Office locations across the US, UK and Australia</a:t>
            </a:r>
          </a:p>
          <a:p>
            <a:r>
              <a:rPr lang="en-GB" dirty="0"/>
              <a:t>Approaching 1 million customers</a:t>
            </a:r>
          </a:p>
          <a:p>
            <a:r>
              <a:rPr lang="en-GB" dirty="0"/>
              <a:t>Software used by very small organisations all the way up to large multinationals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758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1100" y="1503363"/>
            <a:ext cx="9753600" cy="2387600"/>
          </a:xfrm>
        </p:spPr>
        <p:txBody>
          <a:bodyPr anchor="ctr"/>
          <a:lstStyle>
            <a:lvl1pPr algn="ctr">
              <a:lnSpc>
                <a:spcPct val="11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400" y="4059238"/>
            <a:ext cx="98171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Roboto Regular"/>
                <a:cs typeface="Roboto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57732" y="5642111"/>
            <a:ext cx="2662766" cy="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5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87915" y="2802467"/>
            <a:ext cx="5246830" cy="12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5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2796" y="2802468"/>
            <a:ext cx="5246828" cy="12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8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91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636363"/>
                </a:solidFill>
              </a:defRPr>
            </a:lvl1pPr>
            <a:lvl2pPr>
              <a:defRPr>
                <a:solidFill>
                  <a:srgbClr val="636363"/>
                </a:solidFill>
              </a:defRPr>
            </a:lvl2pPr>
            <a:lvl3pPr>
              <a:defRPr>
                <a:solidFill>
                  <a:srgbClr val="636363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2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s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1762125"/>
            <a:ext cx="10515600" cy="1325563"/>
          </a:xfrm>
        </p:spPr>
        <p:txBody>
          <a:bodyPr>
            <a:normAutofit/>
          </a:bodyPr>
          <a:lstStyle>
            <a:lvl1pPr>
              <a:defRPr sz="5400">
                <a:solidFill>
                  <a:srgbClr val="19191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2959100"/>
            <a:ext cx="10515600" cy="3238500"/>
          </a:xfrm>
        </p:spPr>
        <p:txBody>
          <a:bodyPr>
            <a:normAutofit/>
          </a:bodyPr>
          <a:lstStyle>
            <a:lvl1pPr>
              <a:defRPr>
                <a:solidFill>
                  <a:srgbClr val="292929"/>
                </a:solidFill>
              </a:defRPr>
            </a:lvl1pPr>
            <a:lvl2pPr>
              <a:defRPr>
                <a:solidFill>
                  <a:srgbClr val="292929"/>
                </a:solidFill>
              </a:defRPr>
            </a:lvl2pPr>
            <a:lvl3pPr>
              <a:defRPr>
                <a:solidFill>
                  <a:srgbClr val="292929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6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808133"/>
            <a:ext cx="12191999" cy="1049867"/>
          </a:xfrm>
          <a:prstGeom prst="rect">
            <a:avLst/>
          </a:prstGeom>
          <a:solidFill>
            <a:srgbClr val="CC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0200" y="5748862"/>
            <a:ext cx="9702800" cy="1024467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 b="0" i="0">
                <a:solidFill>
                  <a:schemeClr val="bg1"/>
                </a:solidFill>
                <a:latin typeface="Roboto Regular"/>
                <a:cs typeface="Roboto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the image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3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181100" y="1096963"/>
            <a:ext cx="9753600" cy="3703638"/>
          </a:xfrm>
        </p:spPr>
        <p:txBody>
          <a:bodyPr anchor="t"/>
          <a:lstStyle>
            <a:lvl1pPr algn="ctr">
              <a:lnSpc>
                <a:spcPct val="120000"/>
              </a:lnSpc>
              <a:defRPr sz="6000" b="0" i="0" baseline="0">
                <a:solidFill>
                  <a:srgbClr val="292929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“A very wise and interesting quote from someone great can go in this text box.”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0300" y="5024438"/>
            <a:ext cx="9817100" cy="881062"/>
          </a:xfrm>
        </p:spPr>
        <p:txBody>
          <a:bodyPr/>
          <a:lstStyle>
            <a:lvl1pPr marL="0" indent="0" algn="ctr">
              <a:buNone/>
              <a:defRPr sz="3200" b="0" i="0" baseline="0">
                <a:solidFill>
                  <a:srgbClr val="191919"/>
                </a:solidFill>
                <a:latin typeface="Roboto Bold"/>
                <a:cs typeface="Roboto Bold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Pete Woodhouse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5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page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81100" y="596900"/>
            <a:ext cx="9753600" cy="4965699"/>
          </a:xfrm>
        </p:spPr>
        <p:txBody>
          <a:bodyPr anchor="ctr"/>
          <a:lstStyle>
            <a:lvl1pPr algn="ctr">
              <a:lnSpc>
                <a:spcPct val="12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 breaker page, it can be used to split topics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8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911600" y="1096963"/>
            <a:ext cx="7226300" cy="3051704"/>
          </a:xfrm>
        </p:spPr>
        <p:txBody>
          <a:bodyPr anchor="t">
            <a:normAutofit/>
          </a:bodyPr>
          <a:lstStyle>
            <a:lvl1pPr algn="l">
              <a:lnSpc>
                <a:spcPct val="120000"/>
              </a:lnSpc>
              <a:defRPr sz="4000" b="0" i="0" baseline="0">
                <a:solidFill>
                  <a:srgbClr val="292929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 dirty="0"/>
              <a:t>“A very wise and interesting quote from someone great can go in this text box.”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15834" y="4355571"/>
            <a:ext cx="4406900" cy="859895"/>
          </a:xfrm>
        </p:spPr>
        <p:txBody>
          <a:bodyPr/>
          <a:lstStyle>
            <a:lvl1pPr marL="0" indent="0" algn="l">
              <a:buNone/>
              <a:defRPr sz="3200" b="0" i="0" baseline="0">
                <a:solidFill>
                  <a:srgbClr val="191919"/>
                </a:solidFill>
                <a:latin typeface="Roboto Bold"/>
                <a:cs typeface="Roboto Bold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Pete Woodhouse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632" y="6101613"/>
            <a:ext cx="1782232" cy="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9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6" r:id="rId2"/>
    <p:sldLayoutId id="2147483667" r:id="rId3"/>
    <p:sldLayoutId id="2147483658" r:id="rId4"/>
    <p:sldLayoutId id="2147483664" r:id="rId5"/>
    <p:sldLayoutId id="2147483662" r:id="rId6"/>
    <p:sldLayoutId id="2147483660" r:id="rId7"/>
    <p:sldLayoutId id="2147483654" r:id="rId8"/>
    <p:sldLayoutId id="2147483663" r:id="rId9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000" b="0" i="0" kern="1200">
          <a:solidFill>
            <a:srgbClr val="191919"/>
          </a:solidFill>
          <a:latin typeface="Roboto Medium"/>
          <a:ea typeface="+mj-ea"/>
          <a:cs typeface="Roboto Medium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457200" indent="-457200" algn="l" rtl="0" fontAlgn="base">
        <a:lnSpc>
          <a:spcPct val="130000"/>
        </a:lnSpc>
        <a:spcBef>
          <a:spcPts val="100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3400" b="0" i="0" kern="1200">
          <a:solidFill>
            <a:srgbClr val="191919"/>
          </a:solidFill>
          <a:latin typeface="Roboto Regular"/>
          <a:ea typeface="+mn-ea"/>
          <a:cs typeface="Roboto Regular"/>
        </a:defRPr>
      </a:lvl1pPr>
      <a:lvl2pPr marL="914400" indent="-457200" algn="l" rtl="0" fontAlgn="base">
        <a:lnSpc>
          <a:spcPct val="130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2800" b="0" i="0" kern="1200">
          <a:solidFill>
            <a:srgbClr val="191919"/>
          </a:solidFill>
          <a:latin typeface="Roboto Regular"/>
          <a:ea typeface="+mn-ea"/>
          <a:cs typeface="Roboto Regular"/>
        </a:defRPr>
      </a:lvl2pPr>
      <a:lvl3pPr marL="1257300" indent="-342900" algn="l" rtl="0" fontAlgn="base">
        <a:lnSpc>
          <a:spcPct val="130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2400" b="0" i="0" kern="1200">
          <a:solidFill>
            <a:srgbClr val="191919"/>
          </a:solidFill>
          <a:latin typeface="Roboto Regular"/>
          <a:ea typeface="+mn-ea"/>
          <a:cs typeface="Roboto Regular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rgbClr val="191919"/>
          </a:solidFill>
          <a:latin typeface="Roboto Regular"/>
          <a:ea typeface="+mn-ea"/>
          <a:cs typeface="Roboto Regular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rgbClr val="191919"/>
          </a:solidFill>
          <a:latin typeface="Roboto Regular"/>
          <a:ea typeface="+mn-ea"/>
          <a:cs typeface="Roboto Regular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10" Type="http://schemas.openxmlformats.org/officeDocument/2006/relationships/image" Target="../media/image12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67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67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5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Redgate Powerpoint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Honeycomb</a:t>
            </a:r>
          </a:p>
        </p:txBody>
      </p:sp>
    </p:spTree>
    <p:extLst>
      <p:ext uri="{BB962C8B-B14F-4D97-AF65-F5344CB8AC3E}">
        <p14:creationId xmlns:p14="http://schemas.microsoft.com/office/powerpoint/2010/main" val="203367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DC19449D-E429-4521-A0E2-9257002DE8DF}"/>
              </a:ext>
            </a:extLst>
          </p:cNvPr>
          <p:cNvSpPr txBox="1">
            <a:spLocks/>
          </p:cNvSpPr>
          <p:nvPr/>
        </p:nvSpPr>
        <p:spPr bwMode="auto">
          <a:xfrm>
            <a:off x="1939742" y="2184091"/>
            <a:ext cx="1010815" cy="74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rgbClr val="636363"/>
                </a:solidFill>
                <a:latin typeface="Roboto Regular"/>
                <a:ea typeface="+mn-ea"/>
                <a:cs typeface="Roboto Regular"/>
              </a:defRPr>
            </a:lvl1pPr>
            <a:lvl2pPr marL="914400" indent="-4572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rgbClr val="636363"/>
                </a:solidFill>
                <a:latin typeface="Roboto Regular"/>
                <a:ea typeface="+mn-ea"/>
                <a:cs typeface="Roboto Regular"/>
              </a:defRPr>
            </a:lvl2pPr>
            <a:lvl3pPr marL="1257300" indent="-342900" algn="l" rtl="0" fontAlgn="base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rgbClr val="636363"/>
                </a:solidFill>
                <a:latin typeface="Roboto Regular"/>
                <a:ea typeface="+mn-ea"/>
                <a:cs typeface="Roboto Regular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314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DFEECAD-44EF-4E13-985D-88058287AB2F}"/>
              </a:ext>
            </a:extLst>
          </p:cNvPr>
          <p:cNvSpPr txBox="1">
            <a:spLocks/>
          </p:cNvSpPr>
          <p:nvPr/>
        </p:nvSpPr>
        <p:spPr>
          <a:xfrm>
            <a:off x="1324172" y="2890577"/>
            <a:ext cx="2147095" cy="505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err="1">
                <a:latin typeface="Arial" charset="0"/>
                <a:ea typeface="Arial" charset="0"/>
                <a:cs typeface="Arial" charset="0"/>
              </a:rPr>
              <a:t>Redgaters</a:t>
            </a:r>
            <a:r>
              <a:rPr lang="en-US" sz="1400">
                <a:latin typeface="Arial" charset="0"/>
                <a:ea typeface="Arial" charset="0"/>
                <a:cs typeface="Arial" charset="0"/>
              </a:rPr>
              <a:t> and counting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0D463B-EFD9-4CC9-8D26-18D87EE49EBA}"/>
              </a:ext>
            </a:extLst>
          </p:cNvPr>
          <p:cNvSpPr txBox="1">
            <a:spLocks/>
          </p:cNvSpPr>
          <p:nvPr/>
        </p:nvSpPr>
        <p:spPr>
          <a:xfrm>
            <a:off x="4151870" y="2323671"/>
            <a:ext cx="1358685" cy="563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19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9B4978C-C42C-40BE-AF07-0CB60E2E289A}"/>
              </a:ext>
            </a:extLst>
          </p:cNvPr>
          <p:cNvSpPr txBox="1">
            <a:spLocks/>
          </p:cNvSpPr>
          <p:nvPr/>
        </p:nvSpPr>
        <p:spPr>
          <a:xfrm>
            <a:off x="3757665" y="2910897"/>
            <a:ext cx="2147095" cy="334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latin typeface="Arial" charset="0"/>
                <a:ea typeface="Arial" charset="0"/>
                <a:cs typeface="Arial" charset="0"/>
              </a:rPr>
              <a:t>years old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27E2E5B-A484-4D57-B5B5-602AD8121417}"/>
              </a:ext>
            </a:extLst>
          </p:cNvPr>
          <p:cNvSpPr txBox="1">
            <a:spLocks/>
          </p:cNvSpPr>
          <p:nvPr/>
        </p:nvSpPr>
        <p:spPr>
          <a:xfrm>
            <a:off x="6317663" y="2354219"/>
            <a:ext cx="2037381" cy="481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202,000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A3775BB-9129-44B5-95C1-E87A632A8B42}"/>
              </a:ext>
            </a:extLst>
          </p:cNvPr>
          <p:cNvSpPr txBox="1">
            <a:spLocks/>
          </p:cNvSpPr>
          <p:nvPr/>
        </p:nvSpPr>
        <p:spPr>
          <a:xfrm>
            <a:off x="6262806" y="2910897"/>
            <a:ext cx="2147095" cy="334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latin typeface="Arial" charset="0"/>
                <a:ea typeface="Arial" charset="0"/>
                <a:cs typeface="Arial" charset="0"/>
              </a:rPr>
              <a:t>customers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DE2956A-176F-491B-8D4D-8C9744D93307}"/>
              </a:ext>
            </a:extLst>
          </p:cNvPr>
          <p:cNvSpPr txBox="1">
            <a:spLocks/>
          </p:cNvSpPr>
          <p:nvPr/>
        </p:nvSpPr>
        <p:spPr>
          <a:xfrm>
            <a:off x="8845370" y="2293259"/>
            <a:ext cx="2037381" cy="481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2m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F0F2627-D0AF-404B-A4E8-DBEF116BAE01}"/>
              </a:ext>
            </a:extLst>
          </p:cNvPr>
          <p:cNvSpPr txBox="1">
            <a:spLocks/>
          </p:cNvSpPr>
          <p:nvPr/>
        </p:nvSpPr>
        <p:spPr>
          <a:xfrm>
            <a:off x="8790513" y="2890577"/>
            <a:ext cx="2147095" cy="50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latin typeface="Arial" charset="0"/>
                <a:ea typeface="Arial" charset="0"/>
                <a:cs typeface="Arial" charset="0"/>
              </a:rPr>
              <a:t>SQL Server Central and Simple Talk users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7E8AE835-9987-45AE-BB01-15318A37E3EC}"/>
              </a:ext>
            </a:extLst>
          </p:cNvPr>
          <p:cNvSpPr txBox="1">
            <a:spLocks/>
          </p:cNvSpPr>
          <p:nvPr/>
        </p:nvSpPr>
        <p:spPr>
          <a:xfrm>
            <a:off x="1718377" y="4725229"/>
            <a:ext cx="1358685" cy="481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91%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FAA16337-1F49-403E-A1FE-C31E0D0ADCF3}"/>
              </a:ext>
            </a:extLst>
          </p:cNvPr>
          <p:cNvSpPr txBox="1">
            <a:spLocks/>
          </p:cNvSpPr>
          <p:nvPr/>
        </p:nvSpPr>
        <p:spPr>
          <a:xfrm>
            <a:off x="1324172" y="5270049"/>
            <a:ext cx="2147095" cy="56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latin typeface="Arial" charset="0"/>
                <a:ea typeface="Arial" charset="0"/>
                <a:cs typeface="Arial" charset="0"/>
              </a:rPr>
              <a:t>of the Fortune 100 use our tools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DB30440-BC20-49DD-8A58-2DBD9EB44CE8}"/>
              </a:ext>
            </a:extLst>
          </p:cNvPr>
          <p:cNvSpPr txBox="1">
            <a:spLocks/>
          </p:cNvSpPr>
          <p:nvPr/>
        </p:nvSpPr>
        <p:spPr>
          <a:xfrm>
            <a:off x="4151870" y="4769096"/>
            <a:ext cx="1358685" cy="481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6m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9BE42599-D7F9-44EC-B902-28CD4AE4FCDF}"/>
              </a:ext>
            </a:extLst>
          </p:cNvPr>
          <p:cNvSpPr txBox="1">
            <a:spLocks/>
          </p:cNvSpPr>
          <p:nvPr/>
        </p:nvSpPr>
        <p:spPr>
          <a:xfrm>
            <a:off x="3757665" y="5313916"/>
            <a:ext cx="2147095" cy="56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latin typeface="Arial" charset="0"/>
                <a:ea typeface="Arial" charset="0"/>
                <a:cs typeface="Arial" charset="0"/>
              </a:rPr>
              <a:t>website visits each year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F531CBC8-8528-4A8A-8AE5-058E05778AFF}"/>
              </a:ext>
            </a:extLst>
          </p:cNvPr>
          <p:cNvSpPr txBox="1">
            <a:spLocks/>
          </p:cNvSpPr>
          <p:nvPr/>
        </p:nvSpPr>
        <p:spPr>
          <a:xfrm>
            <a:off x="6657011" y="4769096"/>
            <a:ext cx="1358685" cy="481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1286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789BDF5F-CBF6-44AB-8D42-694C657D0779}"/>
              </a:ext>
            </a:extLst>
          </p:cNvPr>
          <p:cNvSpPr txBox="1">
            <a:spLocks/>
          </p:cNvSpPr>
          <p:nvPr/>
        </p:nvSpPr>
        <p:spPr>
          <a:xfrm>
            <a:off x="6262806" y="5313916"/>
            <a:ext cx="2147095" cy="56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latin typeface="Arial" charset="0"/>
                <a:ea typeface="Arial" charset="0"/>
                <a:cs typeface="Arial" charset="0"/>
              </a:rPr>
              <a:t>product releases last year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6300543-E611-432B-B579-10D9BD512812}"/>
              </a:ext>
            </a:extLst>
          </p:cNvPr>
          <p:cNvSpPr txBox="1">
            <a:spLocks/>
          </p:cNvSpPr>
          <p:nvPr/>
        </p:nvSpPr>
        <p:spPr>
          <a:xfrm>
            <a:off x="9162152" y="4781912"/>
            <a:ext cx="1358685" cy="481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70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34BC14E3-5927-49C2-A625-AF2AB2D16849}"/>
              </a:ext>
            </a:extLst>
          </p:cNvPr>
          <p:cNvSpPr txBox="1">
            <a:spLocks/>
          </p:cNvSpPr>
          <p:nvPr/>
        </p:nvSpPr>
        <p:spPr>
          <a:xfrm>
            <a:off x="8790513" y="5313916"/>
            <a:ext cx="2147095" cy="56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User Groups sponsored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591ECC5-F41B-46F9-AB52-8960B2CF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08" y="193493"/>
            <a:ext cx="10515600" cy="765041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Roboto" pitchFamily="2" charset="0"/>
                <a:ea typeface="Roboto" pitchFamily="2" charset="0"/>
              </a:rPr>
              <a:t>About Redgate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557" y="1139519"/>
            <a:ext cx="814324" cy="11059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598" y="1224863"/>
            <a:ext cx="935228" cy="102057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949" y="1209604"/>
            <a:ext cx="1130808" cy="9956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9992" y="1255975"/>
            <a:ext cx="1088136" cy="92811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2325" y="3570006"/>
            <a:ext cx="892556" cy="11236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8797" y="3627393"/>
            <a:ext cx="1248156" cy="106324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0288" y="3485390"/>
            <a:ext cx="903224" cy="116636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15937" y="3594318"/>
            <a:ext cx="1155700" cy="112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5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3371</TotalTime>
  <Words>78</Words>
  <Application>Microsoft Office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Roboto Bold</vt:lpstr>
      <vt:lpstr>Roboto Medium</vt:lpstr>
      <vt:lpstr>Roboto Regular</vt:lpstr>
      <vt:lpstr>Office Theme</vt:lpstr>
      <vt:lpstr>PowerPoint Presentation</vt:lpstr>
      <vt:lpstr>PowerPoint Presentation</vt:lpstr>
      <vt:lpstr>PowerPoint Presentation</vt:lpstr>
      <vt:lpstr>The Redgate Powerpoint template</vt:lpstr>
      <vt:lpstr>About Redgate</vt:lpstr>
    </vt:vector>
  </TitlesOfParts>
  <Company>RedGate Software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Russell</dc:creator>
  <cp:lastModifiedBy>Philip Scott</cp:lastModifiedBy>
  <cp:revision>604</cp:revision>
  <cp:lastPrinted>2015-12-02T11:41:23Z</cp:lastPrinted>
  <dcterms:created xsi:type="dcterms:W3CDTF">2015-11-25T13:50:45Z</dcterms:created>
  <dcterms:modified xsi:type="dcterms:W3CDTF">2019-03-04T10:37:07Z</dcterms:modified>
</cp:coreProperties>
</file>