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56" r:id="rId5"/>
    <p:sldId id="284" r:id="rId6"/>
    <p:sldId id="285" r:id="rId7"/>
    <p:sldId id="286" r:id="rId8"/>
    <p:sldId id="287" r:id="rId9"/>
    <p:sldId id="283" r:id="rId10"/>
    <p:sldId id="278" r:id="rId11"/>
    <p:sldId id="279" r:id="rId12"/>
    <p:sldId id="280" r:id="rId13"/>
    <p:sldId id="281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257" r:id="rId25"/>
    <p:sldId id="258" r:id="rId26"/>
    <p:sldId id="259" r:id="rId27"/>
    <p:sldId id="260" r:id="rId28"/>
    <p:sldId id="261" r:id="rId29"/>
    <p:sldId id="271" r:id="rId30"/>
    <p:sldId id="290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ah Mumby" initials="HM" lastIdx="16" clrIdx="0"/>
  <p:cmAuthor id="2" name="Hannah Maltby" initials="HM" lastIdx="1" clrIdx="1">
    <p:extLst>
      <p:ext uri="{19B8F6BF-5375-455C-9EA6-DF929625EA0E}">
        <p15:presenceInfo xmlns:p15="http://schemas.microsoft.com/office/powerpoint/2012/main" userId="S-1-5-21-507921405-308236825-682003330-253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F2F2F2"/>
    <a:srgbClr val="CC0000"/>
    <a:srgbClr val="232323"/>
    <a:srgbClr val="3C85DF"/>
    <a:srgbClr val="1AAC1E"/>
    <a:srgbClr val="D1EED2"/>
    <a:srgbClr val="FFFFFF"/>
    <a:srgbClr val="F8FED4"/>
    <a:srgbClr val="F8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69" autoAdjust="0"/>
    <p:restoredTop sz="90107" autoAdjust="0"/>
  </p:normalViewPr>
  <p:slideViewPr>
    <p:cSldViewPr snapToGrid="0">
      <p:cViewPr varScale="1">
        <p:scale>
          <a:sx n="141" d="100"/>
          <a:sy n="141" d="100"/>
        </p:scale>
        <p:origin x="200" y="1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A8140-D60A-4F34-897D-7EF4EAF35A9A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DD5A8-2F84-46C4-833F-13A9BE7A9F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0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54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3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08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50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8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4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3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1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0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6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3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5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D5A8-2F84-46C4-833F-13A9BE7A9F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3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1503363"/>
            <a:ext cx="9753600" cy="2387600"/>
          </a:xfrm>
        </p:spPr>
        <p:txBody>
          <a:bodyPr anchor="ctr"/>
          <a:lstStyle>
            <a:lvl1pPr algn="ctr">
              <a:lnSpc>
                <a:spcPct val="11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400" y="4059238"/>
            <a:ext cx="98171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Roboto Regular"/>
                <a:cs typeface="Roboto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732" y="5642111"/>
            <a:ext cx="2662766" cy="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7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15" y="2802467"/>
            <a:ext cx="5246830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6" y="2802468"/>
            <a:ext cx="5246828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91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636363"/>
                </a:solidFill>
              </a:defRPr>
            </a:lvl1pPr>
            <a:lvl2pPr>
              <a:defRPr>
                <a:solidFill>
                  <a:srgbClr val="636363"/>
                </a:solidFill>
              </a:defRPr>
            </a:lvl2pPr>
            <a:lvl3pPr>
              <a:defRPr>
                <a:solidFill>
                  <a:srgbClr val="636363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6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s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1762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9191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959100"/>
            <a:ext cx="10515600" cy="3238500"/>
          </a:xfrm>
        </p:spPr>
        <p:txBody>
          <a:bodyPr>
            <a:normAutofit/>
          </a:bodyPr>
          <a:lstStyle>
            <a:lvl1pPr>
              <a:defRPr>
                <a:solidFill>
                  <a:srgbClr val="292929"/>
                </a:solidFill>
              </a:defRPr>
            </a:lvl1pPr>
            <a:lvl2pPr>
              <a:defRPr>
                <a:solidFill>
                  <a:srgbClr val="292929"/>
                </a:solidFill>
              </a:defRPr>
            </a:lvl2pPr>
            <a:lvl3pPr>
              <a:defRPr>
                <a:solidFill>
                  <a:srgbClr val="292929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808133"/>
            <a:ext cx="12191999" cy="1049867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0200" y="5748862"/>
            <a:ext cx="9702800" cy="1024467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0" i="0">
                <a:solidFill>
                  <a:schemeClr val="bg1"/>
                </a:solidFill>
                <a:latin typeface="Roboto Regular"/>
                <a:cs typeface="Roboto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the image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3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1096963"/>
            <a:ext cx="9753600" cy="3703638"/>
          </a:xfrm>
        </p:spPr>
        <p:txBody>
          <a:bodyPr anchor="t"/>
          <a:lstStyle>
            <a:lvl1pPr algn="ctr">
              <a:lnSpc>
                <a:spcPct val="120000"/>
              </a:lnSpc>
              <a:defRPr sz="6000" b="0" i="0" baseline="0">
                <a:solidFill>
                  <a:srgbClr val="292929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/>
              <a:t>“A very wise and interesting quote from someone great can go in this text box.”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0300" y="5024438"/>
            <a:ext cx="9817100" cy="881062"/>
          </a:xfrm>
        </p:spPr>
        <p:txBody>
          <a:bodyPr/>
          <a:lstStyle>
            <a:lvl1pPr marL="0" indent="0" algn="ctr">
              <a:buNone/>
              <a:defRPr sz="3200" b="0" i="0" baseline="0">
                <a:solidFill>
                  <a:srgbClr val="191919"/>
                </a:solidFill>
                <a:latin typeface="Roboto Bold"/>
                <a:cs typeface="Roboto 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Pete Woodhouse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pag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596900"/>
            <a:ext cx="9753600" cy="4965699"/>
          </a:xfrm>
        </p:spPr>
        <p:txBody>
          <a:bodyPr anchor="ctr"/>
          <a:lstStyle>
            <a:lvl1pPr algn="ctr">
              <a:lnSpc>
                <a:spcPct val="12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breaker page, it can be used to split topics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911600" y="1096963"/>
            <a:ext cx="7226300" cy="3051704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000" b="0" i="0" baseline="0">
                <a:solidFill>
                  <a:srgbClr val="292929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/>
              <a:t>“A very wise and interesting quote from someone great can go in this text box.”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15834" y="4355571"/>
            <a:ext cx="4406900" cy="859895"/>
          </a:xfrm>
        </p:spPr>
        <p:txBody>
          <a:bodyPr/>
          <a:lstStyle>
            <a:lvl1pPr marL="0" indent="0" algn="l">
              <a:buNone/>
              <a:defRPr sz="3200" b="0" i="0" baseline="0">
                <a:solidFill>
                  <a:srgbClr val="191919"/>
                </a:solidFill>
                <a:latin typeface="Roboto Bold"/>
                <a:cs typeface="Roboto 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Pete Woodhouse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1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809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0" i="0" kern="1200">
          <a:solidFill>
            <a:srgbClr val="191919"/>
          </a:solidFill>
          <a:latin typeface="Roboto Medium"/>
          <a:ea typeface="+mj-ea"/>
          <a:cs typeface="Roboto Medium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rtl="0" eaLnBrk="1" fontAlgn="base" hangingPunct="1">
        <a:lnSpc>
          <a:spcPct val="130000"/>
        </a:lnSpc>
        <a:spcBef>
          <a:spcPts val="10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rgbClr val="191919"/>
          </a:solidFill>
          <a:latin typeface="Roboto Regular"/>
          <a:ea typeface="+mn-ea"/>
          <a:cs typeface="Roboto Regular"/>
        </a:defRPr>
      </a:lvl1pPr>
      <a:lvl2pPr marL="914400" indent="-4572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rgbClr val="191919"/>
          </a:solidFill>
          <a:latin typeface="Roboto Regular"/>
          <a:ea typeface="+mn-ea"/>
          <a:cs typeface="Roboto Regular"/>
        </a:defRPr>
      </a:lvl2pPr>
      <a:lvl3pPr marL="1257300" indent="-3429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rgbClr val="191919"/>
          </a:solidFill>
          <a:latin typeface="Roboto Regular"/>
          <a:ea typeface="+mn-ea"/>
          <a:cs typeface="Roboto Regular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FCAE8A-6DE8-D04E-BC7E-46E93CCD4E4E}"/>
              </a:ext>
            </a:extLst>
          </p:cNvPr>
          <p:cNvSpPr txBox="1"/>
          <p:nvPr/>
        </p:nvSpPr>
        <p:spPr>
          <a:xfrm>
            <a:off x="361178" y="2103863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Standardize</a:t>
            </a:r>
          </a:p>
          <a:p>
            <a:pPr algn="r"/>
            <a:r>
              <a:rPr lang="en-US" sz="2000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team-based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63E19-4D15-7941-A2A9-6744E3542FF6}"/>
              </a:ext>
            </a:extLst>
          </p:cNvPr>
          <p:cNvSpPr txBox="1"/>
          <p:nvPr/>
        </p:nvSpPr>
        <p:spPr>
          <a:xfrm>
            <a:off x="361178" y="3925230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Protect </a:t>
            </a:r>
          </a:p>
          <a:p>
            <a:pPr algn="r"/>
            <a:r>
              <a:rPr lang="en-US" sz="2000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preserve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A88AF-C622-424C-BD9F-D62AF259EF04}"/>
              </a:ext>
            </a:extLst>
          </p:cNvPr>
          <p:cNvSpPr txBox="1"/>
          <p:nvPr/>
        </p:nvSpPr>
        <p:spPr>
          <a:xfrm>
            <a:off x="8281637" y="2103863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Automate</a:t>
            </a:r>
          </a:p>
          <a:p>
            <a:r>
              <a:rPr lang="en-US" sz="2000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 deployments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59B26-D332-C640-9E05-90B5AFB3E5AA}"/>
              </a:ext>
            </a:extLst>
          </p:cNvPr>
          <p:cNvSpPr txBox="1"/>
          <p:nvPr/>
        </p:nvSpPr>
        <p:spPr>
          <a:xfrm>
            <a:off x="8281637" y="3925230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Monitor</a:t>
            </a:r>
          </a:p>
          <a:p>
            <a:r>
              <a:rPr lang="en-US" sz="2000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 &amp; availability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910A24-904F-334E-9D29-25C79D447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64" y="1207737"/>
            <a:ext cx="4561469" cy="4561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8D87C4-C128-E145-AAFD-7EFA9712A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810" y="517859"/>
            <a:ext cx="5864380" cy="4477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9AB1F0-0FE0-BE4D-A19C-78B997523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264" y="1207737"/>
            <a:ext cx="4562090" cy="45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6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263E19-4D15-7941-A2A9-6744E3542FF6}"/>
              </a:ext>
            </a:extLst>
          </p:cNvPr>
          <p:cNvSpPr txBox="1"/>
          <p:nvPr/>
        </p:nvSpPr>
        <p:spPr>
          <a:xfrm>
            <a:off x="361178" y="3925230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Protect 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preserve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3CA77-DE13-C149-B536-BC69063C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10" y="517859"/>
            <a:ext cx="5864380" cy="447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8A95A5-804C-3849-8B35-7A63C7CDF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267" y="1207738"/>
            <a:ext cx="4561468" cy="45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ACB9F0-665A-9941-B722-17D9856C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66" y="1061546"/>
            <a:ext cx="9277975" cy="4393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E6B5ADC-E9A6-FF4C-880F-E11E1F5A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66" y="1061547"/>
            <a:ext cx="9277974" cy="4393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91F935-853B-8A4E-897D-7D304D08D281}"/>
              </a:ext>
            </a:extLst>
          </p:cNvPr>
          <p:cNvSpPr txBox="1"/>
          <p:nvPr/>
        </p:nvSpPr>
        <p:spPr>
          <a:xfrm>
            <a:off x="0" y="548586"/>
            <a:ext cx="12192000" cy="39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lang="en-GB" sz="24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does Compliant Database DevOps look like?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ECAC2-E11E-144B-A6E2-5B5B8D913BB7}"/>
              </a:ext>
            </a:extLst>
          </p:cNvPr>
          <p:cNvSpPr txBox="1"/>
          <p:nvPr/>
        </p:nvSpPr>
        <p:spPr>
          <a:xfrm>
            <a:off x="2308634" y="6446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C3F4E-49DD-E849-86F8-D897DCB24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065" y="1061545"/>
            <a:ext cx="9277978" cy="43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F5F5E5-75B4-284E-B006-055EFCAE7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66" y="1061546"/>
            <a:ext cx="9277975" cy="439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032777-F59E-9543-B0DC-35FF04F1C8B3}"/>
              </a:ext>
            </a:extLst>
          </p:cNvPr>
          <p:cNvSpPr txBox="1"/>
          <p:nvPr/>
        </p:nvSpPr>
        <p:spPr>
          <a:xfrm>
            <a:off x="2899318" y="5455126"/>
            <a:ext cx="6393365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lang="en-GB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Standardize team-based development</a:t>
            </a:r>
          </a:p>
          <a:p>
            <a:pPr algn="ctr">
              <a:lnSpc>
                <a:spcPts val="2260"/>
              </a:lnSpc>
            </a:pPr>
            <a:r>
              <a:rPr lang="en-GB" sz="1400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Adopt the industry-standard tools for coding, comparison, and version control, to speed up and simplify team-based database development.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A2083-A774-1C4B-83EF-949264870D32}"/>
              </a:ext>
            </a:extLst>
          </p:cNvPr>
          <p:cNvSpPr txBox="1"/>
          <p:nvPr/>
        </p:nvSpPr>
        <p:spPr>
          <a:xfrm>
            <a:off x="0" y="548586"/>
            <a:ext cx="12192000" cy="39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lang="en-GB" sz="24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does Compliant Database DevOps look like?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C0D274-1157-D541-AD43-5451A7C0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66" y="1061546"/>
            <a:ext cx="9277976" cy="439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0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032777-F59E-9543-B0DC-35FF04F1C8B3}"/>
              </a:ext>
            </a:extLst>
          </p:cNvPr>
          <p:cNvSpPr txBox="1"/>
          <p:nvPr/>
        </p:nvSpPr>
        <p:spPr>
          <a:xfrm>
            <a:off x="2899318" y="5455126"/>
            <a:ext cx="6393365" cy="15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lang="en-GB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Automate database deployments</a:t>
            </a:r>
          </a:p>
          <a:p>
            <a:pPr algn="ctr">
              <a:lnSpc>
                <a:spcPts val="2260"/>
              </a:lnSpc>
            </a:pPr>
            <a:r>
              <a:rPr lang="en-GB" sz="1400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 a consistent, scalable, and repeatable process to automate database deployments.</a:t>
            </a:r>
          </a:p>
          <a:p>
            <a:pPr algn="ctr">
              <a:lnSpc>
                <a:spcPts val="2260"/>
              </a:lnSpc>
            </a:pPr>
            <a:endParaRPr lang="en-GB" sz="1400" dirty="0">
              <a:solidFill>
                <a:srgbClr val="37373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A2083-A774-1C4B-83EF-949264870D32}"/>
              </a:ext>
            </a:extLst>
          </p:cNvPr>
          <p:cNvSpPr txBox="1"/>
          <p:nvPr/>
        </p:nvSpPr>
        <p:spPr>
          <a:xfrm>
            <a:off x="0" y="548586"/>
            <a:ext cx="12192000" cy="39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lang="en-GB" sz="24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does Compliant Database DevOps look like?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A712A-8D16-0148-BBCB-DFD1AABE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66" y="1055770"/>
            <a:ext cx="9277975" cy="43935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FF7164-965C-C54C-806C-B02C51CA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64" y="1055770"/>
            <a:ext cx="9277978" cy="43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7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032777-F59E-9543-B0DC-35FF04F1C8B3}"/>
              </a:ext>
            </a:extLst>
          </p:cNvPr>
          <p:cNvSpPr txBox="1"/>
          <p:nvPr/>
        </p:nvSpPr>
        <p:spPr>
          <a:xfrm>
            <a:off x="3040567" y="5455126"/>
            <a:ext cx="6110867" cy="184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lang="en-GB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Monitor performance &amp; availability</a:t>
            </a:r>
          </a:p>
          <a:p>
            <a:pPr algn="ctr">
              <a:lnSpc>
                <a:spcPts val="2260"/>
              </a:lnSpc>
            </a:pPr>
            <a:r>
              <a:rPr lang="en-GB" sz="1400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Continuously optimize your processes by diagnosing and resolving causes of operational and performance issues, including deployments.</a:t>
            </a:r>
          </a:p>
          <a:p>
            <a:pPr algn="ctr">
              <a:lnSpc>
                <a:spcPts val="2260"/>
              </a:lnSpc>
            </a:pPr>
            <a:endParaRPr lang="en-GB" sz="1400" dirty="0">
              <a:solidFill>
                <a:srgbClr val="37373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>
              <a:lnSpc>
                <a:spcPts val="2260"/>
              </a:lnSpc>
            </a:pPr>
            <a:endParaRPr lang="en-GB" sz="1400" dirty="0">
              <a:solidFill>
                <a:srgbClr val="37373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A2083-A774-1C4B-83EF-949264870D32}"/>
              </a:ext>
            </a:extLst>
          </p:cNvPr>
          <p:cNvSpPr txBox="1"/>
          <p:nvPr/>
        </p:nvSpPr>
        <p:spPr>
          <a:xfrm>
            <a:off x="0" y="548586"/>
            <a:ext cx="12192000" cy="39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lang="en-GB" sz="24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does Compliant Database DevOps look like?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E1424-C095-8D4A-BB0E-312F4D59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65" y="1055771"/>
            <a:ext cx="9284073" cy="43964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87D15D-0C7B-0748-82D4-CE34969B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64" y="1055771"/>
            <a:ext cx="9284073" cy="43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032777-F59E-9543-B0DC-35FF04F1C8B3}"/>
              </a:ext>
            </a:extLst>
          </p:cNvPr>
          <p:cNvSpPr txBox="1"/>
          <p:nvPr/>
        </p:nvSpPr>
        <p:spPr>
          <a:xfrm>
            <a:off x="3040567" y="5455126"/>
            <a:ext cx="611086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lang="en-GB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Protect and preserve data</a:t>
            </a:r>
          </a:p>
          <a:p>
            <a:pPr algn="ctr">
              <a:lnSpc>
                <a:spcPts val="2260"/>
              </a:lnSpc>
            </a:pPr>
            <a:r>
              <a:rPr lang="en-GB" sz="1400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Protect sensitive data as it moves through database environments.</a:t>
            </a:r>
          </a:p>
          <a:p>
            <a:pPr algn="ctr">
              <a:lnSpc>
                <a:spcPts val="2260"/>
              </a:lnSpc>
            </a:pPr>
            <a:endParaRPr lang="en-GB" sz="1400" dirty="0">
              <a:solidFill>
                <a:srgbClr val="37373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>
              <a:lnSpc>
                <a:spcPts val="2260"/>
              </a:lnSpc>
            </a:pPr>
            <a:endParaRPr lang="en-GB" sz="1400" dirty="0">
              <a:solidFill>
                <a:srgbClr val="37373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ts val="2260"/>
              </a:lnSpc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A2083-A774-1C4B-83EF-949264870D32}"/>
              </a:ext>
            </a:extLst>
          </p:cNvPr>
          <p:cNvSpPr txBox="1"/>
          <p:nvPr/>
        </p:nvSpPr>
        <p:spPr>
          <a:xfrm>
            <a:off x="0" y="548586"/>
            <a:ext cx="12192000" cy="39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lang="en-GB" sz="24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does Compliant Database DevOps look like?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556054-1A27-BE4E-8E41-24A920CA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65" y="1055772"/>
            <a:ext cx="9284073" cy="43964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FD06F3-23DF-9A49-B685-2B6B096A4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064" y="1061938"/>
            <a:ext cx="9284073" cy="43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E1DD6-0B2E-154D-8CC8-E3195825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8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C6C24C-5AA7-E240-ABA9-6E67DEC4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3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85D8C4-1E38-AA4F-894D-10A4ADCA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3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33CFEA-BDAB-914D-A67D-FDFBE3B0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5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FCAE8A-6DE8-D04E-BC7E-46E93CCD4E4E}"/>
              </a:ext>
            </a:extLst>
          </p:cNvPr>
          <p:cNvSpPr txBox="1"/>
          <p:nvPr/>
        </p:nvSpPr>
        <p:spPr>
          <a:xfrm>
            <a:off x="361178" y="2103863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Standardize</a:t>
            </a:r>
          </a:p>
          <a:p>
            <a:pPr algn="r"/>
            <a:r>
              <a:rPr lang="en-US" sz="2000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team-based development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D87C4-C128-E145-AAFD-7EFA9712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10" y="517859"/>
            <a:ext cx="5864380" cy="447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DD3B6-4A43-334E-A63A-0AAACB653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263" y="1207736"/>
            <a:ext cx="4561469" cy="45614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FC9726-E62B-FF42-9FC8-8BF863C6B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263" y="1207736"/>
            <a:ext cx="4561469" cy="45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76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5BAC55-0675-AE49-A92D-331C4109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1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FC6ABB-79AC-7F44-A3FF-91B5BAE5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39" y="253999"/>
            <a:ext cx="6347523" cy="63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4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81E62A-04A4-0F47-BA4D-6AF9615D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39" y="253999"/>
            <a:ext cx="6347523" cy="63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3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ABC7EB-DB98-474D-BAF0-96544631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39" y="253999"/>
            <a:ext cx="6347523" cy="63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15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AF34EC-CED9-934B-968F-C7330C702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38" y="253998"/>
            <a:ext cx="6347523" cy="63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27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216CB1-87C8-B343-AEBD-7FC1E86E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38" y="253998"/>
            <a:ext cx="6347523" cy="63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77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9A8072-5F7C-684E-8D3B-605F634AB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02" y="2249383"/>
            <a:ext cx="1953307" cy="1692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5A2599-4121-B94E-9174-AC38A4947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298" y="2084380"/>
            <a:ext cx="1886209" cy="1990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1B8C4B-2C08-6144-AB33-C817D7C7F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286" y="2331886"/>
            <a:ext cx="2467728" cy="1543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B0958-8D0C-9246-829C-5899A68CF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432" y="2059628"/>
            <a:ext cx="1848932" cy="2035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DCC52B-19F1-BC45-877A-B9E0879BAEFA}"/>
              </a:ext>
            </a:extLst>
          </p:cNvPr>
          <p:cNvSpPr txBox="1"/>
          <p:nvPr/>
        </p:nvSpPr>
        <p:spPr>
          <a:xfrm>
            <a:off x="34479" y="4281604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Standardize</a:t>
            </a:r>
          </a:p>
          <a:p>
            <a:pPr algn="ctr"/>
            <a:r>
              <a:rPr lang="en-US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team-based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62C27-7C66-6445-8B0C-5E7E6199FA62}"/>
              </a:ext>
            </a:extLst>
          </p:cNvPr>
          <p:cNvSpPr txBox="1"/>
          <p:nvPr/>
        </p:nvSpPr>
        <p:spPr>
          <a:xfrm>
            <a:off x="8709721" y="4281604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Protect </a:t>
            </a:r>
          </a:p>
          <a:p>
            <a:pPr algn="ctr"/>
            <a:r>
              <a:rPr lang="en-US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preserve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CBB90-3377-DC41-950A-87AB380D3797}"/>
              </a:ext>
            </a:extLst>
          </p:cNvPr>
          <p:cNvSpPr txBox="1"/>
          <p:nvPr/>
        </p:nvSpPr>
        <p:spPr>
          <a:xfrm>
            <a:off x="2926226" y="4281606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Automate</a:t>
            </a:r>
          </a:p>
          <a:p>
            <a:pPr algn="ctr"/>
            <a:r>
              <a:rPr lang="en-US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 deployments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6E2CF-9FD9-D842-83C6-40FE8AB19542}"/>
              </a:ext>
            </a:extLst>
          </p:cNvPr>
          <p:cNvSpPr txBox="1"/>
          <p:nvPr/>
        </p:nvSpPr>
        <p:spPr>
          <a:xfrm>
            <a:off x="5817973" y="4281605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Monitor</a:t>
            </a:r>
          </a:p>
          <a:p>
            <a:pPr algn="ctr"/>
            <a:r>
              <a:rPr lang="en-US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 &amp; availability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D9EB9A-52FF-DA4E-AAD8-C6598C491C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7056" y="1036560"/>
            <a:ext cx="7357889" cy="5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94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837B6B8-F0C5-E446-9302-5D98FB0CF9D7}"/>
              </a:ext>
            </a:extLst>
          </p:cNvPr>
          <p:cNvSpPr txBox="1"/>
          <p:nvPr/>
        </p:nvSpPr>
        <p:spPr>
          <a:xfrm>
            <a:off x="34479" y="4281604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Standardize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team-based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F00F0-A6EC-3B45-9E51-F8CAD567274C}"/>
              </a:ext>
            </a:extLst>
          </p:cNvPr>
          <p:cNvSpPr txBox="1"/>
          <p:nvPr/>
        </p:nvSpPr>
        <p:spPr>
          <a:xfrm>
            <a:off x="8709721" y="4281604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Protect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preserve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9A022-3E1C-D641-B0CF-4D600DE8167D}"/>
              </a:ext>
            </a:extLst>
          </p:cNvPr>
          <p:cNvSpPr txBox="1"/>
          <p:nvPr/>
        </p:nvSpPr>
        <p:spPr>
          <a:xfrm>
            <a:off x="2926226" y="4281606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 deployments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CEBDC-1A1E-CD41-AAF3-14CD288ECA06}"/>
              </a:ext>
            </a:extLst>
          </p:cNvPr>
          <p:cNvSpPr txBox="1"/>
          <p:nvPr/>
        </p:nvSpPr>
        <p:spPr>
          <a:xfrm>
            <a:off x="5817973" y="4281605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Monitor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 &amp; availability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7AA125-AB07-264C-AFAD-3E321134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03" y="2249383"/>
            <a:ext cx="1876434" cy="16257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B5693E-545F-B141-A114-9F4E9D67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298" y="2084380"/>
            <a:ext cx="1886209" cy="19905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2A467C-A98E-A645-B55E-33DEA30A4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286" y="2331886"/>
            <a:ext cx="2467728" cy="15432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4B9D8B-BB7C-9C42-91EC-49F03EE00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507" y="2059628"/>
            <a:ext cx="1830783" cy="20153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622A12-EB98-0843-B8FE-6B413ECA8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055" y="1020514"/>
            <a:ext cx="7357889" cy="5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15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9A8072-5F7C-684E-8D3B-605F634AB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47" y="2332429"/>
            <a:ext cx="2161552" cy="1872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5A2599-4121-B94E-9174-AC38A4947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455" y="2167425"/>
            <a:ext cx="2087300" cy="22028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1B8C4B-2C08-6144-AB33-C817D7C7F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067" y="2414931"/>
            <a:ext cx="2730815" cy="1707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B0958-8D0C-9246-829C-5899A68CF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3862" y="2142674"/>
            <a:ext cx="2046049" cy="22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9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1AE8CA-55D5-1845-B59D-C1D0F8D9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47" y="2336634"/>
            <a:ext cx="2156699" cy="1868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19B079-FF51-7C49-98C1-BC0075C2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455" y="2167424"/>
            <a:ext cx="2087300" cy="2202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2ADD27-7886-7942-9B71-E71B9199A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067" y="2414930"/>
            <a:ext cx="2720668" cy="1701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1E1A49-72F9-E143-93DA-D7EB62857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009" y="2142674"/>
            <a:ext cx="2035902" cy="22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2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AA88AF-C622-424C-BD9F-D62AF259EF04}"/>
              </a:ext>
            </a:extLst>
          </p:cNvPr>
          <p:cNvSpPr txBox="1"/>
          <p:nvPr/>
        </p:nvSpPr>
        <p:spPr>
          <a:xfrm>
            <a:off x="8281637" y="2103863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Automate</a:t>
            </a:r>
          </a:p>
          <a:p>
            <a:r>
              <a:rPr lang="en-US" sz="2000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 deployments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D87C4-C128-E145-AAFD-7EFA9712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10" y="517859"/>
            <a:ext cx="5864380" cy="447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ED16FF-4595-AC43-A595-8BFE04D60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264" y="1207737"/>
            <a:ext cx="4561469" cy="45614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6C3118-7723-9E43-9E31-13676943C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264" y="1207737"/>
            <a:ext cx="4561469" cy="45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8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059B26-D332-C640-9E05-90B5AFB3E5AA}"/>
              </a:ext>
            </a:extLst>
          </p:cNvPr>
          <p:cNvSpPr txBox="1"/>
          <p:nvPr/>
        </p:nvSpPr>
        <p:spPr>
          <a:xfrm>
            <a:off x="8281637" y="3925230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Monitor</a:t>
            </a:r>
          </a:p>
          <a:p>
            <a:r>
              <a:rPr lang="en-US" sz="2000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 &amp; availability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D87C4-C128-E145-AAFD-7EFA9712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10" y="517859"/>
            <a:ext cx="5864380" cy="447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DB0765-0E9C-4B43-9A15-8284D06DA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264" y="1207736"/>
            <a:ext cx="4561469" cy="45614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970304-CAD7-404A-95B9-79F3B2961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263" y="1207735"/>
            <a:ext cx="4561469" cy="45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263E19-4D15-7941-A2A9-6744E3542FF6}"/>
              </a:ext>
            </a:extLst>
          </p:cNvPr>
          <p:cNvSpPr txBox="1"/>
          <p:nvPr/>
        </p:nvSpPr>
        <p:spPr>
          <a:xfrm>
            <a:off x="361178" y="3925230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Protect </a:t>
            </a:r>
          </a:p>
          <a:p>
            <a:pPr algn="r"/>
            <a:r>
              <a:rPr lang="en-US" sz="2000" dirty="0">
                <a:solidFill>
                  <a:srgbClr val="37373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preserve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D87C4-C128-E145-AAFD-7EFA9712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10" y="517859"/>
            <a:ext cx="5864380" cy="447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0A21C5-FCEB-3449-A277-2DA6CBF0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264" y="1207737"/>
            <a:ext cx="4561469" cy="45614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2A5109-87E0-A541-9693-DCD4B671D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263" y="1207736"/>
            <a:ext cx="4561469" cy="45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9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E1DD6-0B2E-154D-8CC8-E3195825F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66" y="1207738"/>
            <a:ext cx="4561468" cy="4561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CAE8A-6DE8-D04E-BC7E-46E93CCD4E4E}"/>
              </a:ext>
            </a:extLst>
          </p:cNvPr>
          <p:cNvSpPr txBox="1"/>
          <p:nvPr/>
        </p:nvSpPr>
        <p:spPr>
          <a:xfrm>
            <a:off x="361178" y="2103863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Standardize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team-based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63E19-4D15-7941-A2A9-6744E3542FF6}"/>
              </a:ext>
            </a:extLst>
          </p:cNvPr>
          <p:cNvSpPr txBox="1"/>
          <p:nvPr/>
        </p:nvSpPr>
        <p:spPr>
          <a:xfrm>
            <a:off x="361178" y="3925230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Protect 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preserve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A88AF-C622-424C-BD9F-D62AF259EF04}"/>
              </a:ext>
            </a:extLst>
          </p:cNvPr>
          <p:cNvSpPr txBox="1"/>
          <p:nvPr/>
        </p:nvSpPr>
        <p:spPr>
          <a:xfrm>
            <a:off x="8281637" y="2103863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Automate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 deployments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59B26-D332-C640-9E05-90B5AFB3E5AA}"/>
              </a:ext>
            </a:extLst>
          </p:cNvPr>
          <p:cNvSpPr txBox="1"/>
          <p:nvPr/>
        </p:nvSpPr>
        <p:spPr>
          <a:xfrm>
            <a:off x="8281637" y="3925230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Monitor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 &amp; availability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3CA77-DE13-C149-B536-BC69063CB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810" y="517859"/>
            <a:ext cx="5864380" cy="4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1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FCAE8A-6DE8-D04E-BC7E-46E93CCD4E4E}"/>
              </a:ext>
            </a:extLst>
          </p:cNvPr>
          <p:cNvSpPr txBox="1"/>
          <p:nvPr/>
        </p:nvSpPr>
        <p:spPr>
          <a:xfrm>
            <a:off x="361178" y="2103863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Standardize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team-based development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3CA77-DE13-C149-B536-BC69063C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10" y="517859"/>
            <a:ext cx="5864380" cy="447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7A36E5-7A94-4D45-84BA-2EC806CA1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267" y="1207738"/>
            <a:ext cx="4561468" cy="45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8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AA88AF-C622-424C-BD9F-D62AF259EF04}"/>
              </a:ext>
            </a:extLst>
          </p:cNvPr>
          <p:cNvSpPr txBox="1"/>
          <p:nvPr/>
        </p:nvSpPr>
        <p:spPr>
          <a:xfrm>
            <a:off x="8281637" y="2103863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Automate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 deployments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3CA77-DE13-C149-B536-BC69063C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10" y="517859"/>
            <a:ext cx="5864380" cy="447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B567CF-14EE-0A45-88F3-C05FD24B1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266" y="1207738"/>
            <a:ext cx="4561468" cy="45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4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059B26-D332-C640-9E05-90B5AFB3E5AA}"/>
              </a:ext>
            </a:extLst>
          </p:cNvPr>
          <p:cNvSpPr txBox="1"/>
          <p:nvPr/>
        </p:nvSpPr>
        <p:spPr>
          <a:xfrm>
            <a:off x="8281637" y="3925230"/>
            <a:ext cx="35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Monitor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 &amp; availability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3CA77-DE13-C149-B536-BC69063C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10" y="517859"/>
            <a:ext cx="5864380" cy="447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56AECE-BEA5-DB4C-BA31-0C65F55DB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267" y="1207738"/>
            <a:ext cx="4561468" cy="45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921"/>
      </p:ext>
    </p:extLst>
  </p:cSld>
  <p:clrMapOvr>
    <a:masterClrMapping/>
  </p:clrMapOvr>
</p:sld>
</file>

<file path=ppt/theme/theme1.xml><?xml version="1.0" encoding="utf-8"?>
<a:theme xmlns:a="http://schemas.openxmlformats.org/drawingml/2006/main" name="Redgate Theme Jun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gate Theme June 2016" id="{F9D6F9E9-E535-924A-BC7F-4BA7540D0110}" vid="{054964FD-6522-C948-A98F-C0823FD39E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2C271F21278A419FBC80E699E41E5F" ma:contentTypeVersion="5" ma:contentTypeDescription="Create a new document." ma:contentTypeScope="" ma:versionID="c6cf4e35b2a40f4d4c0e83a36d86fef6">
  <xsd:schema xmlns:xsd="http://www.w3.org/2001/XMLSchema" xmlns:xs="http://www.w3.org/2001/XMLSchema" xmlns:p="http://schemas.microsoft.com/office/2006/metadata/properties" xmlns:ns2="848fec70-ca21-42c3-b48a-3f35e5aa8ac8" xmlns:ns3="609c9ef4-6254-4985-925e-9d40b265c3e0" targetNamespace="http://schemas.microsoft.com/office/2006/metadata/properties" ma:root="true" ma:fieldsID="c43806fc6721afbc390ff7c74d1ec5a1" ns2:_="" ns3:_="">
    <xsd:import namespace="848fec70-ca21-42c3-b48a-3f35e5aa8ac8"/>
    <xsd:import namespace="609c9ef4-6254-4985-925e-9d40b265c3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fec70-ca21-42c3-b48a-3f35e5aa8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c9ef4-6254-4985-925e-9d40b265c3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CA5491-CDD9-46ED-A0A0-857A6ED71E3F}">
  <ds:schemaRefs>
    <ds:schemaRef ds:uri="http://purl.org/dc/dcmitype/"/>
    <ds:schemaRef ds:uri="http://schemas.microsoft.com/office/infopath/2007/PartnerControls"/>
    <ds:schemaRef ds:uri="848fec70-ca21-42c3-b48a-3f35e5aa8ac8"/>
    <ds:schemaRef ds:uri="http://purl.org/dc/elements/1.1/"/>
    <ds:schemaRef ds:uri="http://schemas.microsoft.com/office/2006/metadata/properties"/>
    <ds:schemaRef ds:uri="609c9ef4-6254-4985-925e-9d40b265c3e0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F6F71D0-EC4B-479A-B266-6FDDD9398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8fec70-ca21-42c3-b48a-3f35e5aa8ac8"/>
    <ds:schemaRef ds:uri="609c9ef4-6254-4985-925e-9d40b265c3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5C73F0-61DD-489A-A072-E5DB516E85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27613</TotalTime>
  <Words>216</Words>
  <Application>Microsoft Macintosh PowerPoint</Application>
  <PresentationFormat>Widescreen</PresentationFormat>
  <Paragraphs>77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Roboto</vt:lpstr>
      <vt:lpstr>Roboto Bold</vt:lpstr>
      <vt:lpstr>Roboto Medium</vt:lpstr>
      <vt:lpstr>Roboto Regular</vt:lpstr>
      <vt:lpstr>Redgate Theme June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implement database DevOps at scale in 5 steps</dc:title>
  <dc:creator>Hannah Maltby</dc:creator>
  <cp:lastModifiedBy>Peter Woodhouse</cp:lastModifiedBy>
  <cp:revision>127</cp:revision>
  <dcterms:modified xsi:type="dcterms:W3CDTF">2018-10-09T17:21:24Z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0x010100432C271F21278A419FBC80E699E41E5F</vt:lpwstr>
  </property>
</Properties>
</file>