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1" r:id="rId12"/>
    <p:sldId id="267" r:id="rId13"/>
    <p:sldId id="268" r:id="rId14"/>
    <p:sldId id="270" r:id="rId15"/>
    <p:sldId id="273" r:id="rId16"/>
    <p:sldId id="272" r:id="rId17"/>
    <p:sldId id="275" r:id="rId18"/>
    <p:sldId id="26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88415"/>
  </p:normalViewPr>
  <p:slideViewPr>
    <p:cSldViewPr snapToGrid="0" snapToObjects="1">
      <p:cViewPr varScale="1">
        <p:scale>
          <a:sx n="115" d="100"/>
          <a:sy n="115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55DCE-33DE-7246-9288-4AD5C3E7D6D7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D1C2-52C1-6A40-BC80-B25965D3F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Здравствуйте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меня зовут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Суздалев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Олег 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тема нашего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доклада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"Управление движением робота-машинки, стремящегося занять заданную позицию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’’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27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планирования траекторий был применен метод,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описанныи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на данном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статье. Его суть состоит в том, что предварительно находится путь между исходным и желаемым положениями робота,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состоящии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исключительно из прямых отрезков и, следовательно,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недостижимыи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для робота, а потом он аппроксимируется кривыми, которые, в свою очередь, робот уже может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пройти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поиска предварительного пути робот использует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авторскии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алгоритм RTR,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являющийся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одним из алгоритмов, объединенных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английским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названием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Sampling-based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поиска пути он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случайным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образом разбрасывает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ислледуемои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местности виртуальные точки-цели, а затем соединяет их настолько длинными отрезками прямых, которые через них проходят, насколько это позволяют ему имеющиеся препятствия. </a:t>
            </a:r>
            <a:endParaRPr lang="ru-RU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сравнили скорость его работы со скоростью, наверное, самого знаменитого алгоритма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поика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из этого же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семейства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алгоритма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Rapidly-exploring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(RRT) -- и в большинстве экспериментов она оказалась значительно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̆. Вы можете видеть иллюстрацию к этому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8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аппроксимации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̆, полученных с помощью алгоритма RRT, применялись кривые трех типов: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прямои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отрезок, дуга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окржности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клотоида. Клотоида или, иначе, спираль Корню -- это кривая, имеющая постоянную производную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собственнои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кривизны и описываемая показанными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выражениями. Поскольку входящие в последние интегралы Френеля не выражаются через элементарные функции, в работе применялось их приближенное вычисление с помощью функций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метод был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найден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статье.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2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кривые применялись в соответствии с определенными правилами и в определенных порядках, различные реализации которых обозначены как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EES 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8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TTS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 примеру, TTS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планнер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 дуги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окружностеи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̆, а первые два планировщика -- нет; относительно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планнера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ранее статье доказано, что с его помощью аппроксимация точно возможна, а относительно EES и TTS -- нет и т.д.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2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определения положения робота и окружающих его препятствий использовались встроенные функции и алгоритмы библиотеки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 их помощью удалось достичь определение положения робота с точностью до приблизительно 1-2 см. Также с помощью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оформлены некоторые элементы GUI.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25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Графическии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интерфейс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пользователя был реализован с использованием библиотеки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kivy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Всего были реализованы возможности задавать желаемую позицию робота,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1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наблюдать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найденныи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планировщиком путь и несколько иных. </a:t>
            </a:r>
            <a:endParaRPr lang="ru-RU" dirty="0"/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создания всего ПО проекта использовался язык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математических расчетов -- пакет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Scilab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5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подводит некоторые итоги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проделаннои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работы и обозначает некоторые направления, в которых можно двигаться дальше, улучшая проект. На этом у меня все.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3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r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</a:t>
            </a:r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</a:t>
            </a:r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внимание</a:t>
            </a:r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endParaRPr lang="mr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были цели нашего проекта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можно видеть, его суть заключается в построении для робота системы управления движением,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позволяющеи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ему перемещаться в желаемую точку, избегая при этом столкновений с окружающими его препятствиями.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я по порядку расскажу о каждом шаге тех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действии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̆, которые для этого пришлось выполнить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первую очередь скажу о том, что все эксперименты проводились с использованием робота, построенного из конструктора LEGO ev3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1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Математическая модель, описывающая кинематику его движения, а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равнои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степени и любого другого транспортного средства со схожим строением можно видеть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No4. Из ее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особенностеи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можно выделить разве что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нелинейность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наличие неголономных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̆, накладывающих ограничения на значения компонентов вектора состояния робота.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91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Забегая вперед, скажу, что после того, как для робота была задана желаемая позиция, он строит некоторую траекторию, соединяющую с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точку его начального положения, а потом просто перемещается по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в сторону цели. Для управления роботом при выполнении им последнего из названных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действии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была разработана система управления, схему строения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вы можете видеть на показанном рисунке. Как можно видеть, она состоит из, главным образом, двух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̆: регулятора, управляющего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линейнои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угловои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скоростями машинки и подсистемы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обеспечивающеи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следование по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желаемои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траектории.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8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Схему строения регулятора скорости можно видеть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No6. Нетрудно видеть, что он состоит из двух ПИД-регуляторов и блока, пересчитывающего желаемое значение для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угловои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скорости робота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желаемыи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угол поворота его руля.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 его работы можно оценить из показанных на текущем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графиков. Можно заметить, что в отличие от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управление по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угловои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скорости характеризуется наличием больших колебаний и в среднем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ненулевои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управления.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2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траекторного управления исходная модель робота была линеаризована в соответствии с уравнениями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части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Как можно видеть,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указанныи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эффект достигается добавлением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дополнительнои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определенных правил пересчета ее значений в значения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линейнои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угловои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̆. 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линеаризованнои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модели,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имеющеи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в качестве входных сигналов величины u1 и u2 был применен закон управления,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описываемыи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из систем уравнений показанных справа. 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 отработки роботом желаемых траекторий демонстрируют следующие графики, которые наглядно свидетельствуют о хорошем качестве выполнения роботом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задачи.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BC718B-C43D-9141-80AA-178BC525C125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3318-E79C-214B-B88D-9D2943BEC9D7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3423-F257-8C48-9B0D-15AB7C72B110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48F-49D3-F54A-AC6B-D977EBDE9CA4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4-FAE3-2740-820D-13DAB69ECC4A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20D5-F02E-6A43-9965-1ED909DAB117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1C06-9888-0448-9EDC-2BEE8FA0ED28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0654-63DD-A44F-9CAC-454827FE83BA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CCA8-97E3-D143-8983-A3B95344A48C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B811-F1B2-6C40-A8F8-CC923441807B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8C4-84E7-6849-A912-6A6DD9DA412B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F29-7CBB-034B-A2E7-365A3D265D85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83E7-FE9E-E74E-91F3-CC522F59D0C1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5AC-0EC2-264C-BB5C-405288CF3C52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C21A-9594-7640-863C-8EB86958694B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BC49-123A-8645-8CF5-B0F116AD585D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F84-B48B-C847-A16F-385C9819D26A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31DD-F44F-D047-B6EC-08900B1BB8D4}" type="datetime1">
              <a:rPr lang="en-US" smtClean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15486"/>
            <a:ext cx="8791575" cy="165576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Kapitonov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а.а</a:t>
            </a:r>
            <a:r>
              <a:rPr lang="ru-RU" dirty="0">
                <a:solidFill>
                  <a:schemeClr val="bg1"/>
                </a:solidFill>
              </a:rPr>
              <a:t>. (</a:t>
            </a:r>
            <a:r>
              <a:rPr lang="fr-FR" dirty="0">
                <a:solidFill>
                  <a:schemeClr val="bg1"/>
                </a:solidFill>
              </a:rPr>
              <a:t>Control </a:t>
            </a:r>
            <a:r>
              <a:rPr lang="fr-FR" dirty="0" err="1">
                <a:solidFill>
                  <a:schemeClr val="bg1"/>
                </a:solidFill>
              </a:rPr>
              <a:t>systems</a:t>
            </a:r>
            <a:r>
              <a:rPr lang="fr-FR" dirty="0">
                <a:solidFill>
                  <a:schemeClr val="bg1"/>
                </a:solidFill>
              </a:rPr>
              <a:t> and </a:t>
            </a:r>
            <a:r>
              <a:rPr lang="fr-FR" dirty="0" err="1">
                <a:solidFill>
                  <a:schemeClr val="bg1"/>
                </a:solidFill>
              </a:rPr>
              <a:t>informatics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department</a:t>
            </a:r>
            <a:r>
              <a:rPr lang="ru-RU" cap="none" dirty="0">
                <a:solidFill>
                  <a:schemeClr val="bg1"/>
                </a:solidFill>
              </a:rPr>
              <a:t>, </a:t>
            </a:r>
            <a:r>
              <a:rPr lang="fr-FR" cap="none" dirty="0">
                <a:solidFill>
                  <a:schemeClr val="bg1"/>
                </a:solidFill>
              </a:rPr>
              <a:t>PhD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r>
              <a:rPr lang="fr-FR" dirty="0" err="1">
                <a:solidFill>
                  <a:schemeClr val="bg1"/>
                </a:solidFill>
              </a:rPr>
              <a:t>Artemov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К.а</a:t>
            </a:r>
            <a:r>
              <a:rPr lang="ru-RU" dirty="0">
                <a:solidFill>
                  <a:schemeClr val="bg1"/>
                </a:solidFill>
              </a:rPr>
              <a:t>., </a:t>
            </a:r>
            <a:r>
              <a:rPr lang="fr-FR" dirty="0">
                <a:solidFill>
                  <a:schemeClr val="bg1"/>
                </a:solidFill>
              </a:rPr>
              <a:t>Antonov</a:t>
            </a:r>
            <a:r>
              <a:rPr lang="ru-RU" dirty="0">
                <a:solidFill>
                  <a:schemeClr val="bg1"/>
                </a:solidFill>
              </a:rPr>
              <a:t> Е.</a:t>
            </a:r>
            <a:r>
              <a:rPr lang="fr-FR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. (Р4235)</a:t>
            </a:r>
          </a:p>
          <a:p>
            <a:r>
              <a:rPr lang="fr-FR" dirty="0" err="1">
                <a:solidFill>
                  <a:schemeClr val="bg1"/>
                </a:solidFill>
              </a:rPr>
              <a:t>Suzdalev</a:t>
            </a:r>
            <a:r>
              <a:rPr lang="fr-FR" dirty="0">
                <a:solidFill>
                  <a:schemeClr val="bg1"/>
                </a:solidFill>
              </a:rPr>
              <a:t> O.D., Al-</a:t>
            </a:r>
            <a:r>
              <a:rPr lang="fr-FR" dirty="0" err="1">
                <a:solidFill>
                  <a:schemeClr val="bg1"/>
                </a:solidFill>
              </a:rPr>
              <a:t>Naim</a:t>
            </a:r>
            <a:r>
              <a:rPr lang="fr-FR" dirty="0">
                <a:solidFill>
                  <a:schemeClr val="bg1"/>
                </a:solidFill>
              </a:rPr>
              <a:t> R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fr-FR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., </a:t>
            </a:r>
            <a:r>
              <a:rPr lang="fr-FR" dirty="0" err="1">
                <a:solidFill>
                  <a:schemeClr val="bg1"/>
                </a:solidFill>
              </a:rPr>
              <a:t>Karavaev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А.а</a:t>
            </a:r>
            <a:r>
              <a:rPr lang="ru-RU" dirty="0">
                <a:solidFill>
                  <a:schemeClr val="bg1"/>
                </a:solidFill>
              </a:rPr>
              <a:t>., </a:t>
            </a:r>
            <a:r>
              <a:rPr lang="fr-FR" dirty="0" err="1">
                <a:solidFill>
                  <a:schemeClr val="bg1"/>
                </a:solidFill>
              </a:rPr>
              <a:t>Zamotaev</a:t>
            </a:r>
            <a:r>
              <a:rPr lang="ru-RU" dirty="0">
                <a:solidFill>
                  <a:schemeClr val="bg1"/>
                </a:solidFill>
              </a:rPr>
              <a:t> Е.</a:t>
            </a:r>
            <a:r>
              <a:rPr lang="fr-FR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. (Р3235</a:t>
            </a:r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36)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 txBox="1">
            <a:spLocks noGrp="1"/>
          </p:cNvSpPr>
          <p:nvPr>
            <p:ph type="ctrTitle"/>
          </p:nvPr>
        </p:nvSpPr>
        <p:spPr>
          <a:xfrm>
            <a:off x="1876424" y="1423238"/>
            <a:ext cx="879157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 control of a car-type robot, seeking to reach a given position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97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4648"/>
            <a:ext cx="9905998" cy="5782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Trajectory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r>
              <a:rPr lang="en-US" dirty="0"/>
              <a:t>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37129" y="6072745"/>
            <a:ext cx="9426389" cy="36512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Domokos</a:t>
            </a:r>
            <a:r>
              <a:rPr lang="en-US" dirty="0">
                <a:solidFill>
                  <a:schemeClr val="bg1"/>
                </a:solidFill>
              </a:rPr>
              <a:t> Kiss and </a:t>
            </a:r>
            <a:r>
              <a:rPr lang="en-US" dirty="0" err="1">
                <a:solidFill>
                  <a:schemeClr val="bg1"/>
                </a:solidFill>
              </a:rPr>
              <a:t>Gábor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Tevesz</a:t>
            </a:r>
            <a:r>
              <a:rPr lang="en-US" dirty="0">
                <a:solidFill>
                  <a:schemeClr val="bg1"/>
                </a:solidFill>
              </a:rPr>
              <a:t>, “Autonomous Path Planning for Road Vehicles in Narrow Environments: An Efficient Continuous Curvature Approach,” Journal of Advanced Transportation, vol. 2017, Article ID 2521638, 27 pages, 2017.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8385" y="5424012"/>
            <a:ext cx="561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</a:t>
            </a:r>
            <a:r>
              <a:rPr lang="fr-FR" dirty="0">
                <a:solidFill>
                  <a:srgbClr val="0070C0"/>
                </a:solidFill>
              </a:rPr>
              <a:t>10 </a:t>
            </a:r>
            <a:r>
              <a:rPr lang="fr-FR" dirty="0">
                <a:solidFill>
                  <a:schemeClr val="bg1"/>
                </a:solidFill>
              </a:rPr>
              <a:t>Illustration of </a:t>
            </a:r>
            <a:r>
              <a:rPr lang="fr-FR" dirty="0" err="1">
                <a:solidFill>
                  <a:schemeClr val="bg1"/>
                </a:solidFill>
              </a:rPr>
              <a:t>path-finding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towards</a:t>
            </a:r>
            <a:r>
              <a:rPr lang="fr-FR" dirty="0">
                <a:solidFill>
                  <a:schemeClr val="bg1"/>
                </a:solidFill>
              </a:rPr>
              <a:t> goal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196788"/>
            <a:ext cx="9963153" cy="4272697"/>
          </a:xfrm>
        </p:spPr>
      </p:pic>
      <p:sp>
        <p:nvSpPr>
          <p:cNvPr id="10" name="Striped Right Arrow 9"/>
          <p:cNvSpPr/>
          <p:nvPr/>
        </p:nvSpPr>
        <p:spPr>
          <a:xfrm>
            <a:off x="5536359" y="3044024"/>
            <a:ext cx="797206" cy="578224"/>
          </a:xfrm>
          <a:prstGeom prst="strip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827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Trajectory</a:t>
            </a:r>
            <a:r>
              <a:rPr lang="fr-FR" dirty="0"/>
              <a:t> planning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4" y="1886885"/>
            <a:ext cx="4722282" cy="35417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2" y="612364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r>
              <a:rPr lang="en-US" dirty="0"/>
              <a:t>/19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717" y="1886885"/>
            <a:ext cx="4728882" cy="3546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8613" y="5676242"/>
            <a:ext cx="414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1</a:t>
            </a:r>
            <a:r>
              <a:rPr lang="fr-FR" dirty="0">
                <a:solidFill>
                  <a:srgbClr val="0070C0"/>
                </a:solidFill>
              </a:rPr>
              <a:t>1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 result of the RRT algorithm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31900" y="5691272"/>
            <a:ext cx="416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</a:t>
            </a:r>
            <a:r>
              <a:rPr lang="fr-FR" dirty="0">
                <a:solidFill>
                  <a:srgbClr val="0070C0"/>
                </a:solidFill>
              </a:rPr>
              <a:t>2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 result of the RTR 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78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2683"/>
            <a:ext cx="9905998" cy="4706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Trajectory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33467" y="638562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r>
              <a:rPr lang="en-US" dirty="0"/>
              <a:t>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34213" y="6293288"/>
            <a:ext cx="6239309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D. K. Wilde, "Computing </a:t>
            </a:r>
            <a:r>
              <a:rPr lang="en-US" dirty="0" err="1">
                <a:solidFill>
                  <a:schemeClr val="bg1"/>
                </a:solidFill>
              </a:rPr>
              <a:t>clothoid</a:t>
            </a:r>
            <a:r>
              <a:rPr lang="en-US" dirty="0">
                <a:solidFill>
                  <a:schemeClr val="bg1"/>
                </a:solidFill>
              </a:rPr>
              <a:t> segments for trajectory generation," 2009 IEEE/RSJ International Conference on Intelligent Robots and Systems, St. Louis, MO, 2009, pp. 2440-2445.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3522" y="6108622"/>
            <a:ext cx="334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13 </a:t>
            </a:r>
            <a:r>
              <a:rPr lang="fr-FR" dirty="0" err="1">
                <a:solidFill>
                  <a:schemeClr val="bg1"/>
                </a:solidFill>
              </a:rPr>
              <a:t>Clothoid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appearance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95136-A4E5-7E4F-987F-B8B52053C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8983"/>
          <a:stretch/>
        </p:blipFill>
        <p:spPr>
          <a:xfrm>
            <a:off x="1334213" y="793377"/>
            <a:ext cx="9910427" cy="5361412"/>
          </a:xfrm>
        </p:spPr>
      </p:pic>
    </p:spTree>
    <p:extLst>
      <p:ext uri="{BB962C8B-B14F-4D97-AF65-F5344CB8AC3E}">
        <p14:creationId xmlns:p14="http://schemas.microsoft.com/office/powerpoint/2010/main" val="145060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43752"/>
            <a:ext cx="9905998" cy="739588"/>
          </a:xfrm>
        </p:spPr>
        <p:txBody>
          <a:bodyPr/>
          <a:lstStyle/>
          <a:p>
            <a:pPr algn="ctr"/>
            <a:r>
              <a:rPr lang="fr-FR" dirty="0" err="1"/>
              <a:t>Trajectory</a:t>
            </a:r>
            <a:r>
              <a:rPr lang="fr-FR" dirty="0"/>
              <a:t>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04921" y="632535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r>
              <a:rPr lang="en-US" dirty="0"/>
              <a:t>/19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2280" y="5781319"/>
            <a:ext cx="427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14 </a:t>
            </a:r>
            <a:r>
              <a:rPr lang="fr-FR" dirty="0" err="1">
                <a:solidFill>
                  <a:sysClr val="windowText" lastClr="000000"/>
                </a:solidFill>
              </a:rPr>
              <a:t>Trajectory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from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eeS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planner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623327" y="5768330"/>
            <a:ext cx="416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15 </a:t>
            </a:r>
            <a:r>
              <a:rPr lang="fr-FR" dirty="0" err="1">
                <a:solidFill>
                  <a:sysClr val="windowText" lastClr="000000"/>
                </a:solidFill>
              </a:rPr>
              <a:t>Trajectory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from</a:t>
            </a:r>
            <a:r>
              <a:rPr lang="fr-FR" dirty="0">
                <a:solidFill>
                  <a:sysClr val="windowText" lastClr="000000"/>
                </a:solidFill>
              </a:rPr>
              <a:t> EES </a:t>
            </a:r>
            <a:r>
              <a:rPr lang="fr-FR" dirty="0" err="1">
                <a:solidFill>
                  <a:sysClr val="windowText" lastClr="000000"/>
                </a:solidFill>
              </a:rPr>
              <a:t>planner</a:t>
            </a:r>
            <a:r>
              <a:rPr lang="ru-RU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14467F-379B-2140-84F5-0C14B2766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5043" y="1183340"/>
            <a:ext cx="5302931" cy="458324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0D7209-CA4D-A640-ACCD-98EB7CC1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1186131"/>
            <a:ext cx="5313817" cy="45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2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2691"/>
          </a:xfrm>
        </p:spPr>
        <p:txBody>
          <a:bodyPr/>
          <a:lstStyle/>
          <a:p>
            <a:pPr algn="ctr"/>
            <a:r>
              <a:rPr lang="fr-FR" dirty="0" err="1"/>
              <a:t>Trajectory</a:t>
            </a:r>
            <a:r>
              <a:rPr lang="fr-FR" dirty="0"/>
              <a:t>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34794" y="634283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r>
              <a:rPr lang="en-US" dirty="0"/>
              <a:t>/19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9373" y="5908663"/>
            <a:ext cx="427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</a:t>
            </a:r>
            <a:r>
              <a:rPr lang="fr-FR" dirty="0">
                <a:solidFill>
                  <a:srgbClr val="0070C0"/>
                </a:solidFill>
              </a:rPr>
              <a:t>6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Trajectory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from</a:t>
            </a:r>
            <a:r>
              <a:rPr lang="fr-FR" dirty="0">
                <a:solidFill>
                  <a:sysClr val="windowText" lastClr="000000"/>
                </a:solidFill>
              </a:rPr>
              <a:t> TTS </a:t>
            </a:r>
            <a:r>
              <a:rPr lang="fr-FR" dirty="0" err="1">
                <a:solidFill>
                  <a:sysClr val="windowText" lastClr="000000"/>
                </a:solidFill>
              </a:rPr>
              <a:t>planner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642136" y="5879067"/>
            <a:ext cx="427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</a:t>
            </a:r>
            <a:r>
              <a:rPr lang="fr-FR" dirty="0">
                <a:solidFill>
                  <a:srgbClr val="0070C0"/>
                </a:solidFill>
              </a:rPr>
              <a:t>7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Trajectory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from</a:t>
            </a:r>
            <a:r>
              <a:rPr lang="fr-FR" dirty="0">
                <a:solidFill>
                  <a:sysClr val="windowText" lastClr="000000"/>
                </a:solidFill>
              </a:rPr>
              <a:t> TTS </a:t>
            </a:r>
            <a:r>
              <a:rPr lang="fr-FR" dirty="0" err="1">
                <a:solidFill>
                  <a:sysClr val="windowText" lastClr="000000"/>
                </a:solidFill>
              </a:rPr>
              <a:t>planner</a:t>
            </a:r>
            <a:r>
              <a:rPr lang="en-US" dirty="0">
                <a:solidFill>
                  <a:sysClr val="windowText" lastClr="000000"/>
                </a:solidFill>
              </a:rPr>
              <a:t> in reverse search direction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CACE5-E4B6-974B-A66C-4CEA209CA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57" y="1490526"/>
            <a:ext cx="5057742" cy="437374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3174EC-4FF8-B640-BD28-23E596971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01282" y="1734977"/>
            <a:ext cx="5475800" cy="4129292"/>
          </a:xfrm>
        </p:spPr>
      </p:pic>
    </p:spTree>
    <p:extLst>
      <p:ext uri="{BB962C8B-B14F-4D97-AF65-F5344CB8AC3E}">
        <p14:creationId xmlns:p14="http://schemas.microsoft.com/office/powerpoint/2010/main" val="86241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137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Computer vision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00" y="1301818"/>
            <a:ext cx="6352023" cy="47640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0916" y="624812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r>
              <a:rPr lang="en-US" dirty="0"/>
              <a:t>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7905" y="6243916"/>
            <a:ext cx="863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18 </a:t>
            </a:r>
            <a:r>
              <a:rPr lang="fr-FR" dirty="0" err="1">
                <a:solidFill>
                  <a:sysClr val="windowText" lastClr="000000"/>
                </a:solidFill>
              </a:rPr>
              <a:t>Result</a:t>
            </a:r>
            <a:r>
              <a:rPr lang="fr-FR" dirty="0">
                <a:solidFill>
                  <a:sysClr val="windowText" lastClr="000000"/>
                </a:solidFill>
              </a:rPr>
              <a:t> of the </a:t>
            </a:r>
            <a:r>
              <a:rPr lang="fr-FR" dirty="0" err="1">
                <a:solidFill>
                  <a:sysClr val="windowText" lastClr="000000"/>
                </a:solidFill>
              </a:rPr>
              <a:t>localization</a:t>
            </a:r>
            <a:r>
              <a:rPr lang="fr-FR" dirty="0">
                <a:solidFill>
                  <a:sysClr val="windowText" lastClr="000000"/>
                </a:solidFill>
              </a:rPr>
              <a:t> of the robot and obstacles by the computer vision </a:t>
            </a:r>
            <a:r>
              <a:rPr lang="fr-FR" dirty="0" err="1">
                <a:solidFill>
                  <a:sysClr val="windowText" lastClr="000000"/>
                </a:solidFill>
              </a:rPr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9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88212"/>
            <a:ext cx="9905998" cy="685847"/>
          </a:xfrm>
        </p:spPr>
        <p:txBody>
          <a:bodyPr/>
          <a:lstStyle/>
          <a:p>
            <a:pPr algn="ctr"/>
            <a:r>
              <a:rPr lang="en-US" dirty="0"/>
              <a:t>Graphical user interface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12072" r="4342" b="15226"/>
          <a:stretch/>
        </p:blipFill>
        <p:spPr>
          <a:xfrm>
            <a:off x="958097" y="1094907"/>
            <a:ext cx="10445010" cy="478836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1132" y="625260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r>
              <a:rPr lang="en-US" dirty="0"/>
              <a:t>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0165" y="6248399"/>
            <a:ext cx="520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19 </a:t>
            </a:r>
            <a:r>
              <a:rPr lang="en-US" dirty="0">
                <a:solidFill>
                  <a:schemeClr val="bg1"/>
                </a:solidFill>
              </a:rPr>
              <a:t>Appearance of the developed application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7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8611"/>
          </a:xfrm>
        </p:spPr>
        <p:txBody>
          <a:bodyPr/>
          <a:lstStyle/>
          <a:p>
            <a:pPr algn="ctr"/>
            <a:r>
              <a:rPr lang="en-US" dirty="0"/>
              <a:t>Graphical user interface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6" y="1691365"/>
            <a:ext cx="4970399" cy="372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00369" y="6318682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r>
              <a:rPr lang="en-US" dirty="0"/>
              <a:t>/19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09" y="1689582"/>
            <a:ext cx="4972777" cy="3729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1258" y="5672351"/>
            <a:ext cx="42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20 </a:t>
            </a:r>
            <a:r>
              <a:rPr lang="en-US" dirty="0">
                <a:solidFill>
                  <a:schemeClr val="bg1"/>
                </a:solidFill>
              </a:rPr>
              <a:t>Global path visualization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809" y="5672351"/>
            <a:ext cx="496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21 </a:t>
            </a:r>
            <a:r>
              <a:rPr lang="en-US" dirty="0">
                <a:solidFill>
                  <a:schemeClr val="bg1"/>
                </a:solidFill>
              </a:rPr>
              <a:t>Visualization of path approximation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2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3726423" cy="3541714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we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did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/>
              <a:t>Developed a robot motion control system</a:t>
            </a:r>
          </a:p>
          <a:p>
            <a:r>
              <a:rPr lang="en-US" dirty="0"/>
              <a:t>Probably the first in the world to have </a:t>
            </a:r>
            <a:r>
              <a:rPr lang="en-US"/>
              <a:t>implemented RTR </a:t>
            </a:r>
            <a:r>
              <a:rPr lang="en-US" dirty="0"/>
              <a:t>and TTS planners on a real robot</a:t>
            </a:r>
          </a:p>
          <a:p>
            <a:r>
              <a:rPr lang="en-US" dirty="0"/>
              <a:t>Developed a computer vision system that performs navigation tasks</a:t>
            </a:r>
          </a:p>
          <a:p>
            <a:r>
              <a:rPr lang="en-US" dirty="0"/>
              <a:t>Developed a control application with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627323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r>
              <a:rPr lang="en-US" dirty="0"/>
              <a:t>/19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20987" y="2249487"/>
            <a:ext cx="3726423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can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be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done</a:t>
            </a:r>
            <a:r>
              <a:rPr lang="fr-FR" dirty="0">
                <a:solidFill>
                  <a:srgbClr val="0070C0"/>
                </a:solidFill>
              </a:rPr>
              <a:t> in the future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/>
              <a:t>Improve the quality of angular velocity control</a:t>
            </a:r>
          </a:p>
          <a:p>
            <a:r>
              <a:rPr lang="en-US" dirty="0"/>
              <a:t>Improve acceleration and braking operations of the robot</a:t>
            </a:r>
          </a:p>
          <a:p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stability</a:t>
            </a:r>
            <a:r>
              <a:rPr lang="fr-FR" dirty="0"/>
              <a:t> of the system</a:t>
            </a:r>
            <a:endParaRPr lang="ru-RU" dirty="0"/>
          </a:p>
          <a:p>
            <a:r>
              <a:rPr lang="fr-FR" dirty="0" err="1"/>
              <a:t>Convert</a:t>
            </a:r>
            <a:r>
              <a:rPr lang="fr-FR" dirty="0"/>
              <a:t> to ROS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6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662471"/>
            <a:ext cx="9905998" cy="1478570"/>
          </a:xfrm>
        </p:spPr>
        <p:txBody>
          <a:bodyPr/>
          <a:lstStyle/>
          <a:p>
            <a:pPr algn="ctr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76321" y="607153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81964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1717"/>
          </a:xfrm>
        </p:spPr>
        <p:txBody>
          <a:bodyPr/>
          <a:lstStyle/>
          <a:p>
            <a:pPr algn="ctr"/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25388"/>
            <a:ext cx="9905999" cy="4365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For a mobile robot </a:t>
            </a:r>
            <a:r>
              <a:rPr lang="fr-FR" dirty="0" err="1"/>
              <a:t>with</a:t>
            </a:r>
            <a:r>
              <a:rPr lang="fr-FR" dirty="0"/>
              <a:t> a structure </a:t>
            </a:r>
            <a:r>
              <a:rPr lang="fr-FR" dirty="0" err="1"/>
              <a:t>ressembling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of a car</a:t>
            </a:r>
            <a:r>
              <a:rPr lang="ru-RU" dirty="0"/>
              <a:t>: </a:t>
            </a:r>
          </a:p>
          <a:p>
            <a:r>
              <a:rPr lang="en-US" dirty="0"/>
              <a:t>implement a motion control system that allows the robot to reach a given goal without colliding with any foreign object</a:t>
            </a:r>
          </a:p>
          <a:p>
            <a:r>
              <a:rPr lang="en-US" dirty="0"/>
              <a:t>implement a computer vision system that determines the position of the surrounding objects and the robot itself</a:t>
            </a:r>
          </a:p>
          <a:p>
            <a:r>
              <a:rPr lang="fr-FR" dirty="0"/>
              <a:t>i</a:t>
            </a:r>
            <a:r>
              <a:rPr lang="en-US" dirty="0" err="1"/>
              <a:t>mplement</a:t>
            </a:r>
            <a:r>
              <a:rPr lang="en-US" dirty="0"/>
              <a:t> a graphical user interface allowing to set the desired position of the robot and monitor its movement as it moves towards it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13986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5506"/>
          </a:xfrm>
        </p:spPr>
        <p:txBody>
          <a:bodyPr/>
          <a:lstStyle/>
          <a:p>
            <a:pPr algn="ctr"/>
            <a:r>
              <a:rPr lang="fr-FR" dirty="0" err="1"/>
              <a:t>Used</a:t>
            </a:r>
            <a:r>
              <a:rPr lang="fr-FR" dirty="0"/>
              <a:t> robot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30" y="2097088"/>
            <a:ext cx="4722282" cy="35417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r>
              <a:rPr lang="en-US" dirty="0"/>
              <a:t>/19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70" y="2099445"/>
            <a:ext cx="4719140" cy="35393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3" y="5879067"/>
            <a:ext cx="411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1 </a:t>
            </a:r>
            <a:r>
              <a:rPr lang="fr-FR" dirty="0">
                <a:solidFill>
                  <a:schemeClr val="bg1"/>
                </a:solidFill>
              </a:rPr>
              <a:t>Front </a:t>
            </a:r>
            <a:r>
              <a:rPr lang="fr-FR" dirty="0" err="1">
                <a:solidFill>
                  <a:schemeClr val="bg1"/>
                </a:solidFill>
              </a:rPr>
              <a:t>view</a:t>
            </a:r>
            <a:r>
              <a:rPr lang="fr-FR" dirty="0">
                <a:solidFill>
                  <a:schemeClr val="bg1"/>
                </a:solidFill>
              </a:rPr>
              <a:t> of the robot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629646" y="5879067"/>
            <a:ext cx="411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</a:t>
            </a:r>
            <a:r>
              <a:rPr lang="fr-FR" dirty="0">
                <a:solidFill>
                  <a:srgbClr val="0070C0"/>
                </a:solidFill>
              </a:rPr>
              <a:t>2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View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above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27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05" y="205753"/>
            <a:ext cx="9905998" cy="54367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>
                <a:solidFill>
                  <a:srgbClr val="0070C0"/>
                </a:solidFill>
              </a:rPr>
              <a:t>Mathematical</a:t>
            </a:r>
            <a:r>
              <a:rPr lang="fr-FR" dirty="0">
                <a:solidFill>
                  <a:srgbClr val="0070C0"/>
                </a:solidFill>
              </a:rPr>
              <a:t> model of the robot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19" y="1505168"/>
            <a:ext cx="3947693" cy="33955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r>
              <a:rPr lang="en-US" dirty="0"/>
              <a:t>/19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28957" y="1092403"/>
                <a:ext cx="1320707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mr-IN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mr-IN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mr-IN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mr-IN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mr-I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fr-FR" b="0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tan</m:t>
                              </m:r>
                              <m:acc>
                                <m:accPr>
                                  <m:chr m:val="̅"/>
                                  <m:ctrlP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φ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7" y="1092403"/>
                <a:ext cx="1320707" cy="1248547"/>
              </a:xfrm>
              <a:prstGeom prst="rect">
                <a:avLst/>
              </a:prstGeom>
              <a:blipFill rotWithShape="0">
                <a:blip r:embed="rId4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50218" y="5104584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</a:t>
            </a:r>
            <a:r>
              <a:rPr lang="fr-FR" dirty="0">
                <a:solidFill>
                  <a:srgbClr val="0070C0"/>
                </a:solidFill>
              </a:rPr>
              <a:t>3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</a:rPr>
              <a:t>Explanatory drawing</a:t>
            </a:r>
            <a:r>
              <a:rPr lang="ru-RU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28957" y="3949793"/>
                <a:ext cx="576304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0070C0"/>
                    </a:solidFill>
                  </a:rPr>
                  <a:t>Physical </a:t>
                </a:r>
                <a:r>
                  <a:rPr lang="fr-FR" dirty="0" err="1">
                    <a:solidFill>
                      <a:srgbClr val="0070C0"/>
                    </a:solidFill>
                  </a:rPr>
                  <a:t>meaning</a:t>
                </a:r>
                <a:r>
                  <a:rPr lang="fr-FR" dirty="0">
                    <a:solidFill>
                      <a:srgbClr val="0070C0"/>
                    </a:solidFill>
                  </a:rPr>
                  <a:t> of </a:t>
                </a:r>
                <a:r>
                  <a:rPr lang="fr-FR" dirty="0" err="1">
                    <a:solidFill>
                      <a:srgbClr val="0070C0"/>
                    </a:solidFill>
                  </a:rPr>
                  <a:t>each</a:t>
                </a:r>
                <a:r>
                  <a:rPr lang="fr-FR" dirty="0">
                    <a:solidFill>
                      <a:srgbClr val="0070C0"/>
                    </a:solidFill>
                  </a:rPr>
                  <a:t> value</a:t>
                </a:r>
                <a:r>
                  <a:rPr lang="ru-RU" dirty="0">
                    <a:solidFill>
                      <a:srgbClr val="0070C0"/>
                    </a:solidFill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</a:t>
                </a:r>
                <a:r>
                  <a:rPr lang="fr-FR" dirty="0" err="1">
                    <a:solidFill>
                      <a:schemeClr val="bg1"/>
                    </a:solidFill>
                  </a:rPr>
                  <a:t>coordinates</a:t>
                </a:r>
                <a:r>
                  <a:rPr lang="fr-FR" dirty="0">
                    <a:solidFill>
                      <a:schemeClr val="bg1"/>
                    </a:solidFill>
                  </a:rPr>
                  <a:t> of point </a:t>
                </a:r>
                <a:r>
                  <a:rPr lang="ru-RU" dirty="0" err="1">
                    <a:solidFill>
                      <a:schemeClr val="bg1"/>
                    </a:solidFill>
                  </a:rPr>
                  <a:t>C</a:t>
                </a:r>
                <a:r>
                  <a:rPr lang="ru-RU" dirty="0">
                    <a:solidFill>
                      <a:schemeClr val="bg1"/>
                    </a:solidFill>
                  </a:rPr>
                  <a:t>, </a:t>
                </a:r>
                <a:r>
                  <a:rPr lang="fr-FR" dirty="0">
                    <a:solidFill>
                      <a:schemeClr val="bg1"/>
                    </a:solidFill>
                  </a:rPr>
                  <a:t>middle of </a:t>
                </a:r>
                <a:r>
                  <a:rPr lang="fr-FR" dirty="0" err="1">
                    <a:solidFill>
                      <a:schemeClr val="bg1"/>
                    </a:solidFill>
                  </a:rPr>
                  <a:t>rear</a:t>
                </a:r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  <a:r>
                  <a:rPr lang="fr-FR" dirty="0" err="1">
                    <a:solidFill>
                      <a:schemeClr val="bg1"/>
                    </a:solidFill>
                  </a:rPr>
                  <a:t>axle</a:t>
                </a:r>
                <a:r>
                  <a:rPr lang="ru-RU" dirty="0">
                    <a:solidFill>
                      <a:schemeClr val="bg1"/>
                    </a:solidFill>
                  </a:rPr>
                  <a:t>; </a:t>
                </a:r>
                <a:endParaRPr lang="fr-FR" i="1" dirty="0">
                  <a:solidFill>
                    <a:schemeClr val="bg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</a:t>
                </a:r>
                <a:r>
                  <a:rPr lang="fr-FR" dirty="0">
                    <a:solidFill>
                      <a:schemeClr val="bg1"/>
                    </a:solidFill>
                  </a:rPr>
                  <a:t>rotation angle of the robot</a:t>
                </a:r>
                <a:r>
                  <a:rPr lang="ru-RU" dirty="0">
                    <a:solidFill>
                      <a:schemeClr val="bg1"/>
                    </a:solidFill>
                  </a:rPr>
                  <a:t>;</a:t>
                </a:r>
                <a:br>
                  <a:rPr lang="ru-RU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</a:t>
                </a:r>
                <a:r>
                  <a:rPr lang="fr-FR" dirty="0">
                    <a:solidFill>
                      <a:schemeClr val="bg1"/>
                    </a:solidFill>
                  </a:rPr>
                  <a:t>projection of </a:t>
                </a:r>
                <a:r>
                  <a:rPr lang="fr-FR" dirty="0" err="1">
                    <a:solidFill>
                      <a:schemeClr val="bg1"/>
                    </a:solidFill>
                  </a:rPr>
                  <a:t>velocity</a:t>
                </a:r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fr-FR" dirty="0">
                    <a:solidFill>
                      <a:schemeClr val="bg1"/>
                    </a:solidFill>
                  </a:rPr>
                  <a:t>(of the point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C</a:t>
                </a:r>
                <a:r>
                  <a:rPr lang="fr-FR" dirty="0">
                    <a:solidFill>
                      <a:schemeClr val="bg1"/>
                    </a:solidFill>
                  </a:rPr>
                  <a:t>)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fr-FR" dirty="0">
                    <a:solidFill>
                      <a:schemeClr val="bg1"/>
                    </a:solidFill>
                  </a:rPr>
                  <a:t>on the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𝑂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axis</a:t>
                </a:r>
                <a:r>
                  <a:rPr lang="ru-RU" dirty="0">
                    <a:solidFill>
                      <a:schemeClr val="bg1"/>
                    </a:solidFill>
                  </a:rPr>
                  <a:t>;</a:t>
                </a:r>
                <a:br>
                  <a:rPr lang="ru-RU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</a:t>
                </a:r>
                <a:r>
                  <a:rPr lang="fr-FR" dirty="0" err="1">
                    <a:solidFill>
                      <a:schemeClr val="bg1"/>
                    </a:solidFill>
                  </a:rPr>
                  <a:t>angular</a:t>
                </a:r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  <a:r>
                  <a:rPr lang="fr-FR" dirty="0" err="1">
                    <a:solidFill>
                      <a:schemeClr val="bg1"/>
                    </a:solidFill>
                  </a:rPr>
                  <a:t>velocity</a:t>
                </a:r>
                <a:r>
                  <a:rPr lang="fr-FR" dirty="0">
                    <a:solidFill>
                      <a:schemeClr val="bg1"/>
                    </a:solidFill>
                  </a:rPr>
                  <a:t> of the robot;</a:t>
                </a:r>
                <a:endParaRPr lang="ru-RU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φ</m:t>
                        </m:r>
                      </m:e>
                    </m:acc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</a:t>
                </a:r>
                <a:r>
                  <a:rPr lang="fr-FR" dirty="0" err="1">
                    <a:solidFill>
                      <a:schemeClr val="bg1"/>
                    </a:solidFill>
                  </a:rPr>
                  <a:t>steering</a:t>
                </a:r>
                <a:r>
                  <a:rPr lang="fr-FR" dirty="0">
                    <a:solidFill>
                      <a:schemeClr val="bg1"/>
                    </a:solidFill>
                  </a:rPr>
                  <a:t> angle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7" y="3949793"/>
                <a:ext cx="5763043" cy="1754326"/>
              </a:xfrm>
              <a:prstGeom prst="rect">
                <a:avLst/>
              </a:prstGeom>
              <a:blipFill>
                <a:blip r:embed="rId5"/>
                <a:stretch>
                  <a:fillRect l="-659" t="-1439" r="-65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28957" y="2340950"/>
                <a:ext cx="355002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0070C0"/>
                    </a:solidFill>
                  </a:rPr>
                  <a:t>Few </a:t>
                </a:r>
                <a:r>
                  <a:rPr lang="fr-FR" dirty="0" err="1">
                    <a:solidFill>
                      <a:srgbClr val="0070C0"/>
                    </a:solidFill>
                  </a:rPr>
                  <a:t>facts</a:t>
                </a:r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𝑂</m:t>
                    </m:r>
                    <m:sSub>
                      <m:sSubPr>
                        <m:ctrlPr>
                          <a:rPr lang="mr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r-IN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≡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  <a:latin typeface="Cambria Math" charset="0"/>
                      </a:rPr>
                      <m:t>𝑂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𝑡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— inputs;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  <a:latin typeface="Cambria Math" charset="0"/>
                      </a:rPr>
                      <m:t>𝑣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— forward motion; </a:t>
                </a: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for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  <a:latin typeface="Cambria Math" charset="0"/>
                      </a:rPr>
                      <m:t>𝑣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— backward motion; </a:t>
                </a:r>
                <a:endParaRPr lang="en-US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7" y="2340950"/>
                <a:ext cx="3550023" cy="1477328"/>
              </a:xfrm>
              <a:prstGeom prst="rect">
                <a:avLst/>
              </a:prstGeom>
              <a:blipFill>
                <a:blip r:embed="rId6"/>
                <a:stretch>
                  <a:fillRect l="-1068" t="-84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25388" y="6149284"/>
            <a:ext cx="9332259" cy="64339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B. Paden, M. </a:t>
            </a:r>
            <a:r>
              <a:rPr lang="en-US" dirty="0" err="1">
                <a:solidFill>
                  <a:schemeClr val="bg1"/>
                </a:solidFill>
              </a:rPr>
              <a:t>Čáp</a:t>
            </a:r>
            <a:r>
              <a:rPr lang="en-US" dirty="0">
                <a:solidFill>
                  <a:schemeClr val="bg1"/>
                </a:solidFill>
              </a:rPr>
              <a:t>, S. Z. Yong, D. </a:t>
            </a:r>
            <a:r>
              <a:rPr lang="en-US" dirty="0" err="1">
                <a:solidFill>
                  <a:schemeClr val="bg1"/>
                </a:solidFill>
              </a:rPr>
              <a:t>Yershov</a:t>
            </a:r>
            <a:r>
              <a:rPr lang="en-US" dirty="0">
                <a:solidFill>
                  <a:schemeClr val="bg1"/>
                </a:solidFill>
              </a:rPr>
              <a:t> and E. </a:t>
            </a:r>
            <a:r>
              <a:rPr lang="en-US" dirty="0" err="1">
                <a:solidFill>
                  <a:schemeClr val="bg1"/>
                </a:solidFill>
              </a:rPr>
              <a:t>Frazzoli</a:t>
            </a:r>
            <a:r>
              <a:rPr lang="en-US" dirty="0">
                <a:solidFill>
                  <a:schemeClr val="bg1"/>
                </a:solidFill>
              </a:rPr>
              <a:t>, "A Survey of Motion Planning and Control Techniques for Self-Driving Urban Vehicles," in IEEE Transactions on Intelligent Vehicles, vol. 1, no. 1, pp. 33-55, March 2016.</a:t>
            </a:r>
          </a:p>
        </p:txBody>
      </p:sp>
    </p:spTree>
    <p:extLst>
      <p:ext uri="{BB962C8B-B14F-4D97-AF65-F5344CB8AC3E}">
        <p14:creationId xmlns:p14="http://schemas.microsoft.com/office/powerpoint/2010/main" val="77196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4765"/>
            <a:ext cx="9905998" cy="5513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motion control system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153" b="46515"/>
          <a:stretch/>
        </p:blipFill>
        <p:spPr>
          <a:xfrm>
            <a:off x="1475498" y="908185"/>
            <a:ext cx="9218306" cy="3160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r>
              <a:rPr lang="en-US" dirty="0"/>
              <a:t>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9875" y="3886853"/>
            <a:ext cx="660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</a:t>
            </a:r>
            <a:r>
              <a:rPr lang="fr-FR" dirty="0">
                <a:solidFill>
                  <a:srgbClr val="0070C0"/>
                </a:solidFill>
              </a:rPr>
              <a:t>4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General scheme of the robot motion control system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07437" y="4438229"/>
                <a:ext cx="915442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</a:t>
                </a:r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voltage applied to the traction (steering) engine, expressed as a percentage of the maximum voltage</a:t>
                </a:r>
                <a:r>
                  <a:rPr lang="ru-RU" dirty="0">
                    <a:solidFill>
                      <a:schemeClr val="bg1"/>
                    </a:solidFill>
                  </a:rPr>
                  <a:t>;</a:t>
                </a:r>
                <a:br>
                  <a:rPr lang="ru-RU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</a:t>
                </a:r>
                <a:r>
                  <a:rPr lang="en-US" dirty="0">
                    <a:solidFill>
                      <a:schemeClr val="bg1"/>
                    </a:solidFill>
                  </a:rPr>
                  <a:t>the angle of the shaft of the steering engine</a:t>
                </a:r>
                <a:r>
                  <a:rPr lang="ru-RU" dirty="0">
                    <a:solidFill>
                      <a:schemeClr val="bg1"/>
                    </a:solidFill>
                  </a:rPr>
                  <a:t>;</a:t>
                </a:r>
                <a:br>
                  <a:rPr lang="ru-RU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</a:t>
                </a:r>
                <a:r>
                  <a:rPr lang="en-US" dirty="0">
                    <a:solidFill>
                      <a:schemeClr val="bg1"/>
                    </a:solidFill>
                  </a:rPr>
                  <a:t>coordinates that the robot must have at a given time to follow the desired path</a:t>
                </a:r>
                <a:r>
                  <a:rPr lang="ru-RU" dirty="0">
                    <a:solidFill>
                      <a:schemeClr val="bg1"/>
                    </a:solidFill>
                  </a:rPr>
                  <a:t>;</a:t>
                </a:r>
                <a:br>
                  <a:rPr lang="ru-RU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</a:t>
                </a:r>
                <a:r>
                  <a:rPr lang="fr-FR" dirty="0">
                    <a:solidFill>
                      <a:schemeClr val="bg1"/>
                    </a:solidFill>
                  </a:rPr>
                  <a:t> desired value of </a:t>
                </a:r>
                <a:r>
                  <a:rPr lang="ru-RU" dirty="0" err="1">
                    <a:solidFill>
                      <a:schemeClr val="bg1"/>
                    </a:solidFill>
                  </a:rPr>
                  <a:t>X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37" y="4438229"/>
                <a:ext cx="9154428" cy="1477328"/>
              </a:xfrm>
              <a:prstGeom prst="rect">
                <a:avLst/>
              </a:prstGeom>
              <a:blipFill>
                <a:blip r:embed="rId4"/>
                <a:stretch>
                  <a:fillRect l="-554" t="-84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70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Velocity Controller</a:t>
            </a: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4" r="5704"/>
          <a:stretch/>
        </p:blipFill>
        <p:spPr>
          <a:xfrm>
            <a:off x="-361378" y="1655201"/>
            <a:ext cx="12911579" cy="441063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r>
              <a:rPr lang="en-US" dirty="0"/>
              <a:t>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0805" y="5879067"/>
            <a:ext cx="79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</a:t>
            </a:r>
            <a:r>
              <a:rPr lang="fr-FR" dirty="0">
                <a:solidFill>
                  <a:srgbClr val="0070C0"/>
                </a:solidFill>
              </a:rPr>
              <a:t>5 </a:t>
            </a:r>
            <a:r>
              <a:rPr lang="en-US" dirty="0" err="1">
                <a:solidFill>
                  <a:schemeClr val="bg1"/>
                </a:solidFill>
              </a:rPr>
              <a:t>Strucure</a:t>
            </a:r>
            <a:r>
              <a:rPr lang="en-US" dirty="0">
                <a:solidFill>
                  <a:schemeClr val="bg1"/>
                </a:solidFill>
              </a:rPr>
              <a:t> scheme of the velocity controller for the robot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9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894" y="147871"/>
            <a:ext cx="9905998" cy="712741"/>
          </a:xfrm>
        </p:spPr>
        <p:txBody>
          <a:bodyPr/>
          <a:lstStyle/>
          <a:p>
            <a:pPr algn="ctr"/>
            <a:r>
              <a:rPr lang="fr-FR" dirty="0" err="1"/>
              <a:t>Velocity</a:t>
            </a:r>
            <a:r>
              <a:rPr lang="fr-FR" dirty="0"/>
              <a:t> </a:t>
            </a:r>
            <a:r>
              <a:rPr lang="fr-FR" dirty="0" err="1"/>
              <a:t>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1510" y="645990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r>
              <a:rPr lang="en-US" dirty="0"/>
              <a:t>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7964" y="5813576"/>
            <a:ext cx="427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</a:t>
            </a:r>
            <a:r>
              <a:rPr lang="fr-FR" dirty="0">
                <a:solidFill>
                  <a:srgbClr val="0070C0"/>
                </a:solidFill>
              </a:rPr>
              <a:t>6 </a:t>
            </a:r>
            <a:r>
              <a:rPr lang="fr-FR" dirty="0" err="1">
                <a:solidFill>
                  <a:schemeClr val="bg1"/>
                </a:solidFill>
              </a:rPr>
              <a:t>Step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response</a:t>
            </a:r>
            <a:r>
              <a:rPr lang="fr-FR" dirty="0">
                <a:solidFill>
                  <a:schemeClr val="bg1"/>
                </a:solidFill>
              </a:rPr>
              <a:t> of the </a:t>
            </a:r>
            <a:r>
              <a:rPr lang="fr-FR" dirty="0" err="1">
                <a:solidFill>
                  <a:schemeClr val="bg1"/>
                </a:solidFill>
              </a:rPr>
              <a:t>linear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velocity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controller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7552" y="5813577"/>
            <a:ext cx="427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</a:t>
            </a:r>
            <a:r>
              <a:rPr lang="fr-FR" dirty="0">
                <a:solidFill>
                  <a:srgbClr val="0070C0"/>
                </a:solidFill>
              </a:rPr>
              <a:t>7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Step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response</a:t>
            </a:r>
            <a:r>
              <a:rPr lang="fr-FR" dirty="0">
                <a:solidFill>
                  <a:schemeClr val="bg1"/>
                </a:solidFill>
              </a:rPr>
              <a:t> of the </a:t>
            </a:r>
            <a:r>
              <a:rPr lang="fr-FR" dirty="0" err="1">
                <a:solidFill>
                  <a:schemeClr val="bg1"/>
                </a:solidFill>
              </a:rPr>
              <a:t>angular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velocity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controller</a:t>
            </a:r>
            <a:r>
              <a:rPr lang="ru-RU" dirty="0"/>
              <a:t>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17A41C-2702-2048-B964-B1387BDCD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7496" y="1796143"/>
            <a:ext cx="5327466" cy="401743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0717BE-6086-0746-865C-FBE2E0B36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08" y="1796143"/>
            <a:ext cx="5327466" cy="401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9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2617"/>
            <a:ext cx="9905998" cy="709437"/>
          </a:xfrm>
        </p:spPr>
        <p:txBody>
          <a:bodyPr/>
          <a:lstStyle/>
          <a:p>
            <a:pPr algn="ctr"/>
            <a:r>
              <a:rPr lang="en-US" dirty="0"/>
              <a:t>Trajectory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r>
              <a:rPr lang="en-US" dirty="0"/>
              <a:t>/19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560514" y="1288631"/>
                <a:ext cx="4760258" cy="43165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fr-FR" i="1" smtClean="0"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i="1" smtClean="0">
                                <a:latin typeface="Cambria Math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𝑑𝑒𝑠</m:t>
                                </m:r>
                              </m:sub>
                            </m:sSub>
                            <m:r>
                              <a:rPr lang="fr-FR" i="1" smtClean="0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fr-FR" i="1" smtClean="0">
                                <a:latin typeface="Cambria Math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𝑑𝑒𝑠</m:t>
                                </m:r>
                              </m:sub>
                            </m:sSub>
                            <m:r>
                              <a:rPr lang="fr-FR" i="1" smtClean="0"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i="1" smtClean="0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𝑑𝑒𝑠</m:t>
                                </m:r>
                              </m:sub>
                            </m:sSub>
                            <m:r>
                              <a:rPr lang="fr-FR" i="1" smtClean="0">
                                <a:latin typeface="Cambria Math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31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100" i="1" dirty="0">
                                <a:latin typeface="Cambria Math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fr-FR" sz="3100" i="1">
                            <a:latin typeface="Cambria Math" charset="0"/>
                          </a:rPr>
                          <m:t>𝑑𝑒𝑠</m:t>
                        </m:r>
                      </m:sub>
                    </m:sSub>
                    <m:r>
                      <a:rPr lang="fr-FR" sz="3100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3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mr-IN" sz="3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100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100" i="1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31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fr-FR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3100"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sz="3100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fr-FR" sz="3100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100" i="1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3100" i="1">
                                        <a:latin typeface="Cambria Math" charset="0"/>
                                      </a:rPr>
                                      <m:t>𝑑𝑒𝑠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fr-FR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3100">
                                        <a:latin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sz="3100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fr-FR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3100" i="1">
                                        <a:latin typeface="Cambria Math" charset="0"/>
                                      </a:rPr>
                                      <m:t>𝜉</m:t>
                                    </m:r>
                                  </m:e>
                                </m:acc>
                              </m:den>
                            </m:f>
                            <m:r>
                              <a:rPr lang="fr-FR" sz="3100" i="1">
                                <a:latin typeface="Cambria Math" charset="0"/>
                              </a:rPr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lang="fr-FR" sz="3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3100" i="1">
                                    <a:latin typeface="Cambria Math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fr-FR" sz="3100" i="1">
                                <a:latin typeface="Cambria Math" charset="0"/>
                              </a:rPr>
                              <m:t>≠0</m:t>
                            </m:r>
                          </m:e>
                          <m:e>
                            <m:r>
                              <a:rPr lang="fr-FR" sz="3100" i="1">
                                <a:latin typeface="Cambria Math" charset="0"/>
                              </a:rPr>
                              <m:t>0,  </m:t>
                            </m:r>
                            <m:acc>
                              <m:accPr>
                                <m:chr m:val="̅"/>
                                <m:ctrlPr>
                                  <a:rPr lang="fr-FR" sz="3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3100" i="1">
                                    <a:latin typeface="Cambria Math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fr-FR" sz="3100" i="1">
                                <a:latin typeface="Cambria Math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31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smtClean="0">
                            <a:latin typeface="Cambria Math" charset="0"/>
                          </a:rPr>
                          <m:t>𝜉</m:t>
                        </m:r>
                      </m:e>
                    </m:acc>
                    <m:r>
                      <a:rPr lang="fr-FR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 smtClean="0">
                                <a:latin typeface="Cambria Math" charset="0"/>
                              </a:rPr>
                              <m:t>𝜉</m:t>
                            </m:r>
                            <m:r>
                              <a:rPr lang="fr-FR" i="1" smtClean="0">
                                <a:latin typeface="Cambria Math" charset="0"/>
                              </a:rPr>
                              <m:t>,  </m:t>
                            </m:r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fr-F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fr-F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max</m:t>
                                    </m:r>
                                  </m:sub>
                                </m:sSub>
                                <m:r>
                                  <a:rPr lang="fr-F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max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max</m:t>
                                </m:r>
                              </m:sub>
                            </m:sSub>
                            <m:r>
                              <a:rPr lang="fr-F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fr-F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𝜉</m:t>
                            </m:r>
                            <m:r>
                              <a:rPr lang="fr-F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max</m:t>
                                </m:r>
                              </m:sub>
                            </m:sSub>
                          </m:e>
                          <m:e>
                            <m:r>
                              <a:rPr lang="fr-F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max</m:t>
                                </m:r>
                              </m:sub>
                            </m:sSub>
                            <m:r>
                              <a:rPr lang="fr-FR" i="1">
                                <a:latin typeface="Cambria Math" charset="0"/>
                              </a:rPr>
                              <m:t>,  </m:t>
                            </m:r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fr-F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max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14" y="1288631"/>
                <a:ext cx="4760258" cy="4316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1413" y="1288631"/>
                <a:ext cx="2892705" cy="109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mr-IN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𝜔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288631"/>
                <a:ext cx="2892705" cy="10929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1413" y="2381559"/>
                <a:ext cx="4437531" cy="1664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mr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fr-FR" sz="2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func>
                          </m:e>
                          <m:e>
                            <m:r>
                              <a:rPr lang="fr-FR" sz="2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𝑣</m:t>
                            </m:r>
                            <m:r>
                              <a:rPr lang="fr-FR" sz="2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fr-FR" sz="2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𝜉</m:t>
                            </m:r>
                          </m:e>
                          <m:e>
                            <m:r>
                              <a:rPr lang="fr-FR" sz="2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𝜔</m:t>
                            </m:r>
                            <m:r>
                              <a:rPr lang="fr-FR" sz="2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mr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4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fr-FR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num>
                              <m:den>
                                <m: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𝜉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381559"/>
                <a:ext cx="4437531" cy="16648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41413" y="4046374"/>
                <a:ext cx="1224566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mr-IN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̈"/>
                                <m:ctrlPr>
                                  <a:rPr lang="mr-IN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acc>
                              <m:accPr>
                                <m:chr m:val="̈"/>
                                <m:ctrlPr>
                                  <a:rPr lang="mr-IN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046374"/>
                <a:ext cx="1224566" cy="6865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41413" y="4846520"/>
                <a:ext cx="4134210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mr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̈"/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F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846520"/>
                <a:ext cx="4134210" cy="7194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010244" y="793890"/>
            <a:ext cx="505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Linearization of the robot’s mathematical model and control law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74875" y="793890"/>
            <a:ext cx="350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Formulas in practical implementation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1259" y="6366095"/>
            <a:ext cx="935915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Alessandro De Luca, Giuseppe </a:t>
            </a:r>
            <a:r>
              <a:rPr lang="en-US" dirty="0" err="1">
                <a:solidFill>
                  <a:schemeClr val="bg1"/>
                </a:solidFill>
              </a:rPr>
              <a:t>Oriolo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Marilena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Vendittelli</a:t>
            </a:r>
            <a:r>
              <a:rPr lang="en-US" dirty="0">
                <a:solidFill>
                  <a:schemeClr val="bg1"/>
                </a:solidFill>
              </a:rPr>
              <a:t>, "Stabilization of the Unicycle Via Dynamic Feedback Linearization", IFAC Proceedings Volumes, Volume 33, Issue 27, 2000, Pages 687-692</a:t>
            </a:r>
          </a:p>
        </p:txBody>
      </p:sp>
    </p:spTree>
    <p:extLst>
      <p:ext uri="{BB962C8B-B14F-4D97-AF65-F5344CB8AC3E}">
        <p14:creationId xmlns:p14="http://schemas.microsoft.com/office/powerpoint/2010/main" val="51020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8553"/>
            <a:ext cx="9905998" cy="52448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Trajectory</a:t>
            </a:r>
            <a:r>
              <a:rPr lang="fr-FR" dirty="0"/>
              <a:t> </a:t>
            </a:r>
            <a:r>
              <a:rPr lang="fr-FR" dirty="0" err="1"/>
              <a:t>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r>
              <a:rPr lang="en-US" dirty="0"/>
              <a:t>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0543" y="5840830"/>
            <a:ext cx="476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8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Test result of the robot for </a:t>
            </a:r>
            <a:r>
              <a:rPr lang="en-US" dirty="0" err="1">
                <a:solidFill>
                  <a:schemeClr val="bg1"/>
                </a:solidFill>
              </a:rPr>
              <a:t>clothoid</a:t>
            </a:r>
            <a:r>
              <a:rPr lang="en-US" dirty="0">
                <a:solidFill>
                  <a:schemeClr val="bg1"/>
                </a:solidFill>
              </a:rPr>
              <a:t>  type trajectory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5542" y="5881171"/>
            <a:ext cx="285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70C0"/>
                </a:solidFill>
              </a:rPr>
              <a:t>Fig</a:t>
            </a:r>
            <a:r>
              <a:rPr lang="ru-RU" dirty="0">
                <a:solidFill>
                  <a:srgbClr val="0070C0"/>
                </a:solidFill>
              </a:rPr>
              <a:t>. 9 </a:t>
            </a:r>
            <a:r>
              <a:rPr lang="fr-FR" dirty="0">
                <a:solidFill>
                  <a:schemeClr val="bg1"/>
                </a:solidFill>
              </a:rPr>
              <a:t>Control </a:t>
            </a:r>
            <a:r>
              <a:rPr lang="fr-FR" dirty="0" err="1">
                <a:solidFill>
                  <a:schemeClr val="bg1"/>
                </a:solidFill>
              </a:rPr>
              <a:t>errors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EFAAF4-7AEF-8F4A-846E-630D97016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2" y="753035"/>
            <a:ext cx="9905997" cy="5038166"/>
          </a:xfrm>
        </p:spPr>
      </p:pic>
    </p:spTree>
    <p:extLst>
      <p:ext uri="{BB962C8B-B14F-4D97-AF65-F5344CB8AC3E}">
        <p14:creationId xmlns:p14="http://schemas.microsoft.com/office/powerpoint/2010/main" val="944713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800</TotalTime>
  <Words>1698</Words>
  <Application>Microsoft Macintosh PowerPoint</Application>
  <PresentationFormat>Widescreen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Mangal</vt:lpstr>
      <vt:lpstr>Trebuchet MS</vt:lpstr>
      <vt:lpstr>Tw Cen MT</vt:lpstr>
      <vt:lpstr>Circuit</vt:lpstr>
      <vt:lpstr>Motion control of a car-type robot, seeking to reach a given position</vt:lpstr>
      <vt:lpstr>Task definition</vt:lpstr>
      <vt:lpstr>Used robot</vt:lpstr>
      <vt:lpstr>Mathematical model of the robot</vt:lpstr>
      <vt:lpstr>motion control system</vt:lpstr>
      <vt:lpstr>Velocity Controller</vt:lpstr>
      <vt:lpstr>Velocity controller</vt:lpstr>
      <vt:lpstr>Trajectory Control</vt:lpstr>
      <vt:lpstr>Trajectory controller</vt:lpstr>
      <vt:lpstr>Trajectory planning</vt:lpstr>
      <vt:lpstr>Trajectory planning</vt:lpstr>
      <vt:lpstr>Trajectory Planning</vt:lpstr>
      <vt:lpstr>Trajectory planning</vt:lpstr>
      <vt:lpstr>Trajectory planning</vt:lpstr>
      <vt:lpstr>Computer vision system</vt:lpstr>
      <vt:lpstr>Graphical user interface</vt:lpstr>
      <vt:lpstr>Graphical user interface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Суздалев Олег</cp:lastModifiedBy>
  <cp:revision>145</cp:revision>
  <dcterms:created xsi:type="dcterms:W3CDTF">2018-02-01T09:04:41Z</dcterms:created>
  <dcterms:modified xsi:type="dcterms:W3CDTF">2018-09-30T17:11:51Z</dcterms:modified>
</cp:coreProperties>
</file>